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 id="2147483672" r:id="rId6"/>
  </p:sldMasterIdLst>
  <p:sldIdLst>
    <p:sldId id="675" r:id="rId7"/>
    <p:sldId id="258" r:id="rId8"/>
    <p:sldId id="656" r:id="rId9"/>
    <p:sldId id="257" r:id="rId10"/>
    <p:sldId id="670" r:id="rId11"/>
    <p:sldId id="261" r:id="rId12"/>
    <p:sldId id="262" r:id="rId13"/>
    <p:sldId id="671" r:id="rId14"/>
    <p:sldId id="672" r:id="rId15"/>
    <p:sldId id="673" r:id="rId16"/>
    <p:sldId id="674" r:id="rId17"/>
    <p:sldId id="263" r:id="rId18"/>
    <p:sldId id="264" r:id="rId19"/>
    <p:sldId id="668" r:id="rId20"/>
    <p:sldId id="669" r:id="rId21"/>
    <p:sldId id="665"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FA540E-1075-42CD-BA40-B017FBC081D4}" v="3" dt="2025-10-17T08:02:27.7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86" autoAdjust="0"/>
    <p:restoredTop sz="94660"/>
  </p:normalViewPr>
  <p:slideViewPr>
    <p:cSldViewPr snapToGrid="0">
      <p:cViewPr varScale="1">
        <p:scale>
          <a:sx n="111" d="100"/>
          <a:sy n="111" d="100"/>
        </p:scale>
        <p:origin x="93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S Hall" userId="b52f665b-ec4e-4b4c-991a-dfed447f5776" providerId="ADAL" clId="{A3242CB5-A66A-45B0-92D6-13D0E56894A7}"/>
    <pc:docChg chg="modSld">
      <pc:chgData name="Miss S Hall" userId="b52f665b-ec4e-4b4c-991a-dfed447f5776" providerId="ADAL" clId="{A3242CB5-A66A-45B0-92D6-13D0E56894A7}" dt="2024-11-07T14:10:50.194" v="3" actId="20577"/>
      <pc:docMkLst>
        <pc:docMk/>
      </pc:docMkLst>
      <pc:sldChg chg="modSp modAnim">
        <pc:chgData name="Miss S Hall" userId="b52f665b-ec4e-4b4c-991a-dfed447f5776" providerId="ADAL" clId="{A3242CB5-A66A-45B0-92D6-13D0E56894A7}" dt="2024-11-07T14:10:50.194" v="3" actId="20577"/>
        <pc:sldMkLst>
          <pc:docMk/>
          <pc:sldMk cId="3116199845" sldId="258"/>
        </pc:sldMkLst>
      </pc:sldChg>
    </pc:docChg>
  </pc:docChgLst>
  <pc:docChgLst>
    <pc:chgData name="Miss S Hall" userId="b52f665b-ec4e-4b4c-991a-dfed447f5776" providerId="ADAL" clId="{DD6ABDAB-33F8-4C96-A820-6F842867604D}"/>
    <pc:docChg chg="custSel addSld delSld modSld">
      <pc:chgData name="Miss S Hall" userId="b52f665b-ec4e-4b4c-991a-dfed447f5776" providerId="ADAL" clId="{DD6ABDAB-33F8-4C96-A820-6F842867604D}" dt="2024-10-09T15:47:16.519" v="2494" actId="1076"/>
      <pc:docMkLst>
        <pc:docMk/>
      </pc:docMkLst>
      <pc:sldChg chg="modSp mod">
        <pc:chgData name="Miss S Hall" userId="b52f665b-ec4e-4b4c-991a-dfed447f5776" providerId="ADAL" clId="{DD6ABDAB-33F8-4C96-A820-6F842867604D}" dt="2024-10-09T10:23:52.225" v="76" actId="20577"/>
        <pc:sldMkLst>
          <pc:docMk/>
          <pc:sldMk cId="2042326436" sldId="257"/>
        </pc:sldMkLst>
      </pc:sldChg>
      <pc:sldChg chg="modSp mod">
        <pc:chgData name="Miss S Hall" userId="b52f665b-ec4e-4b4c-991a-dfed447f5776" providerId="ADAL" clId="{DD6ABDAB-33F8-4C96-A820-6F842867604D}" dt="2024-10-09T10:24:38.410" v="110" actId="1076"/>
        <pc:sldMkLst>
          <pc:docMk/>
          <pc:sldMk cId="3116199845" sldId="258"/>
        </pc:sldMkLst>
      </pc:sldChg>
      <pc:sldChg chg="del">
        <pc:chgData name="Miss S Hall" userId="b52f665b-ec4e-4b4c-991a-dfed447f5776" providerId="ADAL" clId="{DD6ABDAB-33F8-4C96-A820-6F842867604D}" dt="2024-10-09T10:25:50.785" v="238" actId="47"/>
        <pc:sldMkLst>
          <pc:docMk/>
          <pc:sldMk cId="1466002970" sldId="260"/>
        </pc:sldMkLst>
      </pc:sldChg>
      <pc:sldChg chg="addSp delSp modSp mod modAnim">
        <pc:chgData name="Miss S Hall" userId="b52f665b-ec4e-4b4c-991a-dfed447f5776" providerId="ADAL" clId="{DD6ABDAB-33F8-4C96-A820-6F842867604D}" dt="2024-10-09T15:20:04.485" v="738" actId="20577"/>
        <pc:sldMkLst>
          <pc:docMk/>
          <pc:sldMk cId="1607872779" sldId="261"/>
        </pc:sldMkLst>
      </pc:sldChg>
      <pc:sldChg chg="modSp modAnim">
        <pc:chgData name="Miss S Hall" userId="b52f665b-ec4e-4b4c-991a-dfed447f5776" providerId="ADAL" clId="{DD6ABDAB-33F8-4C96-A820-6F842867604D}" dt="2024-10-09T15:21:10.749" v="866" actId="20577"/>
        <pc:sldMkLst>
          <pc:docMk/>
          <pc:sldMk cId="3022954103" sldId="262"/>
        </pc:sldMkLst>
      </pc:sldChg>
      <pc:sldChg chg="modSp mod modAnim">
        <pc:chgData name="Miss S Hall" userId="b52f665b-ec4e-4b4c-991a-dfed447f5776" providerId="ADAL" clId="{DD6ABDAB-33F8-4C96-A820-6F842867604D}" dt="2024-10-09T15:33:26.804" v="2187" actId="20577"/>
        <pc:sldMkLst>
          <pc:docMk/>
          <pc:sldMk cId="258812251" sldId="263"/>
        </pc:sldMkLst>
      </pc:sldChg>
      <pc:sldChg chg="modSp mod">
        <pc:chgData name="Miss S Hall" userId="b52f665b-ec4e-4b4c-991a-dfed447f5776" providerId="ADAL" clId="{DD6ABDAB-33F8-4C96-A820-6F842867604D}" dt="2024-10-09T15:33:50.362" v="2195" actId="313"/>
        <pc:sldMkLst>
          <pc:docMk/>
          <pc:sldMk cId="3287613559" sldId="264"/>
        </pc:sldMkLst>
      </pc:sldChg>
      <pc:sldChg chg="del">
        <pc:chgData name="Miss S Hall" userId="b52f665b-ec4e-4b4c-991a-dfed447f5776" providerId="ADAL" clId="{DD6ABDAB-33F8-4C96-A820-6F842867604D}" dt="2024-10-09T10:22:29.116" v="0" actId="47"/>
        <pc:sldMkLst>
          <pc:docMk/>
          <pc:sldMk cId="2356364149" sldId="266"/>
        </pc:sldMkLst>
      </pc:sldChg>
      <pc:sldChg chg="del">
        <pc:chgData name="Miss S Hall" userId="b52f665b-ec4e-4b4c-991a-dfed447f5776" providerId="ADAL" clId="{DD6ABDAB-33F8-4C96-A820-6F842867604D}" dt="2024-10-09T10:22:29.222" v="1" actId="47"/>
        <pc:sldMkLst>
          <pc:docMk/>
          <pc:sldMk cId="2559484369" sldId="267"/>
        </pc:sldMkLst>
      </pc:sldChg>
      <pc:sldChg chg="addSp delSp modSp mod">
        <pc:chgData name="Miss S Hall" userId="b52f665b-ec4e-4b4c-991a-dfed447f5776" providerId="ADAL" clId="{DD6ABDAB-33F8-4C96-A820-6F842867604D}" dt="2024-10-09T10:23:37.024" v="43" actId="20577"/>
        <pc:sldMkLst>
          <pc:docMk/>
          <pc:sldMk cId="2840907448" sldId="656"/>
        </pc:sldMkLst>
      </pc:sldChg>
      <pc:sldChg chg="modSp mod">
        <pc:chgData name="Miss S Hall" userId="b52f665b-ec4e-4b4c-991a-dfed447f5776" providerId="ADAL" clId="{DD6ABDAB-33F8-4C96-A820-6F842867604D}" dt="2024-10-09T15:35:07.619" v="2304" actId="20577"/>
        <pc:sldMkLst>
          <pc:docMk/>
          <pc:sldMk cId="1578147690" sldId="668"/>
        </pc:sldMkLst>
      </pc:sldChg>
      <pc:sldChg chg="addSp delSp modSp mod">
        <pc:chgData name="Miss S Hall" userId="b52f665b-ec4e-4b4c-991a-dfed447f5776" providerId="ADAL" clId="{DD6ABDAB-33F8-4C96-A820-6F842867604D}" dt="2024-10-09T15:47:16.519" v="2494" actId="1076"/>
        <pc:sldMkLst>
          <pc:docMk/>
          <pc:sldMk cId="4039538196" sldId="669"/>
        </pc:sldMkLst>
      </pc:sldChg>
      <pc:sldChg chg="delSp modSp mod modAnim">
        <pc:chgData name="Miss S Hall" userId="b52f665b-ec4e-4b4c-991a-dfed447f5776" providerId="ADAL" clId="{DD6ABDAB-33F8-4C96-A820-6F842867604D}" dt="2024-10-09T10:25:48.929" v="237" actId="1076"/>
        <pc:sldMkLst>
          <pc:docMk/>
          <pc:sldMk cId="5842900" sldId="670"/>
        </pc:sldMkLst>
      </pc:sldChg>
      <pc:sldChg chg="modSp add">
        <pc:chgData name="Miss S Hall" userId="b52f665b-ec4e-4b4c-991a-dfed447f5776" providerId="ADAL" clId="{DD6ABDAB-33F8-4C96-A820-6F842867604D}" dt="2024-10-09T15:21:28.125" v="909" actId="20577"/>
        <pc:sldMkLst>
          <pc:docMk/>
          <pc:sldMk cId="3212286202" sldId="671"/>
        </pc:sldMkLst>
      </pc:sldChg>
      <pc:sldChg chg="modSp add replId">
        <pc:chgData name="Miss S Hall" userId="b52f665b-ec4e-4b4c-991a-dfed447f5776" providerId="ADAL" clId="{DD6ABDAB-33F8-4C96-A820-6F842867604D}" dt="2024-10-09T15:22:19.597" v="1052" actId="20577"/>
        <pc:sldMkLst>
          <pc:docMk/>
          <pc:sldMk cId="2160039059" sldId="672"/>
        </pc:sldMkLst>
      </pc:sldChg>
      <pc:sldChg chg="modSp add">
        <pc:chgData name="Miss S Hall" userId="b52f665b-ec4e-4b4c-991a-dfed447f5776" providerId="ADAL" clId="{DD6ABDAB-33F8-4C96-A820-6F842867604D}" dt="2024-10-09T15:22:29.628" v="1067" actId="20577"/>
        <pc:sldMkLst>
          <pc:docMk/>
          <pc:sldMk cId="273082646" sldId="673"/>
        </pc:sldMkLst>
      </pc:sldChg>
      <pc:sldChg chg="modSp add replId modAnim">
        <pc:chgData name="Miss S Hall" userId="b52f665b-ec4e-4b4c-991a-dfed447f5776" providerId="ADAL" clId="{DD6ABDAB-33F8-4C96-A820-6F842867604D}" dt="2024-10-09T15:24:25.587" v="1228" actId="20577"/>
        <pc:sldMkLst>
          <pc:docMk/>
          <pc:sldMk cId="3799653441" sldId="674"/>
        </pc:sldMkLst>
      </pc:sldChg>
    </pc:docChg>
  </pc:docChgLst>
  <pc:docChgLst>
    <pc:chgData name="Mrs A Hussain" userId="6bbd677d-0980-4464-85ac-d45b0c24101d" providerId="ADAL" clId="{2EFA540E-1075-42CD-BA40-B017FBC081D4}"/>
    <pc:docChg chg="custSel modSld">
      <pc:chgData name="Mrs A Hussain" userId="6bbd677d-0980-4464-85ac-d45b0c24101d" providerId="ADAL" clId="{2EFA540E-1075-42CD-BA40-B017FBC081D4}" dt="2025-10-17T08:02:31.565" v="4" actId="478"/>
      <pc:docMkLst>
        <pc:docMk/>
      </pc:docMkLst>
      <pc:sldChg chg="delSp modSp mod delAnim">
        <pc:chgData name="Mrs A Hussain" userId="6bbd677d-0980-4464-85ac-d45b0c24101d" providerId="ADAL" clId="{2EFA540E-1075-42CD-BA40-B017FBC081D4}" dt="2025-10-17T08:02:31.565" v="4" actId="478"/>
        <pc:sldMkLst>
          <pc:docMk/>
          <pc:sldMk cId="3283470999" sldId="675"/>
        </pc:sldMkLst>
        <pc:spChg chg="del mod">
          <ac:chgData name="Mrs A Hussain" userId="6bbd677d-0980-4464-85ac-d45b0c24101d" providerId="ADAL" clId="{2EFA540E-1075-42CD-BA40-B017FBC081D4}" dt="2025-10-17T08:02:29.420" v="2" actId="478"/>
          <ac:spMkLst>
            <pc:docMk/>
            <pc:sldMk cId="3283470999" sldId="675"/>
            <ac:spMk id="4" creationId="{D206856A-442B-93A6-769A-13C4C84E9960}"/>
          </ac:spMkLst>
        </pc:spChg>
        <pc:spChg chg="del">
          <ac:chgData name="Mrs A Hussain" userId="6bbd677d-0980-4464-85ac-d45b0c24101d" providerId="ADAL" clId="{2EFA540E-1075-42CD-BA40-B017FBC081D4}" dt="2025-10-17T08:02:30.398" v="3" actId="478"/>
          <ac:spMkLst>
            <pc:docMk/>
            <pc:sldMk cId="3283470999" sldId="675"/>
            <ac:spMk id="5" creationId="{E6AE5D7F-E895-D2AA-24CE-EE1A93D14D23}"/>
          </ac:spMkLst>
        </pc:spChg>
        <pc:spChg chg="del">
          <ac:chgData name="Mrs A Hussain" userId="6bbd677d-0980-4464-85ac-d45b0c24101d" providerId="ADAL" clId="{2EFA540E-1075-42CD-BA40-B017FBC081D4}" dt="2025-10-17T08:02:31.565" v="4" actId="478"/>
          <ac:spMkLst>
            <pc:docMk/>
            <pc:sldMk cId="3283470999" sldId="675"/>
            <ac:spMk id="7" creationId="{0AF43953-CAC8-65E6-9447-57A5833D5B6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5C8A963-EE74-430A-AEC5-D3C1B7B2D789}" type="datetimeFigureOut">
              <a:rPr lang="en-GB" smtClean="0"/>
              <a:t>17/10/2025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14221237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C8A963-EE74-430A-AEC5-D3C1B7B2D789}" type="datetimeFigureOut">
              <a:rPr lang="en-GB" smtClean="0"/>
              <a:t>17/10/2025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442066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C8A963-EE74-430A-AEC5-D3C1B7B2D789}" type="datetimeFigureOut">
              <a:rPr lang="en-GB" smtClean="0"/>
              <a:t>17/10/2025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469934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5C8A963-EE74-430A-AEC5-D3C1B7B2D789}" type="datetimeFigureOut">
              <a:rPr lang="en-GB" smtClean="0"/>
              <a:t>17/10/2025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9485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5C8A963-EE74-430A-AEC5-D3C1B7B2D789}" type="datetimeFigureOut">
              <a:rPr lang="en-GB" smtClean="0"/>
              <a:t>17/10/2025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3041438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5C8A963-EE74-430A-AEC5-D3C1B7B2D789}" type="datetimeFigureOut">
              <a:rPr lang="en-GB" smtClean="0"/>
              <a:t>17/10/2025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985056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C8A963-EE74-430A-AEC5-D3C1B7B2D789}" type="datetimeFigureOut">
              <a:rPr lang="en-GB" smtClean="0"/>
              <a:t>17/10/2025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2172571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5C8A963-EE74-430A-AEC5-D3C1B7B2D789}" type="datetimeFigureOut">
              <a:rPr lang="en-GB" smtClean="0"/>
              <a:t>17/10/2025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19071138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5C8A963-EE74-430A-AEC5-D3C1B7B2D789}" type="datetimeFigureOut">
              <a:rPr lang="en-GB" smtClean="0"/>
              <a:t>17/10/2025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562576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C8A963-EE74-430A-AEC5-D3C1B7B2D789}" type="datetimeFigureOut">
              <a:rPr lang="en-GB" smtClean="0"/>
              <a:t>17/10/2025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3124683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C8A963-EE74-430A-AEC5-D3C1B7B2D789}" type="datetimeFigureOut">
              <a:rPr lang="en-GB" smtClean="0"/>
              <a:t>17/10/2025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28377078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57ACEAA-CEDC-4148-A14D-6FCA43E50A98}" type="datetimeFigureOut">
              <a:rPr lang="en-GB" smtClean="0"/>
              <a:t>17/10/2025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6944498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7ACEAA-CEDC-4148-A14D-6FCA43E50A98}" type="datetimeFigureOut">
              <a:rPr lang="en-GB" smtClean="0"/>
              <a:t>17/10/2025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10635127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7ACEAA-CEDC-4148-A14D-6FCA43E50A98}" type="datetimeFigureOut">
              <a:rPr lang="en-GB" smtClean="0"/>
              <a:t>17/10/2025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3263113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57ACEAA-CEDC-4148-A14D-6FCA43E50A98}" type="datetimeFigureOut">
              <a:rPr lang="en-GB" smtClean="0"/>
              <a:t>17/10/2025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40723244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57ACEAA-CEDC-4148-A14D-6FCA43E50A98}" type="datetimeFigureOut">
              <a:rPr lang="en-GB" smtClean="0"/>
              <a:t>17/10/2025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767811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57ACEAA-CEDC-4148-A14D-6FCA43E50A98}" type="datetimeFigureOut">
              <a:rPr lang="en-GB" smtClean="0"/>
              <a:t>17/10/2025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29886849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7ACEAA-CEDC-4148-A14D-6FCA43E50A98}" type="datetimeFigureOut">
              <a:rPr lang="en-GB" smtClean="0"/>
              <a:t>17/10/2025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18679323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57ACEAA-CEDC-4148-A14D-6FCA43E50A98}" type="datetimeFigureOut">
              <a:rPr lang="en-GB" smtClean="0"/>
              <a:t>17/10/2025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25840413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57ACEAA-CEDC-4148-A14D-6FCA43E50A98}" type="datetimeFigureOut">
              <a:rPr lang="en-GB" smtClean="0"/>
              <a:t>17/10/2025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26706354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7ACEAA-CEDC-4148-A14D-6FCA43E50A98}" type="datetimeFigureOut">
              <a:rPr lang="en-GB" smtClean="0"/>
              <a:t>17/10/2025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15086608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7ACEAA-CEDC-4148-A14D-6FCA43E50A98}" type="datetimeFigureOut">
              <a:rPr lang="en-GB" smtClean="0"/>
              <a:t>17/10/2025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344395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C8A963-EE74-430A-AEC5-D3C1B7B2D789}" type="datetimeFigureOut">
              <a:rPr lang="en-GB" smtClean="0"/>
              <a:t>17/10/2025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230E8E-5A01-4B1F-8717-D7FB0B9887DF}" type="slidenum">
              <a:rPr lang="en-GB" smtClean="0"/>
              <a:t>‹#›</a:t>
            </a:fld>
            <a:endParaRPr lang="en-GB"/>
          </a:p>
        </p:txBody>
      </p:sp>
    </p:spTree>
    <p:extLst>
      <p:ext uri="{BB962C8B-B14F-4D97-AF65-F5344CB8AC3E}">
        <p14:creationId xmlns:p14="http://schemas.microsoft.com/office/powerpoint/2010/main" val="14774207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7ACEAA-CEDC-4148-A14D-6FCA43E50A98}" type="datetimeFigureOut">
              <a:rPr lang="en-GB" smtClean="0"/>
              <a:t>17/10/2025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0C4D6F-82CE-4998-9EBC-E4D387172B7E}" type="slidenum">
              <a:rPr lang="en-GB" smtClean="0"/>
              <a:t>‹#›</a:t>
            </a:fld>
            <a:endParaRPr lang="en-GB"/>
          </a:p>
        </p:txBody>
      </p:sp>
    </p:spTree>
    <p:extLst>
      <p:ext uri="{BB962C8B-B14F-4D97-AF65-F5344CB8AC3E}">
        <p14:creationId xmlns:p14="http://schemas.microsoft.com/office/powerpoint/2010/main" val="3878594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AFEE9E-D8C3-9D08-089C-5315EF8731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085443-8011-2AAF-9694-B73B244D35C4}"/>
              </a:ext>
            </a:extLst>
          </p:cNvPr>
          <p:cNvSpPr>
            <a:spLocks noGrp="1"/>
          </p:cNvSpPr>
          <p:nvPr>
            <p:ph type="title"/>
          </p:nvPr>
        </p:nvSpPr>
        <p:spPr>
          <a:xfrm>
            <a:off x="378940" y="225303"/>
            <a:ext cx="11557686" cy="936104"/>
          </a:xfrm>
          <a:solidFill>
            <a:srgbClr val="FFFF00"/>
          </a:solidFill>
        </p:spPr>
        <p:txBody>
          <a:bodyPr/>
          <a:lstStyle/>
          <a:p>
            <a:pPr algn="ctr"/>
            <a:r>
              <a:rPr lang="en-GB" b="1" dirty="0">
                <a:latin typeface="+mn-lt"/>
              </a:rPr>
              <a:t>Do now! Whiteboards.</a:t>
            </a:r>
          </a:p>
        </p:txBody>
      </p:sp>
      <p:sp>
        <p:nvSpPr>
          <p:cNvPr id="3" name="Content Placeholder 2">
            <a:extLst>
              <a:ext uri="{FF2B5EF4-FFF2-40B4-BE49-F238E27FC236}">
                <a16:creationId xmlns:a16="http://schemas.microsoft.com/office/drawing/2014/main" id="{EADA6C70-7890-335D-92C2-C39FAFE7E5D0}"/>
              </a:ext>
            </a:extLst>
          </p:cNvPr>
          <p:cNvSpPr>
            <a:spLocks noGrp="1"/>
          </p:cNvSpPr>
          <p:nvPr>
            <p:ph idx="1"/>
          </p:nvPr>
        </p:nvSpPr>
        <p:spPr>
          <a:xfrm>
            <a:off x="116378" y="1389821"/>
            <a:ext cx="12075622" cy="5109354"/>
          </a:xfrm>
          <a:solidFill>
            <a:schemeClr val="accent1">
              <a:lumMod val="20000"/>
              <a:lumOff val="80000"/>
            </a:schemeClr>
          </a:solidFill>
        </p:spPr>
        <p:txBody>
          <a:bodyPr>
            <a:normAutofit/>
          </a:bodyPr>
          <a:lstStyle/>
          <a:p>
            <a:pPr marL="514350" indent="-514350">
              <a:buAutoNum type="arabicParenR"/>
            </a:pPr>
            <a:r>
              <a:rPr lang="en-GB" b="1" dirty="0">
                <a:latin typeface="Comic Sans MS" panose="030F0702030302020204" pitchFamily="66" charset="0"/>
              </a:rPr>
              <a:t>What do Marxist sociologists believe?</a:t>
            </a:r>
          </a:p>
          <a:p>
            <a:pPr marL="514350" indent="-514350">
              <a:buAutoNum type="arabicParenR"/>
            </a:pPr>
            <a:endParaRPr lang="en-GB" b="1" dirty="0">
              <a:latin typeface="Comic Sans MS" panose="030F0702030302020204" pitchFamily="66" charset="0"/>
            </a:endParaRPr>
          </a:p>
          <a:p>
            <a:pPr marL="514350" indent="-514350">
              <a:buAutoNum type="arabicParenR"/>
            </a:pPr>
            <a:r>
              <a:rPr lang="en-GB" b="1" dirty="0">
                <a:latin typeface="Comic Sans MS" panose="030F0702030302020204" pitchFamily="66" charset="0"/>
              </a:rPr>
              <a:t>What do they say about the family?</a:t>
            </a:r>
          </a:p>
          <a:p>
            <a:pPr marL="0" indent="0">
              <a:buNone/>
            </a:pPr>
            <a:endParaRPr lang="en-GB" b="1" dirty="0">
              <a:latin typeface="Comic Sans MS" panose="030F0702030302020204" pitchFamily="66" charset="0"/>
            </a:endParaRPr>
          </a:p>
          <a:p>
            <a:pPr marL="0" indent="0">
              <a:buNone/>
            </a:pPr>
            <a:endParaRPr lang="en-GB" b="1" dirty="0">
              <a:latin typeface="Comic Sans MS" panose="030F0702030302020204" pitchFamily="66" charset="0"/>
            </a:endParaRPr>
          </a:p>
          <a:p>
            <a:pPr marL="0" indent="0">
              <a:buNone/>
            </a:pPr>
            <a:r>
              <a:rPr lang="en-GB" b="1" dirty="0">
                <a:latin typeface="Comic Sans MS" panose="030F0702030302020204" pitchFamily="66" charset="0"/>
              </a:rPr>
              <a:t>3)   What criticisms were made to the Marxist view of the family?</a:t>
            </a:r>
          </a:p>
          <a:p>
            <a:pPr marL="514350" indent="-514350">
              <a:buAutoNum type="arabicParenR"/>
            </a:pPr>
            <a:endParaRPr lang="en-GB" b="1" dirty="0"/>
          </a:p>
        </p:txBody>
      </p:sp>
    </p:spTree>
    <p:extLst>
      <p:ext uri="{BB962C8B-B14F-4D97-AF65-F5344CB8AC3E}">
        <p14:creationId xmlns:p14="http://schemas.microsoft.com/office/powerpoint/2010/main" val="3283470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940" y="225303"/>
            <a:ext cx="11557686" cy="936104"/>
          </a:xfrm>
          <a:solidFill>
            <a:srgbClr val="FFFF00"/>
          </a:solidFill>
        </p:spPr>
        <p:txBody>
          <a:bodyPr/>
          <a:lstStyle/>
          <a:p>
            <a:pPr algn="ctr"/>
            <a:r>
              <a:rPr lang="en-GB" b="1" dirty="0">
                <a:latin typeface="+mn-lt"/>
              </a:rPr>
              <a:t>Do now! Whiteboards.</a:t>
            </a:r>
          </a:p>
        </p:txBody>
      </p:sp>
      <p:sp>
        <p:nvSpPr>
          <p:cNvPr id="3" name="Content Placeholder 2"/>
          <p:cNvSpPr>
            <a:spLocks noGrp="1"/>
          </p:cNvSpPr>
          <p:nvPr>
            <p:ph idx="1"/>
          </p:nvPr>
        </p:nvSpPr>
        <p:spPr>
          <a:xfrm>
            <a:off x="116378" y="1389821"/>
            <a:ext cx="12075622" cy="5109354"/>
          </a:xfrm>
          <a:solidFill>
            <a:schemeClr val="accent1">
              <a:lumMod val="20000"/>
              <a:lumOff val="80000"/>
            </a:schemeClr>
          </a:solidFill>
        </p:spPr>
        <p:txBody>
          <a:bodyPr>
            <a:normAutofit/>
          </a:bodyPr>
          <a:lstStyle/>
          <a:p>
            <a:pPr marL="514350" indent="-514350">
              <a:buAutoNum type="arabicParenR"/>
            </a:pPr>
            <a:r>
              <a:rPr lang="en-GB" b="1" dirty="0">
                <a:latin typeface="Comic Sans MS" panose="030F0702030302020204" pitchFamily="66" charset="0"/>
              </a:rPr>
              <a:t>What do Marxist sociologists believe?</a:t>
            </a:r>
          </a:p>
          <a:p>
            <a:pPr marL="514350" indent="-514350">
              <a:buAutoNum type="arabicParenR"/>
            </a:pPr>
            <a:endParaRPr lang="en-GB" b="1" dirty="0">
              <a:latin typeface="Comic Sans MS" panose="030F0702030302020204" pitchFamily="66" charset="0"/>
            </a:endParaRPr>
          </a:p>
          <a:p>
            <a:pPr marL="514350" indent="-514350">
              <a:buAutoNum type="arabicParenR"/>
            </a:pPr>
            <a:r>
              <a:rPr lang="en-GB" b="1" dirty="0">
                <a:latin typeface="Comic Sans MS" panose="030F0702030302020204" pitchFamily="66" charset="0"/>
              </a:rPr>
              <a:t>What do they say about the family?</a:t>
            </a:r>
          </a:p>
          <a:p>
            <a:pPr marL="0" indent="0">
              <a:buNone/>
            </a:pPr>
            <a:endParaRPr lang="en-GB" b="1" dirty="0">
              <a:latin typeface="Comic Sans MS" panose="030F0702030302020204" pitchFamily="66" charset="0"/>
            </a:endParaRPr>
          </a:p>
          <a:p>
            <a:pPr marL="0" indent="0">
              <a:buNone/>
            </a:pPr>
            <a:endParaRPr lang="en-GB" b="1" dirty="0">
              <a:latin typeface="Comic Sans MS" panose="030F0702030302020204" pitchFamily="66" charset="0"/>
            </a:endParaRPr>
          </a:p>
          <a:p>
            <a:pPr marL="0" indent="0">
              <a:buNone/>
            </a:pPr>
            <a:r>
              <a:rPr lang="en-GB" b="1" dirty="0">
                <a:latin typeface="Comic Sans MS" panose="030F0702030302020204" pitchFamily="66" charset="0"/>
              </a:rPr>
              <a:t>3)   What criticisms were made to the Marxist view of the family?</a:t>
            </a:r>
          </a:p>
          <a:p>
            <a:pPr marL="514350" indent="-514350">
              <a:buAutoNum type="arabicParenR"/>
            </a:pPr>
            <a:endParaRPr lang="en-GB" b="1" dirty="0"/>
          </a:p>
        </p:txBody>
      </p:sp>
      <p:sp>
        <p:nvSpPr>
          <p:cNvPr id="4" name="TextBox 3"/>
          <p:cNvSpPr txBox="1"/>
          <p:nvPr/>
        </p:nvSpPr>
        <p:spPr>
          <a:xfrm>
            <a:off x="576648" y="1896650"/>
            <a:ext cx="1010533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B050"/>
                </a:solidFill>
                <a:effectLst/>
                <a:uLnTx/>
                <a:uFillTx/>
                <a:latin typeface="Calibri" panose="020F0502020204030204"/>
                <a:ea typeface="+mn-ea"/>
                <a:cs typeface="+mn-cs"/>
              </a:rPr>
              <a:t>Society runs on profit and owning property. We live in a capitalist society</a:t>
            </a:r>
            <a:r>
              <a:rPr kumimoji="0" lang="en-GB" sz="2400" b="1" i="0" u="none" strike="noStrike" kern="1200" cap="none" spc="0" normalizeH="0" baseline="0" noProof="0" dirty="0">
                <a:ln>
                  <a:noFill/>
                </a:ln>
                <a:solidFill>
                  <a:srgbClr val="FF0000"/>
                </a:solidFill>
                <a:effectLst/>
                <a:uLnTx/>
                <a:uFillTx/>
                <a:latin typeface="Calibri" panose="020F0502020204030204"/>
                <a:ea typeface="+mn-ea"/>
                <a:cs typeface="+mn-cs"/>
              </a:rPr>
              <a:t>. </a:t>
            </a:r>
          </a:p>
        </p:txBody>
      </p:sp>
      <p:sp>
        <p:nvSpPr>
          <p:cNvPr id="5" name="TextBox 4"/>
          <p:cNvSpPr txBox="1"/>
          <p:nvPr/>
        </p:nvSpPr>
        <p:spPr>
          <a:xfrm>
            <a:off x="576648" y="2760699"/>
            <a:ext cx="1097280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B050"/>
                </a:solidFill>
                <a:effectLst/>
                <a:uLnTx/>
                <a:uFillTx/>
                <a:latin typeface="Calibri" panose="020F0502020204030204"/>
                <a:ea typeface="+mn-ea"/>
                <a:cs typeface="+mn-cs"/>
              </a:rPr>
              <a:t>Families buy things so supports capitalism, men have children to pass down their property, families socialise children to know their place in society, family provides unpaid labour. </a:t>
            </a:r>
          </a:p>
        </p:txBody>
      </p:sp>
      <p:sp>
        <p:nvSpPr>
          <p:cNvPr id="7" name="TextBox 6"/>
          <p:cNvSpPr txBox="1"/>
          <p:nvPr/>
        </p:nvSpPr>
        <p:spPr>
          <a:xfrm>
            <a:off x="437130" y="4499686"/>
            <a:ext cx="11434118" cy="193899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B050"/>
                </a:solidFill>
                <a:effectLst/>
                <a:uLnTx/>
                <a:uFillTx/>
                <a:latin typeface="Calibri" panose="020F0502020204030204"/>
                <a:ea typeface="+mn-ea"/>
                <a:cs typeface="+mn-cs"/>
              </a:rPr>
              <a:t>Can be seen as old fashioned- men do not buy property just to pass it down to children anymore.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B050"/>
                </a:solidFill>
                <a:effectLst/>
                <a:uLnTx/>
                <a:uFillTx/>
                <a:latin typeface="Calibri" panose="020F0502020204030204"/>
                <a:ea typeface="+mn-ea"/>
                <a:cs typeface="+mn-cs"/>
              </a:rPr>
              <a:t>People do not marry just to keep their social class anymore, they marry for love and affection.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B050"/>
                </a:solidFill>
                <a:effectLst/>
                <a:uLnTx/>
                <a:uFillTx/>
                <a:latin typeface="Calibri" panose="020F0502020204030204"/>
                <a:ea typeface="+mn-ea"/>
                <a:cs typeface="+mn-cs"/>
              </a:rPr>
              <a:t>Ignores the benefits of the nuclear family such as support given by parents to children</a:t>
            </a:r>
            <a:r>
              <a:rPr kumimoji="0" lang="en-GB" sz="2400" b="1" i="0" u="none" strike="noStrike" kern="1200" cap="none" spc="0" normalizeH="0" baseline="0" noProof="0" dirty="0">
                <a:ln>
                  <a:noFill/>
                </a:ln>
                <a:solidFill>
                  <a:srgbClr val="FF0000"/>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3116199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9142A4A-D3B2-470E-8BD5-63C4EBA24BE3}"/>
              </a:ext>
            </a:extLst>
          </p:cNvPr>
          <p:cNvSpPr txBox="1"/>
          <p:nvPr/>
        </p:nvSpPr>
        <p:spPr>
          <a:xfrm>
            <a:off x="3686081" y="324578"/>
            <a:ext cx="5238750" cy="83099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4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Learning Journey</a:t>
            </a:r>
          </a:p>
        </p:txBody>
      </p:sp>
      <p:sp>
        <p:nvSpPr>
          <p:cNvPr id="19" name="Rectangle: Rounded Corners 18">
            <a:extLst>
              <a:ext uri="{FF2B5EF4-FFF2-40B4-BE49-F238E27FC236}">
                <a16:creationId xmlns:a16="http://schemas.microsoft.com/office/drawing/2014/main" id="{ECF3D7EF-A7C9-4914-AF53-B71FACD6FED1}"/>
              </a:ext>
            </a:extLst>
          </p:cNvPr>
          <p:cNvSpPr/>
          <p:nvPr/>
        </p:nvSpPr>
        <p:spPr>
          <a:xfrm>
            <a:off x="1809750" y="1485901"/>
            <a:ext cx="2667000" cy="4188493"/>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Rectangle: Rounded Corners 19">
            <a:extLst>
              <a:ext uri="{FF2B5EF4-FFF2-40B4-BE49-F238E27FC236}">
                <a16:creationId xmlns:a16="http://schemas.microsoft.com/office/drawing/2014/main" id="{50408899-A53C-4F82-A27F-2D07384FD74E}"/>
              </a:ext>
            </a:extLst>
          </p:cNvPr>
          <p:cNvSpPr/>
          <p:nvPr/>
        </p:nvSpPr>
        <p:spPr>
          <a:xfrm>
            <a:off x="4686300" y="1485901"/>
            <a:ext cx="2667000" cy="4188493"/>
          </a:xfrm>
          <a:prstGeom prst="round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Rectangle: Rounded Corners 20">
            <a:extLst>
              <a:ext uri="{FF2B5EF4-FFF2-40B4-BE49-F238E27FC236}">
                <a16:creationId xmlns:a16="http://schemas.microsoft.com/office/drawing/2014/main" id="{0B6EA817-4633-478A-B1D6-392DC3BF9685}"/>
              </a:ext>
            </a:extLst>
          </p:cNvPr>
          <p:cNvSpPr/>
          <p:nvPr/>
        </p:nvSpPr>
        <p:spPr>
          <a:xfrm>
            <a:off x="7581900" y="1485901"/>
            <a:ext cx="2667000" cy="4188493"/>
          </a:xfrm>
          <a:prstGeom prst="round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7" name="Picture 26">
            <a:extLst>
              <a:ext uri="{FF2B5EF4-FFF2-40B4-BE49-F238E27FC236}">
                <a16:creationId xmlns:a16="http://schemas.microsoft.com/office/drawing/2014/main" id="{C58E1D41-48C7-435E-83ED-40E82516239F}"/>
              </a:ext>
            </a:extLst>
          </p:cNvPr>
          <p:cNvPicPr>
            <a:picLocks noChangeAspect="1"/>
          </p:cNvPicPr>
          <p:nvPr/>
        </p:nvPicPr>
        <p:blipFill>
          <a:blip r:embed="rId2"/>
          <a:stretch>
            <a:fillRect/>
          </a:stretch>
        </p:blipFill>
        <p:spPr>
          <a:xfrm>
            <a:off x="2335876" y="1554346"/>
            <a:ext cx="1677722" cy="1524569"/>
          </a:xfrm>
          <a:prstGeom prst="rect">
            <a:avLst/>
          </a:prstGeom>
        </p:spPr>
      </p:pic>
      <p:pic>
        <p:nvPicPr>
          <p:cNvPr id="29" name="Picture 28">
            <a:extLst>
              <a:ext uri="{FF2B5EF4-FFF2-40B4-BE49-F238E27FC236}">
                <a16:creationId xmlns:a16="http://schemas.microsoft.com/office/drawing/2014/main" id="{8739C489-B0FB-452F-8835-A15DE04EB623}"/>
              </a:ext>
            </a:extLst>
          </p:cNvPr>
          <p:cNvPicPr>
            <a:picLocks noChangeAspect="1"/>
          </p:cNvPicPr>
          <p:nvPr/>
        </p:nvPicPr>
        <p:blipFill>
          <a:blip r:embed="rId3"/>
          <a:stretch>
            <a:fillRect/>
          </a:stretch>
        </p:blipFill>
        <p:spPr>
          <a:xfrm>
            <a:off x="5245330" y="1696492"/>
            <a:ext cx="1728059" cy="1483379"/>
          </a:xfrm>
          <a:prstGeom prst="rect">
            <a:avLst/>
          </a:prstGeom>
        </p:spPr>
      </p:pic>
      <p:pic>
        <p:nvPicPr>
          <p:cNvPr id="31" name="Picture 30">
            <a:extLst>
              <a:ext uri="{FF2B5EF4-FFF2-40B4-BE49-F238E27FC236}">
                <a16:creationId xmlns:a16="http://schemas.microsoft.com/office/drawing/2014/main" id="{70DA6614-7744-449D-9D5C-47AC07802801}"/>
              </a:ext>
            </a:extLst>
          </p:cNvPr>
          <p:cNvPicPr>
            <a:picLocks noChangeAspect="1"/>
          </p:cNvPicPr>
          <p:nvPr/>
        </p:nvPicPr>
        <p:blipFill>
          <a:blip r:embed="rId4"/>
          <a:stretch>
            <a:fillRect/>
          </a:stretch>
        </p:blipFill>
        <p:spPr>
          <a:xfrm>
            <a:off x="8113222" y="1696493"/>
            <a:ext cx="1872378" cy="1164278"/>
          </a:xfrm>
          <a:prstGeom prst="rect">
            <a:avLst/>
          </a:prstGeom>
        </p:spPr>
      </p:pic>
      <p:sp>
        <p:nvSpPr>
          <p:cNvPr id="5" name="TextBox 4">
            <a:extLst>
              <a:ext uri="{FF2B5EF4-FFF2-40B4-BE49-F238E27FC236}">
                <a16:creationId xmlns:a16="http://schemas.microsoft.com/office/drawing/2014/main" id="{ACA92C78-4901-0B8A-1AAD-1A8D7965243C}"/>
              </a:ext>
            </a:extLst>
          </p:cNvPr>
          <p:cNvSpPr txBox="1"/>
          <p:nvPr/>
        </p:nvSpPr>
        <p:spPr>
          <a:xfrm>
            <a:off x="1883412" y="3910095"/>
            <a:ext cx="2519675"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Marx</a:t>
            </a:r>
            <a:r>
              <a:rPr kumimoji="0" lang="en-GB" sz="24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ist</a:t>
            </a: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view of the nuclear family</a:t>
            </a:r>
          </a:p>
        </p:txBody>
      </p:sp>
      <p:sp>
        <p:nvSpPr>
          <p:cNvPr id="2" name="TextBox 1">
            <a:extLst>
              <a:ext uri="{FF2B5EF4-FFF2-40B4-BE49-F238E27FC236}">
                <a16:creationId xmlns:a16="http://schemas.microsoft.com/office/drawing/2014/main" id="{B581FA43-6535-03A2-D7D8-B255C528BF3B}"/>
              </a:ext>
            </a:extLst>
          </p:cNvPr>
          <p:cNvSpPr txBox="1"/>
          <p:nvPr/>
        </p:nvSpPr>
        <p:spPr>
          <a:xfrm>
            <a:off x="4759962" y="3826968"/>
            <a:ext cx="2519675"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err="1">
                <a:solidFill>
                  <a:prstClr val="black"/>
                </a:solidFill>
                <a:latin typeface="Comic Sans MS" panose="030F0702030302020204" pitchFamily="66" charset="0"/>
              </a:rPr>
              <a:t>Femin</a:t>
            </a:r>
            <a:r>
              <a:rPr kumimoji="0" lang="en-GB" sz="24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ist</a:t>
            </a: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view of the nuclear family</a:t>
            </a:r>
          </a:p>
        </p:txBody>
      </p:sp>
      <p:sp>
        <p:nvSpPr>
          <p:cNvPr id="7" name="TextBox 6">
            <a:extLst>
              <a:ext uri="{FF2B5EF4-FFF2-40B4-BE49-F238E27FC236}">
                <a16:creationId xmlns:a16="http://schemas.microsoft.com/office/drawing/2014/main" id="{15884A62-6036-41B7-2E5B-83AA972CFCB5}"/>
              </a:ext>
            </a:extLst>
          </p:cNvPr>
          <p:cNvSpPr txBox="1"/>
          <p:nvPr/>
        </p:nvSpPr>
        <p:spPr>
          <a:xfrm>
            <a:off x="7664993" y="3826967"/>
            <a:ext cx="2519675"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prstClr val="black"/>
                </a:solidFill>
                <a:latin typeface="Comic Sans MS" panose="030F0702030302020204" pitchFamily="66" charset="0"/>
              </a:rPr>
              <a:t>Changes to family structure over time</a:t>
            </a: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28409074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9514" y="170079"/>
            <a:ext cx="11565924" cy="909422"/>
          </a:xfrm>
          <a:solidFill>
            <a:srgbClr val="FFFF00"/>
          </a:solidFill>
        </p:spPr>
        <p:txBody>
          <a:bodyPr>
            <a:normAutofit/>
          </a:bodyPr>
          <a:lstStyle/>
          <a:p>
            <a:r>
              <a:rPr lang="en-GB" sz="4800" b="1" u="sng" dirty="0">
                <a:latin typeface="Comic Sans MS" panose="030F0702030302020204" pitchFamily="66" charset="0"/>
              </a:rPr>
              <a:t>Functions of the family: Feminist view</a:t>
            </a:r>
          </a:p>
        </p:txBody>
      </p:sp>
      <p:sp>
        <p:nvSpPr>
          <p:cNvPr id="3" name="Subtitle 2"/>
          <p:cNvSpPr>
            <a:spLocks noGrp="1"/>
          </p:cNvSpPr>
          <p:nvPr>
            <p:ph type="subTitle" idx="1"/>
          </p:nvPr>
        </p:nvSpPr>
        <p:spPr>
          <a:xfrm>
            <a:off x="329514" y="5676899"/>
            <a:ext cx="11450594" cy="1006287"/>
          </a:xfrm>
          <a:solidFill>
            <a:schemeClr val="accent1">
              <a:lumMod val="40000"/>
              <a:lumOff val="60000"/>
            </a:schemeClr>
          </a:solidFill>
        </p:spPr>
        <p:txBody>
          <a:bodyPr>
            <a:normAutofit/>
          </a:bodyPr>
          <a:lstStyle/>
          <a:p>
            <a:pPr algn="l"/>
            <a:r>
              <a:rPr lang="en-GB" sz="2000" b="1" u="sng" dirty="0">
                <a:latin typeface="Comic Sans MS" panose="030F0702030302020204" pitchFamily="66" charset="0"/>
              </a:rPr>
              <a:t>Learning Objectives:</a:t>
            </a:r>
          </a:p>
          <a:p>
            <a:pPr algn="l"/>
            <a:r>
              <a:rPr lang="en-GB" sz="2000" b="1" dirty="0">
                <a:latin typeface="Comic Sans MS" panose="030F0702030302020204" pitchFamily="66" charset="0"/>
              </a:rPr>
              <a:t>To describe the functions of families according to feminism.</a:t>
            </a:r>
            <a:endParaRPr lang="en-GB" sz="3200" b="1" dirty="0">
              <a:latin typeface="Comic Sans MS" panose="030F0702030302020204" pitchFamily="66" charset="0"/>
            </a:endParaRPr>
          </a:p>
          <a:p>
            <a:endParaRPr lang="en-GB" dirty="0"/>
          </a:p>
        </p:txBody>
      </p:sp>
      <p:pic>
        <p:nvPicPr>
          <p:cNvPr id="5" name="Picture 4"/>
          <p:cNvPicPr>
            <a:picLocks noChangeAspect="1"/>
          </p:cNvPicPr>
          <p:nvPr/>
        </p:nvPicPr>
        <p:blipFill>
          <a:blip r:embed="rId2"/>
          <a:stretch>
            <a:fillRect/>
          </a:stretch>
        </p:blipFill>
        <p:spPr>
          <a:xfrm>
            <a:off x="3962740" y="1647568"/>
            <a:ext cx="3177750" cy="3135567"/>
          </a:xfrm>
          <a:prstGeom prst="rect">
            <a:avLst/>
          </a:prstGeom>
        </p:spPr>
      </p:pic>
      <p:pic>
        <p:nvPicPr>
          <p:cNvPr id="4" name="Picture 3"/>
          <p:cNvPicPr>
            <a:picLocks noChangeAspect="1"/>
          </p:cNvPicPr>
          <p:nvPr/>
        </p:nvPicPr>
        <p:blipFill>
          <a:blip r:embed="rId3"/>
          <a:stretch>
            <a:fillRect/>
          </a:stretch>
        </p:blipFill>
        <p:spPr>
          <a:xfrm>
            <a:off x="811942" y="1196208"/>
            <a:ext cx="2857500" cy="4219575"/>
          </a:xfrm>
          <a:prstGeom prst="rect">
            <a:avLst/>
          </a:prstGeom>
        </p:spPr>
      </p:pic>
      <p:pic>
        <p:nvPicPr>
          <p:cNvPr id="8" name="Picture 7"/>
          <p:cNvPicPr>
            <a:picLocks noChangeAspect="1"/>
          </p:cNvPicPr>
          <p:nvPr/>
        </p:nvPicPr>
        <p:blipFill>
          <a:blip r:embed="rId4"/>
          <a:stretch>
            <a:fillRect/>
          </a:stretch>
        </p:blipFill>
        <p:spPr>
          <a:xfrm>
            <a:off x="7421864" y="2131681"/>
            <a:ext cx="4473574" cy="2348626"/>
          </a:xfrm>
          <a:prstGeom prst="rect">
            <a:avLst/>
          </a:prstGeom>
        </p:spPr>
      </p:pic>
    </p:spTree>
    <p:extLst>
      <p:ext uri="{BB962C8B-B14F-4D97-AF65-F5344CB8AC3E}">
        <p14:creationId xmlns:p14="http://schemas.microsoft.com/office/powerpoint/2010/main" val="20423264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940" y="0"/>
            <a:ext cx="11557686" cy="830313"/>
          </a:xfrm>
          <a:solidFill>
            <a:srgbClr val="FFFF00"/>
          </a:solidFill>
        </p:spPr>
        <p:txBody>
          <a:bodyPr>
            <a:normAutofit/>
          </a:bodyPr>
          <a:lstStyle/>
          <a:p>
            <a:pPr algn="ctr"/>
            <a:r>
              <a:rPr lang="en-GB" b="1" u="sng" dirty="0">
                <a:latin typeface="Comic Sans MS" panose="030F0702030302020204" pitchFamily="66" charset="0"/>
              </a:rPr>
              <a:t>Feminism and the family</a:t>
            </a:r>
          </a:p>
        </p:txBody>
      </p:sp>
      <p:sp>
        <p:nvSpPr>
          <p:cNvPr id="3" name="Content Placeholder 2"/>
          <p:cNvSpPr>
            <a:spLocks noGrp="1"/>
          </p:cNvSpPr>
          <p:nvPr>
            <p:ph idx="1"/>
          </p:nvPr>
        </p:nvSpPr>
        <p:spPr>
          <a:xfrm>
            <a:off x="165100" y="1405816"/>
            <a:ext cx="11771526" cy="5324498"/>
          </a:xfrm>
          <a:solidFill>
            <a:schemeClr val="accent1">
              <a:lumMod val="20000"/>
              <a:lumOff val="80000"/>
            </a:schemeClr>
          </a:solidFill>
        </p:spPr>
        <p:txBody>
          <a:bodyPr>
            <a:normAutofit/>
          </a:bodyPr>
          <a:lstStyle/>
          <a:p>
            <a:pPr marL="0" indent="0" algn="ctr">
              <a:buNone/>
            </a:pPr>
            <a:r>
              <a:rPr lang="en-GB" sz="3600" b="1" dirty="0">
                <a:latin typeface="Comic Sans MS" panose="030F0702030302020204" pitchFamily="66" charset="0"/>
              </a:rPr>
              <a:t>All feminists believe we live in a patriarchal society where women are oppressed.</a:t>
            </a:r>
          </a:p>
          <a:p>
            <a:pPr marL="0" indent="0" algn="ctr">
              <a:buNone/>
            </a:pPr>
            <a:endParaRPr lang="en-GB" sz="3600" b="1" dirty="0">
              <a:latin typeface="Comic Sans MS" panose="030F0702030302020204" pitchFamily="66" charset="0"/>
            </a:endParaRPr>
          </a:p>
          <a:p>
            <a:pPr marL="0" indent="0" algn="ctr">
              <a:buNone/>
            </a:pPr>
            <a:r>
              <a:rPr lang="en-GB" sz="3600" b="1" dirty="0">
                <a:latin typeface="Comic Sans MS" panose="030F0702030302020204" pitchFamily="66" charset="0"/>
              </a:rPr>
              <a:t>However, different kinds of feminists have different views on the family.</a:t>
            </a:r>
          </a:p>
          <a:p>
            <a:pPr marL="0" indent="0" algn="ctr">
              <a:buNone/>
            </a:pPr>
            <a:endParaRPr lang="en-GB" sz="3600" b="1" dirty="0">
              <a:latin typeface="Comic Sans MS" panose="030F0702030302020204" pitchFamily="66" charset="0"/>
            </a:endParaRPr>
          </a:p>
        </p:txBody>
      </p:sp>
      <p:sp>
        <p:nvSpPr>
          <p:cNvPr id="6" name="TextBox 5"/>
          <p:cNvSpPr txBox="1"/>
          <p:nvPr/>
        </p:nvSpPr>
        <p:spPr>
          <a:xfrm>
            <a:off x="391468" y="4950469"/>
            <a:ext cx="5272217"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omic Sans MS" panose="030F0702030302020204" pitchFamily="66" charset="0"/>
              </a:rPr>
              <a:t>We will look at these different feminists now…</a:t>
            </a:r>
          </a:p>
        </p:txBody>
      </p:sp>
      <p:pic>
        <p:nvPicPr>
          <p:cNvPr id="7" name="Picture 6"/>
          <p:cNvPicPr>
            <a:picLocks noChangeAspect="1"/>
          </p:cNvPicPr>
          <p:nvPr/>
        </p:nvPicPr>
        <p:blipFill>
          <a:blip r:embed="rId2"/>
          <a:stretch>
            <a:fillRect/>
          </a:stretch>
        </p:blipFill>
        <p:spPr>
          <a:xfrm>
            <a:off x="8436616" y="4339152"/>
            <a:ext cx="2809104" cy="2099734"/>
          </a:xfrm>
          <a:prstGeom prst="rect">
            <a:avLst/>
          </a:prstGeom>
        </p:spPr>
      </p:pic>
    </p:spTree>
    <p:extLst>
      <p:ext uri="{BB962C8B-B14F-4D97-AF65-F5344CB8AC3E}">
        <p14:creationId xmlns:p14="http://schemas.microsoft.com/office/powerpoint/2010/main" val="5842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6320" y="89128"/>
            <a:ext cx="11419360" cy="592516"/>
          </a:xfrm>
          <a:solidFill>
            <a:srgbClr val="FFFF00"/>
          </a:solidFill>
        </p:spPr>
        <p:txBody>
          <a:bodyPr>
            <a:normAutofit fontScale="90000"/>
          </a:bodyPr>
          <a:lstStyle/>
          <a:p>
            <a:pPr algn="ctr"/>
            <a:r>
              <a:rPr lang="en-GB" b="1" u="sng" dirty="0">
                <a:latin typeface="Comic Sans MS" panose="030F0702030302020204" pitchFamily="66" charset="0"/>
              </a:rPr>
              <a:t>Feminism and the family</a:t>
            </a:r>
          </a:p>
        </p:txBody>
      </p:sp>
      <p:sp>
        <p:nvSpPr>
          <p:cNvPr id="3" name="Content Placeholder 2"/>
          <p:cNvSpPr>
            <a:spLocks noGrp="1"/>
          </p:cNvSpPr>
          <p:nvPr>
            <p:ph idx="1"/>
          </p:nvPr>
        </p:nvSpPr>
        <p:spPr>
          <a:xfrm>
            <a:off x="168858" y="822960"/>
            <a:ext cx="6481324" cy="5796283"/>
          </a:xfrm>
          <a:solidFill>
            <a:schemeClr val="accent1">
              <a:lumMod val="20000"/>
              <a:lumOff val="80000"/>
            </a:schemeClr>
          </a:solidFill>
        </p:spPr>
        <p:txBody>
          <a:bodyPr>
            <a:normAutofit lnSpcReduction="10000"/>
          </a:bodyPr>
          <a:lstStyle/>
          <a:p>
            <a:pPr marL="0" indent="0">
              <a:buNone/>
            </a:pPr>
            <a:r>
              <a:rPr lang="en-GB" b="1" dirty="0">
                <a:latin typeface="Comic Sans MS" panose="030F0702030302020204" pitchFamily="66" charset="0"/>
              </a:rPr>
              <a:t>Read carefully through the information on the different feminist views of the family. We will start with Marxist feminists.</a:t>
            </a:r>
          </a:p>
          <a:p>
            <a:pPr marL="0" indent="0">
              <a:buNone/>
            </a:pPr>
            <a:endParaRPr lang="en-GB" b="1" dirty="0">
              <a:latin typeface="Comic Sans MS" panose="030F0702030302020204" pitchFamily="66" charset="0"/>
            </a:endParaRPr>
          </a:p>
          <a:p>
            <a:pPr marL="0" indent="0">
              <a:buNone/>
            </a:pPr>
            <a:r>
              <a:rPr lang="en-GB" b="1" dirty="0">
                <a:latin typeface="Comic Sans MS" panose="030F0702030302020204" pitchFamily="66" charset="0"/>
              </a:rPr>
              <a:t>Record into no more than FIVE bullet points for each type of feminism. </a:t>
            </a:r>
          </a:p>
          <a:p>
            <a:pPr marL="0" indent="0">
              <a:buNone/>
            </a:pPr>
            <a:endParaRPr lang="en-GB" b="1" dirty="0">
              <a:latin typeface="Comic Sans MS" panose="030F0702030302020204" pitchFamily="66" charset="0"/>
            </a:endParaRPr>
          </a:p>
          <a:p>
            <a:pPr marL="0" indent="0">
              <a:buNone/>
            </a:pPr>
            <a:r>
              <a:rPr lang="en-GB" b="1" dirty="0">
                <a:latin typeface="Comic Sans MS" panose="030F0702030302020204" pitchFamily="66" charset="0"/>
              </a:rPr>
              <a:t>Highlight the most important sentence from each box.</a:t>
            </a:r>
          </a:p>
          <a:p>
            <a:pPr marL="0" indent="0">
              <a:buNone/>
            </a:pPr>
            <a:r>
              <a:rPr lang="en-GB" b="1" dirty="0">
                <a:latin typeface="Comic Sans MS" panose="030F0702030302020204" pitchFamily="66" charset="0"/>
              </a:rPr>
              <a:t>Why have you chosen this as your most important? Record in your book.</a:t>
            </a:r>
          </a:p>
          <a:p>
            <a:pPr marL="0" indent="0">
              <a:buNone/>
            </a:pPr>
            <a:endParaRPr lang="en-GB" b="1" dirty="0">
              <a:latin typeface="Comic Sans MS" panose="030F0702030302020204" pitchFamily="66" charset="0"/>
            </a:endParaRPr>
          </a:p>
        </p:txBody>
      </p:sp>
      <p:sp>
        <p:nvSpPr>
          <p:cNvPr id="7" name="TextBox 6">
            <a:extLst>
              <a:ext uri="{FF2B5EF4-FFF2-40B4-BE49-F238E27FC236}">
                <a16:creationId xmlns:a16="http://schemas.microsoft.com/office/drawing/2014/main" id="{6C0F6535-6E1B-5828-0A24-ED944B6D8BCC}"/>
              </a:ext>
            </a:extLst>
          </p:cNvPr>
          <p:cNvSpPr txBox="1"/>
          <p:nvPr/>
        </p:nvSpPr>
        <p:spPr>
          <a:xfrm>
            <a:off x="6833062" y="4354014"/>
            <a:ext cx="5177023" cy="2308324"/>
          </a:xfrm>
          <a:prstGeom prst="rect">
            <a:avLst/>
          </a:prstGeom>
          <a:solidFill>
            <a:srgbClr val="FFFF00"/>
          </a:solidFill>
        </p:spPr>
        <p:txBody>
          <a:bodyPr wrap="square">
            <a:spAutoFit/>
          </a:bodyPr>
          <a:lstStyle/>
          <a:p>
            <a:pPr marL="0" indent="0">
              <a:buNone/>
            </a:pPr>
            <a:r>
              <a:rPr lang="en-GB" b="1" u="sng" dirty="0">
                <a:latin typeface="Comic Sans MS" panose="030F0702030302020204" pitchFamily="66" charset="0"/>
              </a:rPr>
              <a:t>Extension:</a:t>
            </a:r>
          </a:p>
          <a:p>
            <a:pPr marL="0" indent="0">
              <a:buNone/>
            </a:pPr>
            <a:r>
              <a:rPr lang="en-GB" b="1" dirty="0">
                <a:latin typeface="Comic Sans MS" panose="030F0702030302020204" pitchFamily="66" charset="0"/>
              </a:rPr>
              <a:t>How are feminists different in their studies of the family compared to functionalism? Record into your book.</a:t>
            </a:r>
          </a:p>
          <a:p>
            <a:endParaRPr lang="en-GB" b="1" dirty="0">
              <a:latin typeface="Comic Sans MS" panose="030F0702030302020204" pitchFamily="66" charset="0"/>
            </a:endParaRPr>
          </a:p>
          <a:p>
            <a:r>
              <a:rPr lang="en-GB" b="1" dirty="0">
                <a:latin typeface="Comic Sans MS" panose="030F0702030302020204" pitchFamily="66" charset="0"/>
              </a:rPr>
              <a:t>How are feminists different in their studies of the family compared to functionalism? Record into your book.</a:t>
            </a:r>
          </a:p>
        </p:txBody>
      </p:sp>
      <p:pic>
        <p:nvPicPr>
          <p:cNvPr id="10" name="Picture 9">
            <a:extLst>
              <a:ext uri="{FF2B5EF4-FFF2-40B4-BE49-F238E27FC236}">
                <a16:creationId xmlns:a16="http://schemas.microsoft.com/office/drawing/2014/main" id="{9223B637-94CB-9734-ED7A-7BD1998FCCB5}"/>
              </a:ext>
            </a:extLst>
          </p:cNvPr>
          <p:cNvPicPr>
            <a:picLocks noChangeAspect="1"/>
          </p:cNvPicPr>
          <p:nvPr/>
        </p:nvPicPr>
        <p:blipFill>
          <a:blip r:embed="rId2"/>
          <a:stretch>
            <a:fillRect/>
          </a:stretch>
        </p:blipFill>
        <p:spPr>
          <a:xfrm>
            <a:off x="6756202" y="822960"/>
            <a:ext cx="5330742" cy="2982157"/>
          </a:xfrm>
          <a:prstGeom prst="rect">
            <a:avLst/>
          </a:prstGeom>
        </p:spPr>
      </p:pic>
      <p:sp>
        <p:nvSpPr>
          <p:cNvPr id="8" name="TextBox 7">
            <a:extLst>
              <a:ext uri="{FF2B5EF4-FFF2-40B4-BE49-F238E27FC236}">
                <a16:creationId xmlns:a16="http://schemas.microsoft.com/office/drawing/2014/main" id="{BE9FDE5B-4E1E-2581-D0AA-DF367FEC721A}"/>
              </a:ext>
            </a:extLst>
          </p:cNvPr>
          <p:cNvSpPr txBox="1"/>
          <p:nvPr/>
        </p:nvSpPr>
        <p:spPr>
          <a:xfrm>
            <a:off x="6891733" y="3389618"/>
            <a:ext cx="5059680" cy="830997"/>
          </a:xfrm>
          <a:prstGeom prst="rect">
            <a:avLst/>
          </a:prstGeom>
          <a:solidFill>
            <a:srgbClr val="FF8AD8"/>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When you finish your task: Add 5 words to your word bank!</a:t>
            </a:r>
          </a:p>
        </p:txBody>
      </p:sp>
    </p:spTree>
    <p:extLst>
      <p:ext uri="{BB962C8B-B14F-4D97-AF65-F5344CB8AC3E}">
        <p14:creationId xmlns:p14="http://schemas.microsoft.com/office/powerpoint/2010/main" val="160787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940" y="126449"/>
            <a:ext cx="11557686" cy="936104"/>
          </a:xfrm>
          <a:solidFill>
            <a:srgbClr val="FFFF00"/>
          </a:solidFill>
        </p:spPr>
        <p:txBody>
          <a:bodyPr/>
          <a:lstStyle/>
          <a:p>
            <a:pPr algn="ctr"/>
            <a:r>
              <a:rPr lang="en-GB" b="1" dirty="0">
                <a:latin typeface="Comic Sans MS" panose="030F0702030302020204" pitchFamily="66" charset="0"/>
              </a:rPr>
              <a:t>What have we learnt? Whiteboards!</a:t>
            </a:r>
          </a:p>
        </p:txBody>
      </p:sp>
      <p:sp>
        <p:nvSpPr>
          <p:cNvPr id="3" name="Content Placeholder 2"/>
          <p:cNvSpPr>
            <a:spLocks noGrp="1"/>
          </p:cNvSpPr>
          <p:nvPr>
            <p:ph idx="1"/>
          </p:nvPr>
        </p:nvSpPr>
        <p:spPr>
          <a:xfrm>
            <a:off x="378940" y="1365107"/>
            <a:ext cx="11557686" cy="5109354"/>
          </a:xfrm>
          <a:solidFill>
            <a:schemeClr val="accent1">
              <a:lumMod val="20000"/>
              <a:lumOff val="80000"/>
            </a:schemeClr>
          </a:solidFill>
        </p:spPr>
        <p:txBody>
          <a:bodyPr>
            <a:normAutofit/>
          </a:bodyPr>
          <a:lstStyle/>
          <a:p>
            <a:pPr marL="742950" indent="-742950">
              <a:buAutoNum type="arabicParenR"/>
            </a:pPr>
            <a:r>
              <a:rPr lang="en-GB" sz="3200" b="1" dirty="0">
                <a:latin typeface="Comic Sans MS" panose="030F0702030302020204" pitchFamily="66" charset="0"/>
              </a:rPr>
              <a:t>What do Marxist feminists believe about the nuclear family?</a:t>
            </a:r>
          </a:p>
          <a:p>
            <a:pPr marL="742950" indent="-742950">
              <a:buAutoNum type="arabicParenR"/>
            </a:pPr>
            <a:endParaRPr lang="en-GB" sz="3200" b="1" dirty="0">
              <a:latin typeface="Comic Sans MS" panose="030F0702030302020204" pitchFamily="66" charset="0"/>
            </a:endParaRPr>
          </a:p>
          <a:p>
            <a:pPr marL="742950" indent="-742950">
              <a:buFont typeface="Arial" panose="020B0604020202020204" pitchFamily="34" charset="0"/>
              <a:buAutoNum type="arabicParenR"/>
            </a:pPr>
            <a:r>
              <a:rPr lang="en-GB" sz="3200" b="1" dirty="0">
                <a:latin typeface="Comic Sans MS" panose="030F0702030302020204" pitchFamily="66" charset="0"/>
              </a:rPr>
              <a:t>How is the family set up to benefit men?</a:t>
            </a:r>
          </a:p>
          <a:p>
            <a:pPr marL="742950" indent="-742950">
              <a:buFont typeface="Arial" panose="020B0604020202020204" pitchFamily="34" charset="0"/>
              <a:buAutoNum type="arabicParenR"/>
            </a:pPr>
            <a:endParaRPr lang="en-GB" sz="3200" b="1" dirty="0">
              <a:latin typeface="Comic Sans MS" panose="030F0702030302020204" pitchFamily="66" charset="0"/>
            </a:endParaRPr>
          </a:p>
          <a:p>
            <a:pPr marL="742950" indent="-742950">
              <a:buFont typeface="Arial" panose="020B0604020202020204" pitchFamily="34" charset="0"/>
              <a:buAutoNum type="arabicParenR"/>
            </a:pPr>
            <a:r>
              <a:rPr lang="en-GB" sz="3200" b="1" dirty="0">
                <a:latin typeface="Comic Sans MS" panose="030F0702030302020204" pitchFamily="66" charset="0"/>
              </a:rPr>
              <a:t>How are women exploited in the family due to capitalism?</a:t>
            </a:r>
          </a:p>
          <a:p>
            <a:pPr marL="742950" indent="-742950">
              <a:buFont typeface="Arial" panose="020B0604020202020204" pitchFamily="34" charset="0"/>
              <a:buAutoNum type="arabicParenR"/>
            </a:pPr>
            <a:endParaRPr lang="en-GB" sz="3200" b="1" dirty="0">
              <a:latin typeface="Comic Sans MS" panose="030F0702030302020204" pitchFamily="66" charset="0"/>
            </a:endParaRPr>
          </a:p>
          <a:p>
            <a:pPr marL="742950" indent="-742950">
              <a:buAutoNum type="arabicParenR"/>
            </a:pPr>
            <a:endParaRPr lang="en-GB" sz="3200" b="1" dirty="0">
              <a:latin typeface="Comic Sans MS" panose="030F0702030302020204" pitchFamily="66" charset="0"/>
            </a:endParaRPr>
          </a:p>
          <a:p>
            <a:pPr marL="742950" indent="-742950">
              <a:buAutoNum type="arabicParenR"/>
            </a:pPr>
            <a:endParaRPr lang="en-GB" sz="3200" b="1" dirty="0">
              <a:latin typeface="Comic Sans MS" panose="030F0702030302020204" pitchFamily="66" charset="0"/>
            </a:endParaRPr>
          </a:p>
          <a:p>
            <a:pPr marL="742950" indent="-742950">
              <a:buAutoNum type="arabicParenR"/>
            </a:pPr>
            <a:endParaRPr lang="en-GB" sz="3200" b="1" dirty="0">
              <a:latin typeface="Comic Sans MS" panose="030F0702030302020204" pitchFamily="66" charset="0"/>
            </a:endParaRPr>
          </a:p>
        </p:txBody>
      </p:sp>
    </p:spTree>
    <p:extLst>
      <p:ext uri="{BB962C8B-B14F-4D97-AF65-F5344CB8AC3E}">
        <p14:creationId xmlns:p14="http://schemas.microsoft.com/office/powerpoint/2010/main" val="3022954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6320" y="89128"/>
            <a:ext cx="11419360" cy="592516"/>
          </a:xfrm>
          <a:solidFill>
            <a:srgbClr val="FFFF00"/>
          </a:solidFill>
        </p:spPr>
        <p:txBody>
          <a:bodyPr>
            <a:normAutofit fontScale="90000"/>
          </a:bodyPr>
          <a:lstStyle/>
          <a:p>
            <a:pPr algn="ctr"/>
            <a:r>
              <a:rPr lang="en-GB" b="1" u="sng" dirty="0">
                <a:latin typeface="Comic Sans MS" panose="030F0702030302020204" pitchFamily="66" charset="0"/>
              </a:rPr>
              <a:t>Feminism and the family</a:t>
            </a:r>
          </a:p>
        </p:txBody>
      </p:sp>
      <p:sp>
        <p:nvSpPr>
          <p:cNvPr id="3" name="Content Placeholder 2"/>
          <p:cNvSpPr>
            <a:spLocks noGrp="1"/>
          </p:cNvSpPr>
          <p:nvPr>
            <p:ph idx="1"/>
          </p:nvPr>
        </p:nvSpPr>
        <p:spPr>
          <a:xfrm>
            <a:off x="168858" y="822960"/>
            <a:ext cx="6481324" cy="5796283"/>
          </a:xfrm>
          <a:solidFill>
            <a:schemeClr val="accent1">
              <a:lumMod val="20000"/>
              <a:lumOff val="80000"/>
            </a:schemeClr>
          </a:solidFill>
        </p:spPr>
        <p:txBody>
          <a:bodyPr>
            <a:normAutofit lnSpcReduction="10000"/>
          </a:bodyPr>
          <a:lstStyle/>
          <a:p>
            <a:pPr marL="0" indent="0">
              <a:buNone/>
            </a:pPr>
            <a:r>
              <a:rPr lang="en-GB" b="1" dirty="0">
                <a:latin typeface="Comic Sans MS" panose="030F0702030302020204" pitchFamily="66" charset="0"/>
              </a:rPr>
              <a:t>Read carefully through the information on the different feminist views of the family. We now look at liberal feminists.</a:t>
            </a:r>
          </a:p>
          <a:p>
            <a:pPr marL="0" indent="0">
              <a:buNone/>
            </a:pPr>
            <a:endParaRPr lang="en-GB" b="1" dirty="0">
              <a:latin typeface="Comic Sans MS" panose="030F0702030302020204" pitchFamily="66" charset="0"/>
            </a:endParaRPr>
          </a:p>
          <a:p>
            <a:pPr marL="0" indent="0">
              <a:buNone/>
            </a:pPr>
            <a:r>
              <a:rPr lang="en-GB" b="1" dirty="0">
                <a:latin typeface="Comic Sans MS" panose="030F0702030302020204" pitchFamily="66" charset="0"/>
              </a:rPr>
              <a:t>Record into no more than FIVE bullet points for each type of feminism. </a:t>
            </a:r>
          </a:p>
          <a:p>
            <a:pPr marL="0" indent="0">
              <a:buNone/>
            </a:pPr>
            <a:endParaRPr lang="en-GB" b="1" dirty="0">
              <a:latin typeface="Comic Sans MS" panose="030F0702030302020204" pitchFamily="66" charset="0"/>
            </a:endParaRPr>
          </a:p>
          <a:p>
            <a:pPr marL="0" indent="0">
              <a:buNone/>
            </a:pPr>
            <a:r>
              <a:rPr lang="en-GB" b="1" dirty="0">
                <a:latin typeface="Comic Sans MS" panose="030F0702030302020204" pitchFamily="66" charset="0"/>
              </a:rPr>
              <a:t>Highlight the most important sentence from each box.</a:t>
            </a:r>
          </a:p>
          <a:p>
            <a:pPr marL="0" indent="0">
              <a:buNone/>
            </a:pPr>
            <a:r>
              <a:rPr lang="en-GB" b="1" dirty="0">
                <a:latin typeface="Comic Sans MS" panose="030F0702030302020204" pitchFamily="66" charset="0"/>
              </a:rPr>
              <a:t>Why have you chosen this as your most important? Record in your book.</a:t>
            </a:r>
          </a:p>
          <a:p>
            <a:pPr marL="0" indent="0">
              <a:buNone/>
            </a:pPr>
            <a:endParaRPr lang="en-GB" b="1" dirty="0">
              <a:latin typeface="Comic Sans MS" panose="030F0702030302020204" pitchFamily="66" charset="0"/>
            </a:endParaRPr>
          </a:p>
        </p:txBody>
      </p:sp>
      <p:sp>
        <p:nvSpPr>
          <p:cNvPr id="7" name="TextBox 6">
            <a:extLst>
              <a:ext uri="{FF2B5EF4-FFF2-40B4-BE49-F238E27FC236}">
                <a16:creationId xmlns:a16="http://schemas.microsoft.com/office/drawing/2014/main" id="{6C0F6535-6E1B-5828-0A24-ED944B6D8BCC}"/>
              </a:ext>
            </a:extLst>
          </p:cNvPr>
          <p:cNvSpPr txBox="1"/>
          <p:nvPr/>
        </p:nvSpPr>
        <p:spPr>
          <a:xfrm>
            <a:off x="6833062" y="4354014"/>
            <a:ext cx="5177023" cy="2308324"/>
          </a:xfrm>
          <a:prstGeom prst="rect">
            <a:avLst/>
          </a:prstGeom>
          <a:solidFill>
            <a:srgbClr val="FFFF00"/>
          </a:solidFill>
        </p:spPr>
        <p:txBody>
          <a:bodyPr wrap="square">
            <a:spAutoFit/>
          </a:bodyPr>
          <a:lstStyle/>
          <a:p>
            <a:pPr marL="0" indent="0">
              <a:buNone/>
            </a:pPr>
            <a:r>
              <a:rPr lang="en-GB" b="1" u="sng" dirty="0">
                <a:latin typeface="Comic Sans MS" panose="030F0702030302020204" pitchFamily="66" charset="0"/>
              </a:rPr>
              <a:t>Extension:</a:t>
            </a:r>
          </a:p>
          <a:p>
            <a:pPr marL="0" indent="0">
              <a:buNone/>
            </a:pPr>
            <a:r>
              <a:rPr lang="en-GB" b="1" dirty="0">
                <a:latin typeface="Comic Sans MS" panose="030F0702030302020204" pitchFamily="66" charset="0"/>
              </a:rPr>
              <a:t>How are feminists different in their studies of the family compared to functionalism? Record into your book.</a:t>
            </a:r>
          </a:p>
          <a:p>
            <a:endParaRPr lang="en-GB" b="1" dirty="0">
              <a:latin typeface="Comic Sans MS" panose="030F0702030302020204" pitchFamily="66" charset="0"/>
            </a:endParaRPr>
          </a:p>
          <a:p>
            <a:r>
              <a:rPr lang="en-GB" b="1" dirty="0">
                <a:latin typeface="Comic Sans MS" panose="030F0702030302020204" pitchFamily="66" charset="0"/>
              </a:rPr>
              <a:t>How are feminists different in their studies of the family compared to functionalism? Record into your book.</a:t>
            </a:r>
          </a:p>
        </p:txBody>
      </p:sp>
      <p:pic>
        <p:nvPicPr>
          <p:cNvPr id="10" name="Picture 9">
            <a:extLst>
              <a:ext uri="{FF2B5EF4-FFF2-40B4-BE49-F238E27FC236}">
                <a16:creationId xmlns:a16="http://schemas.microsoft.com/office/drawing/2014/main" id="{9223B637-94CB-9734-ED7A-7BD1998FCCB5}"/>
              </a:ext>
            </a:extLst>
          </p:cNvPr>
          <p:cNvPicPr>
            <a:picLocks noChangeAspect="1"/>
          </p:cNvPicPr>
          <p:nvPr/>
        </p:nvPicPr>
        <p:blipFill>
          <a:blip r:embed="rId2"/>
          <a:stretch>
            <a:fillRect/>
          </a:stretch>
        </p:blipFill>
        <p:spPr>
          <a:xfrm>
            <a:off x="6756202" y="822960"/>
            <a:ext cx="5330742" cy="2982157"/>
          </a:xfrm>
          <a:prstGeom prst="rect">
            <a:avLst/>
          </a:prstGeom>
        </p:spPr>
      </p:pic>
      <p:sp>
        <p:nvSpPr>
          <p:cNvPr id="8" name="TextBox 7">
            <a:extLst>
              <a:ext uri="{FF2B5EF4-FFF2-40B4-BE49-F238E27FC236}">
                <a16:creationId xmlns:a16="http://schemas.microsoft.com/office/drawing/2014/main" id="{BE9FDE5B-4E1E-2581-D0AA-DF367FEC721A}"/>
              </a:ext>
            </a:extLst>
          </p:cNvPr>
          <p:cNvSpPr txBox="1"/>
          <p:nvPr/>
        </p:nvSpPr>
        <p:spPr>
          <a:xfrm>
            <a:off x="6891733" y="3389618"/>
            <a:ext cx="5059680" cy="830997"/>
          </a:xfrm>
          <a:prstGeom prst="rect">
            <a:avLst/>
          </a:prstGeom>
          <a:solidFill>
            <a:srgbClr val="FF8AD8"/>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When you finish your task: Add 5 words to your word bank!</a:t>
            </a:r>
          </a:p>
        </p:txBody>
      </p:sp>
    </p:spTree>
    <p:extLst>
      <p:ext uri="{BB962C8B-B14F-4D97-AF65-F5344CB8AC3E}">
        <p14:creationId xmlns:p14="http://schemas.microsoft.com/office/powerpoint/2010/main" val="3212286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940" y="126449"/>
            <a:ext cx="11557686" cy="936104"/>
          </a:xfrm>
          <a:solidFill>
            <a:srgbClr val="FFFF00"/>
          </a:solidFill>
        </p:spPr>
        <p:txBody>
          <a:bodyPr/>
          <a:lstStyle/>
          <a:p>
            <a:pPr algn="ctr"/>
            <a:r>
              <a:rPr lang="en-GB" b="1" dirty="0">
                <a:latin typeface="Comic Sans MS" panose="030F0702030302020204" pitchFamily="66" charset="0"/>
              </a:rPr>
              <a:t>What have we learnt? Whiteboards!</a:t>
            </a:r>
          </a:p>
        </p:txBody>
      </p:sp>
      <p:sp>
        <p:nvSpPr>
          <p:cNvPr id="3" name="Content Placeholder 2"/>
          <p:cNvSpPr>
            <a:spLocks noGrp="1"/>
          </p:cNvSpPr>
          <p:nvPr>
            <p:ph idx="1"/>
          </p:nvPr>
        </p:nvSpPr>
        <p:spPr>
          <a:xfrm>
            <a:off x="378940" y="1365107"/>
            <a:ext cx="11557686" cy="5109354"/>
          </a:xfrm>
          <a:solidFill>
            <a:schemeClr val="accent1">
              <a:lumMod val="20000"/>
              <a:lumOff val="80000"/>
            </a:schemeClr>
          </a:solidFill>
        </p:spPr>
        <p:txBody>
          <a:bodyPr>
            <a:normAutofit/>
          </a:bodyPr>
          <a:lstStyle/>
          <a:p>
            <a:pPr marL="742950" indent="-742950">
              <a:buAutoNum type="arabicParenR"/>
            </a:pPr>
            <a:r>
              <a:rPr lang="en-GB" sz="3200" b="1" dirty="0">
                <a:latin typeface="Comic Sans MS" panose="030F0702030302020204" pitchFamily="66" charset="0"/>
              </a:rPr>
              <a:t>What do liberal feminists believe about the nuclear family?</a:t>
            </a:r>
          </a:p>
          <a:p>
            <a:pPr marL="742950" indent="-742950">
              <a:buAutoNum type="arabicParenR"/>
            </a:pPr>
            <a:endParaRPr lang="en-GB" sz="3200" b="1" dirty="0">
              <a:latin typeface="Comic Sans MS" panose="030F0702030302020204" pitchFamily="66" charset="0"/>
            </a:endParaRPr>
          </a:p>
          <a:p>
            <a:pPr marL="742950" indent="-742950">
              <a:buFont typeface="Arial" panose="020B0604020202020204" pitchFamily="34" charset="0"/>
              <a:buAutoNum type="arabicParenR"/>
            </a:pPr>
            <a:r>
              <a:rPr lang="en-GB" sz="3200" b="1" dirty="0">
                <a:latin typeface="Comic Sans MS" panose="030F0702030302020204" pitchFamily="66" charset="0"/>
              </a:rPr>
              <a:t>What does feminist Oakley state about gender socialisation?</a:t>
            </a:r>
          </a:p>
          <a:p>
            <a:pPr marL="742950" indent="-742950">
              <a:buFont typeface="Arial" panose="020B0604020202020204" pitchFamily="34" charset="0"/>
              <a:buAutoNum type="arabicParenR"/>
            </a:pPr>
            <a:endParaRPr lang="en-GB" sz="3200" b="1" dirty="0">
              <a:latin typeface="Comic Sans MS" panose="030F0702030302020204" pitchFamily="66" charset="0"/>
            </a:endParaRPr>
          </a:p>
          <a:p>
            <a:pPr marL="742950" indent="-742950">
              <a:buFont typeface="Arial" panose="020B0604020202020204" pitchFamily="34" charset="0"/>
              <a:buAutoNum type="arabicParenR"/>
            </a:pPr>
            <a:r>
              <a:rPr lang="en-GB" sz="3200" b="1" dirty="0">
                <a:latin typeface="Comic Sans MS" panose="030F0702030302020204" pitchFamily="66" charset="0"/>
              </a:rPr>
              <a:t>What does Oakley mean by the ‘dual burden’?</a:t>
            </a:r>
          </a:p>
          <a:p>
            <a:pPr marL="742950" indent="-742950">
              <a:buFont typeface="Arial" panose="020B0604020202020204" pitchFamily="34" charset="0"/>
              <a:buAutoNum type="arabicParenR"/>
            </a:pPr>
            <a:endParaRPr lang="en-GB" sz="3200" b="1" dirty="0">
              <a:latin typeface="Comic Sans MS" panose="030F0702030302020204" pitchFamily="66" charset="0"/>
            </a:endParaRPr>
          </a:p>
          <a:p>
            <a:pPr marL="742950" indent="-742950">
              <a:buAutoNum type="arabicParenR"/>
            </a:pPr>
            <a:endParaRPr lang="en-GB" sz="3200" b="1" dirty="0">
              <a:latin typeface="Comic Sans MS" panose="030F0702030302020204" pitchFamily="66" charset="0"/>
            </a:endParaRPr>
          </a:p>
          <a:p>
            <a:pPr marL="742950" indent="-742950">
              <a:buAutoNum type="arabicParenR"/>
            </a:pPr>
            <a:endParaRPr lang="en-GB" sz="3200" b="1" dirty="0">
              <a:latin typeface="Comic Sans MS" panose="030F0702030302020204" pitchFamily="66" charset="0"/>
            </a:endParaRPr>
          </a:p>
          <a:p>
            <a:pPr marL="742950" indent="-742950">
              <a:buAutoNum type="arabicParenR"/>
            </a:pPr>
            <a:endParaRPr lang="en-GB" sz="3200" b="1" dirty="0">
              <a:latin typeface="Comic Sans MS" panose="030F0702030302020204" pitchFamily="66" charset="0"/>
            </a:endParaRPr>
          </a:p>
        </p:txBody>
      </p:sp>
    </p:spTree>
    <p:extLst>
      <p:ext uri="{BB962C8B-B14F-4D97-AF65-F5344CB8AC3E}">
        <p14:creationId xmlns:p14="http://schemas.microsoft.com/office/powerpoint/2010/main" val="2160039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6320" y="89128"/>
            <a:ext cx="11419360" cy="592516"/>
          </a:xfrm>
          <a:solidFill>
            <a:srgbClr val="FFFF00"/>
          </a:solidFill>
        </p:spPr>
        <p:txBody>
          <a:bodyPr>
            <a:normAutofit fontScale="90000"/>
          </a:bodyPr>
          <a:lstStyle/>
          <a:p>
            <a:pPr algn="ctr"/>
            <a:r>
              <a:rPr lang="en-GB" b="1" u="sng" dirty="0">
                <a:latin typeface="Comic Sans MS" panose="030F0702030302020204" pitchFamily="66" charset="0"/>
              </a:rPr>
              <a:t>Feminism and the family</a:t>
            </a:r>
          </a:p>
        </p:txBody>
      </p:sp>
      <p:sp>
        <p:nvSpPr>
          <p:cNvPr id="3" name="Content Placeholder 2"/>
          <p:cNvSpPr>
            <a:spLocks noGrp="1"/>
          </p:cNvSpPr>
          <p:nvPr>
            <p:ph idx="1"/>
          </p:nvPr>
        </p:nvSpPr>
        <p:spPr>
          <a:xfrm>
            <a:off x="168858" y="822960"/>
            <a:ext cx="6481324" cy="5796283"/>
          </a:xfrm>
          <a:solidFill>
            <a:schemeClr val="accent1">
              <a:lumMod val="20000"/>
              <a:lumOff val="80000"/>
            </a:schemeClr>
          </a:solidFill>
        </p:spPr>
        <p:txBody>
          <a:bodyPr>
            <a:normAutofit lnSpcReduction="10000"/>
          </a:bodyPr>
          <a:lstStyle/>
          <a:p>
            <a:pPr marL="0" indent="0">
              <a:buNone/>
            </a:pPr>
            <a:r>
              <a:rPr lang="en-GB" b="1" dirty="0">
                <a:latin typeface="Comic Sans MS" panose="030F0702030302020204" pitchFamily="66" charset="0"/>
              </a:rPr>
              <a:t>Read carefully through the information on the different feminist views of the family. We now look at radical feminists.</a:t>
            </a:r>
          </a:p>
          <a:p>
            <a:pPr marL="0" indent="0">
              <a:buNone/>
            </a:pPr>
            <a:endParaRPr lang="en-GB" b="1" dirty="0">
              <a:latin typeface="Comic Sans MS" panose="030F0702030302020204" pitchFamily="66" charset="0"/>
            </a:endParaRPr>
          </a:p>
          <a:p>
            <a:pPr marL="0" indent="0">
              <a:buNone/>
            </a:pPr>
            <a:r>
              <a:rPr lang="en-GB" b="1" dirty="0">
                <a:latin typeface="Comic Sans MS" panose="030F0702030302020204" pitchFamily="66" charset="0"/>
              </a:rPr>
              <a:t>Record into no more than FIVE bullet points for each type of feminism. </a:t>
            </a:r>
          </a:p>
          <a:p>
            <a:pPr marL="0" indent="0">
              <a:buNone/>
            </a:pPr>
            <a:endParaRPr lang="en-GB" b="1" dirty="0">
              <a:latin typeface="Comic Sans MS" panose="030F0702030302020204" pitchFamily="66" charset="0"/>
            </a:endParaRPr>
          </a:p>
          <a:p>
            <a:pPr marL="0" indent="0">
              <a:buNone/>
            </a:pPr>
            <a:r>
              <a:rPr lang="en-GB" b="1" dirty="0">
                <a:latin typeface="Comic Sans MS" panose="030F0702030302020204" pitchFamily="66" charset="0"/>
              </a:rPr>
              <a:t>Highlight the most important sentence from each box.</a:t>
            </a:r>
          </a:p>
          <a:p>
            <a:pPr marL="0" indent="0">
              <a:buNone/>
            </a:pPr>
            <a:r>
              <a:rPr lang="en-GB" b="1" dirty="0">
                <a:latin typeface="Comic Sans MS" panose="030F0702030302020204" pitchFamily="66" charset="0"/>
              </a:rPr>
              <a:t>Why have you chosen this as your most important? Record in your book.</a:t>
            </a:r>
          </a:p>
          <a:p>
            <a:pPr marL="0" indent="0">
              <a:buNone/>
            </a:pPr>
            <a:endParaRPr lang="en-GB" b="1" dirty="0">
              <a:latin typeface="Comic Sans MS" panose="030F0702030302020204" pitchFamily="66" charset="0"/>
            </a:endParaRPr>
          </a:p>
        </p:txBody>
      </p:sp>
      <p:sp>
        <p:nvSpPr>
          <p:cNvPr id="7" name="TextBox 6">
            <a:extLst>
              <a:ext uri="{FF2B5EF4-FFF2-40B4-BE49-F238E27FC236}">
                <a16:creationId xmlns:a16="http://schemas.microsoft.com/office/drawing/2014/main" id="{6C0F6535-6E1B-5828-0A24-ED944B6D8BCC}"/>
              </a:ext>
            </a:extLst>
          </p:cNvPr>
          <p:cNvSpPr txBox="1"/>
          <p:nvPr/>
        </p:nvSpPr>
        <p:spPr>
          <a:xfrm>
            <a:off x="6833062" y="4354014"/>
            <a:ext cx="5177023" cy="2308324"/>
          </a:xfrm>
          <a:prstGeom prst="rect">
            <a:avLst/>
          </a:prstGeom>
          <a:solidFill>
            <a:srgbClr val="FFFF00"/>
          </a:solidFill>
        </p:spPr>
        <p:txBody>
          <a:bodyPr wrap="square">
            <a:spAutoFit/>
          </a:bodyPr>
          <a:lstStyle/>
          <a:p>
            <a:pPr marL="0" indent="0">
              <a:buNone/>
            </a:pPr>
            <a:r>
              <a:rPr lang="en-GB" b="1" u="sng" dirty="0">
                <a:latin typeface="Comic Sans MS" panose="030F0702030302020204" pitchFamily="66" charset="0"/>
              </a:rPr>
              <a:t>Extension:</a:t>
            </a:r>
          </a:p>
          <a:p>
            <a:pPr marL="0" indent="0">
              <a:buNone/>
            </a:pPr>
            <a:r>
              <a:rPr lang="en-GB" b="1" dirty="0">
                <a:latin typeface="Comic Sans MS" panose="030F0702030302020204" pitchFamily="66" charset="0"/>
              </a:rPr>
              <a:t>How are feminists different in their studies of the family compared to functionalism? Record into your book.</a:t>
            </a:r>
          </a:p>
          <a:p>
            <a:endParaRPr lang="en-GB" b="1" dirty="0">
              <a:latin typeface="Comic Sans MS" panose="030F0702030302020204" pitchFamily="66" charset="0"/>
            </a:endParaRPr>
          </a:p>
          <a:p>
            <a:r>
              <a:rPr lang="en-GB" b="1" dirty="0">
                <a:latin typeface="Comic Sans MS" panose="030F0702030302020204" pitchFamily="66" charset="0"/>
              </a:rPr>
              <a:t>How are feminists different in their studies of the family compared to functionalism? Record into your book.</a:t>
            </a:r>
          </a:p>
        </p:txBody>
      </p:sp>
      <p:pic>
        <p:nvPicPr>
          <p:cNvPr id="10" name="Picture 9">
            <a:extLst>
              <a:ext uri="{FF2B5EF4-FFF2-40B4-BE49-F238E27FC236}">
                <a16:creationId xmlns:a16="http://schemas.microsoft.com/office/drawing/2014/main" id="{9223B637-94CB-9734-ED7A-7BD1998FCCB5}"/>
              </a:ext>
            </a:extLst>
          </p:cNvPr>
          <p:cNvPicPr>
            <a:picLocks noChangeAspect="1"/>
          </p:cNvPicPr>
          <p:nvPr/>
        </p:nvPicPr>
        <p:blipFill>
          <a:blip r:embed="rId2"/>
          <a:stretch>
            <a:fillRect/>
          </a:stretch>
        </p:blipFill>
        <p:spPr>
          <a:xfrm>
            <a:off x="6756202" y="822960"/>
            <a:ext cx="5330742" cy="2982157"/>
          </a:xfrm>
          <a:prstGeom prst="rect">
            <a:avLst/>
          </a:prstGeom>
        </p:spPr>
      </p:pic>
      <p:sp>
        <p:nvSpPr>
          <p:cNvPr id="8" name="TextBox 7">
            <a:extLst>
              <a:ext uri="{FF2B5EF4-FFF2-40B4-BE49-F238E27FC236}">
                <a16:creationId xmlns:a16="http://schemas.microsoft.com/office/drawing/2014/main" id="{BE9FDE5B-4E1E-2581-D0AA-DF367FEC721A}"/>
              </a:ext>
            </a:extLst>
          </p:cNvPr>
          <p:cNvSpPr txBox="1"/>
          <p:nvPr/>
        </p:nvSpPr>
        <p:spPr>
          <a:xfrm>
            <a:off x="6891733" y="3389618"/>
            <a:ext cx="5059680" cy="830997"/>
          </a:xfrm>
          <a:prstGeom prst="rect">
            <a:avLst/>
          </a:prstGeom>
          <a:solidFill>
            <a:srgbClr val="FF8AD8"/>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When you finish your task: Add 5 words to your word bank!</a:t>
            </a:r>
          </a:p>
        </p:txBody>
      </p:sp>
    </p:spTree>
    <p:extLst>
      <p:ext uri="{BB962C8B-B14F-4D97-AF65-F5344CB8AC3E}">
        <p14:creationId xmlns:p14="http://schemas.microsoft.com/office/powerpoint/2010/main" val="273082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940" y="126449"/>
            <a:ext cx="11557686" cy="936104"/>
          </a:xfrm>
          <a:solidFill>
            <a:srgbClr val="FFFF00"/>
          </a:solidFill>
        </p:spPr>
        <p:txBody>
          <a:bodyPr/>
          <a:lstStyle/>
          <a:p>
            <a:pPr algn="ctr"/>
            <a:r>
              <a:rPr lang="en-GB" b="1" dirty="0">
                <a:latin typeface="Comic Sans MS" panose="030F0702030302020204" pitchFamily="66" charset="0"/>
              </a:rPr>
              <a:t>What have we learnt? Whiteboards!</a:t>
            </a:r>
          </a:p>
        </p:txBody>
      </p:sp>
      <p:sp>
        <p:nvSpPr>
          <p:cNvPr id="3" name="Content Placeholder 2"/>
          <p:cNvSpPr>
            <a:spLocks noGrp="1"/>
          </p:cNvSpPr>
          <p:nvPr>
            <p:ph idx="1"/>
          </p:nvPr>
        </p:nvSpPr>
        <p:spPr>
          <a:xfrm>
            <a:off x="378940" y="1365107"/>
            <a:ext cx="11557686" cy="5109354"/>
          </a:xfrm>
          <a:solidFill>
            <a:schemeClr val="accent1">
              <a:lumMod val="20000"/>
              <a:lumOff val="80000"/>
            </a:schemeClr>
          </a:solidFill>
        </p:spPr>
        <p:txBody>
          <a:bodyPr>
            <a:normAutofit/>
          </a:bodyPr>
          <a:lstStyle/>
          <a:p>
            <a:pPr marL="742950" indent="-742950">
              <a:buAutoNum type="arabicParenR"/>
            </a:pPr>
            <a:r>
              <a:rPr lang="en-GB" sz="3200" b="1" dirty="0">
                <a:latin typeface="Comic Sans MS" panose="030F0702030302020204" pitchFamily="66" charset="0"/>
              </a:rPr>
              <a:t>What do radical feminists believe about the nuclear family?</a:t>
            </a:r>
          </a:p>
          <a:p>
            <a:pPr marL="742950" indent="-742950">
              <a:buAutoNum type="arabicParenR"/>
            </a:pPr>
            <a:endParaRPr lang="en-GB" sz="3200" b="1" dirty="0">
              <a:latin typeface="Comic Sans MS" panose="030F0702030302020204" pitchFamily="66" charset="0"/>
            </a:endParaRPr>
          </a:p>
          <a:p>
            <a:pPr marL="742950" indent="-742950">
              <a:buFont typeface="Arial" panose="020B0604020202020204" pitchFamily="34" charset="0"/>
              <a:buAutoNum type="arabicParenR"/>
            </a:pPr>
            <a:r>
              <a:rPr lang="en-GB" sz="3200" b="1" dirty="0">
                <a:latin typeface="Comic Sans MS" panose="030F0702030302020204" pitchFamily="66" charset="0"/>
              </a:rPr>
              <a:t>What do radical feminists Delphy and Leonard state about women’s unpaid labour?</a:t>
            </a:r>
          </a:p>
          <a:p>
            <a:pPr marL="742950" indent="-742950">
              <a:buFont typeface="Arial" panose="020B0604020202020204" pitchFamily="34" charset="0"/>
              <a:buAutoNum type="arabicParenR"/>
            </a:pPr>
            <a:endParaRPr lang="en-GB" sz="3200" b="1" dirty="0">
              <a:latin typeface="Comic Sans MS" panose="030F0702030302020204" pitchFamily="66" charset="0"/>
            </a:endParaRPr>
          </a:p>
          <a:p>
            <a:pPr marL="742950" indent="-742950">
              <a:buFont typeface="Arial" panose="020B0604020202020204" pitchFamily="34" charset="0"/>
              <a:buAutoNum type="arabicParenR"/>
            </a:pPr>
            <a:r>
              <a:rPr lang="en-GB" sz="3200" b="1" dirty="0">
                <a:latin typeface="Comic Sans MS" panose="030F0702030302020204" pitchFamily="66" charset="0"/>
              </a:rPr>
              <a:t>What do radical feminists Duncombe and Marsden mean by the ‘triple shift’?</a:t>
            </a:r>
          </a:p>
          <a:p>
            <a:pPr marL="742950" indent="-742950">
              <a:buAutoNum type="arabicParenR"/>
            </a:pPr>
            <a:endParaRPr lang="en-GB" sz="3200" b="1" dirty="0">
              <a:latin typeface="Comic Sans MS" panose="030F0702030302020204" pitchFamily="66" charset="0"/>
            </a:endParaRPr>
          </a:p>
          <a:p>
            <a:pPr marL="742950" indent="-742950">
              <a:buAutoNum type="arabicParenR"/>
            </a:pPr>
            <a:endParaRPr lang="en-GB" sz="3200" b="1" dirty="0">
              <a:latin typeface="Comic Sans MS" panose="030F0702030302020204" pitchFamily="66" charset="0"/>
            </a:endParaRPr>
          </a:p>
          <a:p>
            <a:pPr marL="742950" indent="-742950">
              <a:buAutoNum type="arabicParenR"/>
            </a:pPr>
            <a:endParaRPr lang="en-GB" sz="3200" b="1" dirty="0">
              <a:latin typeface="Comic Sans MS" panose="030F0702030302020204" pitchFamily="66" charset="0"/>
            </a:endParaRPr>
          </a:p>
        </p:txBody>
      </p:sp>
    </p:spTree>
    <p:extLst>
      <p:ext uri="{BB962C8B-B14F-4D97-AF65-F5344CB8AC3E}">
        <p14:creationId xmlns:p14="http://schemas.microsoft.com/office/powerpoint/2010/main" val="3799653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940" y="225303"/>
            <a:ext cx="11557686" cy="936104"/>
          </a:xfrm>
          <a:solidFill>
            <a:srgbClr val="FFFF00"/>
          </a:solidFill>
        </p:spPr>
        <p:txBody>
          <a:bodyPr/>
          <a:lstStyle/>
          <a:p>
            <a:pPr algn="ctr"/>
            <a:r>
              <a:rPr lang="en-GB" b="1" u="sng" dirty="0">
                <a:latin typeface="Comic Sans MS" panose="030F0702030302020204" pitchFamily="66" charset="0"/>
              </a:rPr>
              <a:t>Practice exam question</a:t>
            </a:r>
          </a:p>
        </p:txBody>
      </p:sp>
      <p:sp>
        <p:nvSpPr>
          <p:cNvPr id="3" name="Content Placeholder 2"/>
          <p:cNvSpPr>
            <a:spLocks noGrp="1"/>
          </p:cNvSpPr>
          <p:nvPr>
            <p:ph idx="1"/>
          </p:nvPr>
        </p:nvSpPr>
        <p:spPr>
          <a:xfrm>
            <a:off x="378940" y="1405816"/>
            <a:ext cx="11557686" cy="5324498"/>
          </a:xfrm>
          <a:solidFill>
            <a:schemeClr val="accent1">
              <a:lumMod val="20000"/>
              <a:lumOff val="80000"/>
            </a:schemeClr>
          </a:solidFill>
        </p:spPr>
        <p:txBody>
          <a:bodyPr>
            <a:normAutofit lnSpcReduction="10000"/>
          </a:bodyPr>
          <a:lstStyle/>
          <a:p>
            <a:pPr marL="0" indent="0" algn="ctr">
              <a:buNone/>
            </a:pPr>
            <a:r>
              <a:rPr lang="en-GB" sz="4000" b="1" dirty="0">
                <a:latin typeface="Comic Sans MS" panose="030F0702030302020204" pitchFamily="66" charset="0"/>
              </a:rPr>
              <a:t>Identify and explain liberal feminists view of the nuclear family.</a:t>
            </a:r>
          </a:p>
          <a:p>
            <a:pPr marL="0" indent="0" algn="ctr">
              <a:buNone/>
            </a:pPr>
            <a:r>
              <a:rPr lang="en-GB" sz="4000" b="1" i="1" dirty="0">
                <a:solidFill>
                  <a:srgbClr val="FF0000"/>
                </a:solidFill>
                <a:latin typeface="Comic Sans MS" panose="030F0702030302020204" pitchFamily="66" charset="0"/>
              </a:rPr>
              <a:t>[4 marks]</a:t>
            </a:r>
          </a:p>
          <a:p>
            <a:pPr marL="0" indent="0" algn="ctr">
              <a:buNone/>
            </a:pPr>
            <a:endParaRPr lang="en-GB" sz="4000" b="1" i="1" dirty="0">
              <a:solidFill>
                <a:srgbClr val="FF0000"/>
              </a:solidFill>
              <a:latin typeface="Comic Sans MS" panose="030F0702030302020204" pitchFamily="66" charset="0"/>
            </a:endParaRPr>
          </a:p>
          <a:p>
            <a:pPr marL="0" indent="0">
              <a:buNone/>
            </a:pPr>
            <a:r>
              <a:rPr lang="en-GB" sz="3200" b="1" i="1" dirty="0">
                <a:latin typeface="Comic Sans MS" panose="030F0702030302020204" pitchFamily="66" charset="0"/>
              </a:rPr>
              <a:t>Liberal feminists believe… </a:t>
            </a:r>
          </a:p>
          <a:p>
            <a:pPr marL="0" indent="0">
              <a:buNone/>
            </a:pPr>
            <a:r>
              <a:rPr lang="en-GB" sz="3200" b="1" i="1" dirty="0">
                <a:solidFill>
                  <a:srgbClr val="FF0000"/>
                </a:solidFill>
                <a:latin typeface="Comic Sans MS" panose="030F0702030302020204" pitchFamily="66" charset="0"/>
              </a:rPr>
              <a:t>(what do they believe about the nuclear family?)</a:t>
            </a:r>
          </a:p>
          <a:p>
            <a:pPr marL="0" indent="0">
              <a:buNone/>
            </a:pPr>
            <a:r>
              <a:rPr lang="en-GB" sz="3200" b="1" i="1" dirty="0">
                <a:latin typeface="Comic Sans MS" panose="030F0702030302020204" pitchFamily="66" charset="0"/>
              </a:rPr>
              <a:t>They say the nuclear family…</a:t>
            </a:r>
          </a:p>
          <a:p>
            <a:pPr marL="0" indent="0">
              <a:buNone/>
            </a:pPr>
            <a:r>
              <a:rPr lang="en-GB" sz="3200" b="1" i="1" dirty="0">
                <a:latin typeface="Comic Sans MS" panose="030F0702030302020204" pitchFamily="66" charset="0"/>
              </a:rPr>
              <a:t>Feminist Oakley states…</a:t>
            </a:r>
          </a:p>
          <a:p>
            <a:pPr marL="0" indent="0">
              <a:buNone/>
            </a:pPr>
            <a:r>
              <a:rPr lang="en-GB" sz="3200" b="1" i="1" dirty="0">
                <a:latin typeface="Comic Sans MS" panose="030F0702030302020204" pitchFamily="66" charset="0"/>
              </a:rPr>
              <a:t>This is when…</a:t>
            </a:r>
          </a:p>
        </p:txBody>
      </p:sp>
    </p:spTree>
    <p:extLst>
      <p:ext uri="{BB962C8B-B14F-4D97-AF65-F5344CB8AC3E}">
        <p14:creationId xmlns:p14="http://schemas.microsoft.com/office/powerpoint/2010/main" val="258812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157" y="11307"/>
            <a:ext cx="11557686" cy="734062"/>
          </a:xfrm>
          <a:solidFill>
            <a:srgbClr val="FFFF00"/>
          </a:solidFill>
        </p:spPr>
        <p:txBody>
          <a:bodyPr/>
          <a:lstStyle/>
          <a:p>
            <a:pPr algn="ctr"/>
            <a:r>
              <a:rPr lang="en-GB" b="1" u="sng" dirty="0">
                <a:latin typeface="Comic Sans MS" panose="030F0702030302020204" pitchFamily="66" charset="0"/>
              </a:rPr>
              <a:t>Model answer…</a:t>
            </a:r>
          </a:p>
        </p:txBody>
      </p:sp>
      <p:sp>
        <p:nvSpPr>
          <p:cNvPr id="3" name="Content Placeholder 2"/>
          <p:cNvSpPr>
            <a:spLocks noGrp="1"/>
          </p:cNvSpPr>
          <p:nvPr>
            <p:ph idx="1"/>
          </p:nvPr>
        </p:nvSpPr>
        <p:spPr>
          <a:xfrm>
            <a:off x="0" y="835660"/>
            <a:ext cx="12192000" cy="5803215"/>
          </a:xfrm>
          <a:solidFill>
            <a:schemeClr val="accent1">
              <a:lumMod val="20000"/>
              <a:lumOff val="80000"/>
            </a:schemeClr>
          </a:solidFill>
        </p:spPr>
        <p:txBody>
          <a:bodyPr>
            <a:noAutofit/>
          </a:bodyPr>
          <a:lstStyle/>
          <a:p>
            <a:pPr marL="0" indent="0" algn="ctr">
              <a:buNone/>
            </a:pPr>
            <a:r>
              <a:rPr lang="en-GB" sz="3200" b="1" dirty="0">
                <a:latin typeface="Comic Sans MS" panose="030F0702030302020204" pitchFamily="66" charset="0"/>
              </a:rPr>
              <a:t>Liberal feminists believe that whilst we have some equality between men and women, the family is still a place where men oppress women and benefit. </a:t>
            </a:r>
            <a:r>
              <a:rPr lang="en-GB" sz="3200" b="1" dirty="0">
                <a:solidFill>
                  <a:srgbClr val="FF0000"/>
                </a:solidFill>
                <a:latin typeface="Comic Sans MS" panose="030F0702030302020204" pitchFamily="66" charset="0"/>
              </a:rPr>
              <a:t>[1] </a:t>
            </a:r>
            <a:r>
              <a:rPr lang="en-GB" sz="3200" b="1" dirty="0">
                <a:latin typeface="Comic Sans MS" panose="030F0702030302020204" pitchFamily="66" charset="0"/>
              </a:rPr>
              <a:t>They say that the nuclear family encourages inequalities between men and women through gender socialisation that is learnt in the family. </a:t>
            </a:r>
            <a:r>
              <a:rPr lang="en-GB" sz="3200" b="1" dirty="0">
                <a:solidFill>
                  <a:srgbClr val="FF0000"/>
                </a:solidFill>
                <a:latin typeface="Comic Sans MS" panose="030F0702030302020204" pitchFamily="66" charset="0"/>
              </a:rPr>
              <a:t>[2]</a:t>
            </a:r>
            <a:r>
              <a:rPr lang="en-GB" sz="3200" b="1" dirty="0">
                <a:latin typeface="Comic Sans MS" panose="030F0702030302020204" pitchFamily="66" charset="0"/>
              </a:rPr>
              <a:t> Feminist Oakley states that boys and girls are socialised differently through the toys they are given, boys having guns and swords whilst girls play with dolls and tea sets (canalisation) and the language that is used towards them, with boys being called words like ‘brave’ and girls being told to be ‘ladylike’ (manipulation). </a:t>
            </a:r>
            <a:r>
              <a:rPr lang="en-GB" sz="3200" b="1" dirty="0">
                <a:solidFill>
                  <a:srgbClr val="FF0000"/>
                </a:solidFill>
                <a:latin typeface="Comic Sans MS" panose="030F0702030302020204" pitchFamily="66" charset="0"/>
              </a:rPr>
              <a:t>[3] </a:t>
            </a:r>
            <a:r>
              <a:rPr lang="en-GB" sz="3200" b="1" dirty="0">
                <a:latin typeface="Comic Sans MS" panose="030F0702030302020204" pitchFamily="66" charset="0"/>
              </a:rPr>
              <a:t>This is when children are socialised into their stereotypical gender roles and this continues beyond the family into later life. </a:t>
            </a:r>
            <a:r>
              <a:rPr lang="en-GB" sz="3200" b="1" dirty="0">
                <a:solidFill>
                  <a:srgbClr val="FF0000"/>
                </a:solidFill>
                <a:latin typeface="Comic Sans MS" panose="030F0702030302020204" pitchFamily="66" charset="0"/>
              </a:rPr>
              <a:t>[4] </a:t>
            </a:r>
          </a:p>
        </p:txBody>
      </p:sp>
    </p:spTree>
    <p:extLst>
      <p:ext uri="{BB962C8B-B14F-4D97-AF65-F5344CB8AC3E}">
        <p14:creationId xmlns:p14="http://schemas.microsoft.com/office/powerpoint/2010/main" val="3287613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940" y="59948"/>
            <a:ext cx="8998325" cy="936104"/>
          </a:xfrm>
          <a:solidFill>
            <a:srgbClr val="FFFF00"/>
          </a:solidFill>
        </p:spPr>
        <p:txBody>
          <a:bodyPr/>
          <a:lstStyle/>
          <a:p>
            <a:pPr algn="ctr"/>
            <a:r>
              <a:rPr lang="en-GB" b="1" u="sng" dirty="0">
                <a:latin typeface="Comic Sans MS" panose="030F0702030302020204" pitchFamily="66" charset="0"/>
              </a:rPr>
              <a:t>Key study! Delphy and Leonard</a:t>
            </a:r>
          </a:p>
        </p:txBody>
      </p:sp>
      <p:sp>
        <p:nvSpPr>
          <p:cNvPr id="3" name="Content Placeholder 2"/>
          <p:cNvSpPr>
            <a:spLocks noGrp="1"/>
          </p:cNvSpPr>
          <p:nvPr>
            <p:ph idx="1"/>
          </p:nvPr>
        </p:nvSpPr>
        <p:spPr>
          <a:xfrm>
            <a:off x="133004" y="1101012"/>
            <a:ext cx="9884625" cy="5495731"/>
          </a:xfrm>
          <a:solidFill>
            <a:schemeClr val="accent1">
              <a:lumMod val="20000"/>
              <a:lumOff val="80000"/>
            </a:schemeClr>
          </a:solidFill>
        </p:spPr>
        <p:txBody>
          <a:bodyPr>
            <a:normAutofit/>
          </a:bodyPr>
          <a:lstStyle/>
          <a:p>
            <a:pPr marL="0" indent="0">
              <a:buNone/>
            </a:pPr>
            <a:r>
              <a:rPr lang="en-GB" sz="3200" b="1" dirty="0">
                <a:latin typeface="Comic Sans MS" panose="030F0702030302020204" pitchFamily="66" charset="0"/>
              </a:rPr>
              <a:t>As we mentioned with previous topics there are key studies you must know for your exam. </a:t>
            </a:r>
          </a:p>
          <a:p>
            <a:pPr marL="0" indent="0">
              <a:buNone/>
            </a:pPr>
            <a:endParaRPr lang="en-GB" sz="3200" b="1" dirty="0">
              <a:latin typeface="Comic Sans MS" panose="030F0702030302020204" pitchFamily="66" charset="0"/>
            </a:endParaRPr>
          </a:p>
          <a:p>
            <a:pPr marL="0" indent="0">
              <a:buNone/>
            </a:pPr>
            <a:r>
              <a:rPr lang="en-GB" sz="3200" b="1" dirty="0">
                <a:latin typeface="Comic Sans MS" panose="030F0702030302020204" pitchFamily="66" charset="0"/>
              </a:rPr>
              <a:t>Glue into your book and read through the study on radical feminists Delphy and Leonard. What do they state about the nuclear family and the oppression of women?</a:t>
            </a:r>
          </a:p>
          <a:p>
            <a:pPr marL="0" indent="0">
              <a:buNone/>
            </a:pPr>
            <a:endParaRPr lang="en-GB" sz="3200" b="1" dirty="0">
              <a:latin typeface="Comic Sans MS" panose="030F0702030302020204" pitchFamily="66" charset="0"/>
            </a:endParaRPr>
          </a:p>
          <a:p>
            <a:pPr marL="0" indent="0">
              <a:buNone/>
            </a:pPr>
            <a:r>
              <a:rPr lang="en-GB" sz="3200" b="1" dirty="0">
                <a:latin typeface="Comic Sans MS" panose="030F0702030302020204" pitchFamily="66" charset="0"/>
              </a:rPr>
              <a:t>Summarise in FIVE key bullet points. (5 mins)</a:t>
            </a:r>
          </a:p>
          <a:p>
            <a:pPr marL="0" indent="0">
              <a:buNone/>
            </a:pPr>
            <a:r>
              <a:rPr lang="en-GB" sz="3200" b="1" dirty="0">
                <a:latin typeface="Comic Sans MS" panose="030F0702030302020204" pitchFamily="66" charset="0"/>
              </a:rPr>
              <a:t>Let’s feedback together. </a:t>
            </a:r>
          </a:p>
          <a:p>
            <a:pPr marL="0" indent="0">
              <a:buNone/>
            </a:pPr>
            <a:endParaRPr lang="en-GB" sz="3200" b="1" dirty="0">
              <a:latin typeface="Comic Sans MS" panose="030F0702030302020204" pitchFamily="66" charset="0"/>
            </a:endParaRPr>
          </a:p>
        </p:txBody>
      </p:sp>
      <p:pic>
        <p:nvPicPr>
          <p:cNvPr id="1028" name="Picture 4" descr="Key Clipart Images | Free Download | PNG Transparent ...">
            <a:extLst>
              <a:ext uri="{FF2B5EF4-FFF2-40B4-BE49-F238E27FC236}">
                <a16:creationId xmlns:a16="http://schemas.microsoft.com/office/drawing/2014/main" id="{76D2A861-A27C-8BF5-0EB0-CD3F76F64A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17156" y="59948"/>
            <a:ext cx="1819469" cy="181946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Key Clipart Images | Free Download | PNG Transparent ...">
            <a:extLst>
              <a:ext uri="{FF2B5EF4-FFF2-40B4-BE49-F238E27FC236}">
                <a16:creationId xmlns:a16="http://schemas.microsoft.com/office/drawing/2014/main" id="{DEE6335F-E9B2-7C57-0AC5-699EB282E2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17156" y="2295911"/>
            <a:ext cx="1819469" cy="181946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Key Clipart Images | Free Download | PNG Transparent ...">
            <a:extLst>
              <a:ext uri="{FF2B5EF4-FFF2-40B4-BE49-F238E27FC236}">
                <a16:creationId xmlns:a16="http://schemas.microsoft.com/office/drawing/2014/main" id="{925C970B-A399-DF4E-09E7-10F14EB111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7629" y="4320654"/>
            <a:ext cx="1819469" cy="1819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147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5184" y="65315"/>
            <a:ext cx="8998325" cy="602525"/>
          </a:xfrm>
          <a:solidFill>
            <a:srgbClr val="FFFF00"/>
          </a:solidFill>
        </p:spPr>
        <p:txBody>
          <a:bodyPr>
            <a:normAutofit fontScale="90000"/>
          </a:bodyPr>
          <a:lstStyle/>
          <a:p>
            <a:pPr algn="ctr"/>
            <a:r>
              <a:rPr lang="en-GB" b="1" u="sng" dirty="0">
                <a:latin typeface="Comic Sans MS" panose="030F0702030302020204" pitchFamily="66" charset="0"/>
              </a:rPr>
              <a:t>Key study! Delphy and Leonard</a:t>
            </a:r>
          </a:p>
        </p:txBody>
      </p:sp>
      <p:sp>
        <p:nvSpPr>
          <p:cNvPr id="3" name="Content Placeholder 2"/>
          <p:cNvSpPr>
            <a:spLocks noGrp="1"/>
          </p:cNvSpPr>
          <p:nvPr>
            <p:ph idx="1"/>
          </p:nvPr>
        </p:nvSpPr>
        <p:spPr>
          <a:xfrm>
            <a:off x="0" y="667840"/>
            <a:ext cx="12192000" cy="6087523"/>
          </a:xfrm>
          <a:solidFill>
            <a:schemeClr val="accent1">
              <a:lumMod val="20000"/>
              <a:lumOff val="80000"/>
            </a:schemeClr>
          </a:solidFill>
        </p:spPr>
        <p:txBody>
          <a:bodyPr>
            <a:normAutofit fontScale="92500" lnSpcReduction="10000"/>
          </a:bodyPr>
          <a:lstStyle/>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000" dirty="0">
              <a:latin typeface="Comic Sans MS" panose="030F0702030302020204" pitchFamily="66" charset="0"/>
            </a:endParaRPr>
          </a:p>
          <a:p>
            <a:pPr marL="0" indent="0">
              <a:buNone/>
            </a:pPr>
            <a:r>
              <a:rPr lang="en-GB" sz="3000" dirty="0">
                <a:latin typeface="Comic Sans MS" panose="030F0702030302020204" pitchFamily="66" charset="0"/>
              </a:rPr>
              <a:t>Studying from a ________ perspective, Delph and Leonard believe…</a:t>
            </a:r>
          </a:p>
          <a:p>
            <a:pPr marL="0" indent="0">
              <a:buNone/>
            </a:pPr>
            <a:r>
              <a:rPr lang="en-GB" sz="3000" dirty="0">
                <a:latin typeface="Comic Sans MS" panose="030F0702030302020204" pitchFamily="66" charset="0"/>
              </a:rPr>
              <a:t>The nuclear family is a place where women are oppressed because…</a:t>
            </a:r>
          </a:p>
          <a:p>
            <a:pPr marL="0" indent="0">
              <a:buNone/>
            </a:pPr>
            <a:r>
              <a:rPr lang="en-GB" sz="3000" dirty="0">
                <a:latin typeface="Comic Sans MS" panose="030F0702030302020204" pitchFamily="66" charset="0"/>
              </a:rPr>
              <a:t>This benefits men as…</a:t>
            </a:r>
          </a:p>
          <a:p>
            <a:pPr marL="0" indent="0">
              <a:buNone/>
            </a:pPr>
            <a:r>
              <a:rPr lang="en-GB" sz="3000" dirty="0">
                <a:latin typeface="Comic Sans MS" panose="030F0702030302020204" pitchFamily="66" charset="0"/>
              </a:rPr>
              <a:t>They also believe the nuclear family oppresses women because…</a:t>
            </a:r>
          </a:p>
          <a:p>
            <a:pPr marL="0" indent="0">
              <a:buNone/>
            </a:pPr>
            <a:r>
              <a:rPr lang="en-GB" sz="3000" dirty="0">
                <a:latin typeface="Comic Sans MS" panose="030F0702030302020204" pitchFamily="66" charset="0"/>
              </a:rPr>
              <a:t>This benefits men as… </a:t>
            </a:r>
          </a:p>
          <a:p>
            <a:pPr marL="0" indent="0">
              <a:buNone/>
            </a:pPr>
            <a:endParaRPr lang="en-GB" sz="3200" dirty="0">
              <a:latin typeface="Comic Sans MS" panose="030F0702030302020204" pitchFamily="66" charset="0"/>
            </a:endParaRPr>
          </a:p>
        </p:txBody>
      </p:sp>
      <p:pic>
        <p:nvPicPr>
          <p:cNvPr id="6" name="Picture 5">
            <a:extLst>
              <a:ext uri="{FF2B5EF4-FFF2-40B4-BE49-F238E27FC236}">
                <a16:creationId xmlns:a16="http://schemas.microsoft.com/office/drawing/2014/main" id="{9D9339F6-E0D5-56DD-205B-2B9D350586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16318" y="774441"/>
            <a:ext cx="8018430" cy="2965152"/>
          </a:xfrm>
          <a:prstGeom prst="rect">
            <a:avLst/>
          </a:prstGeom>
        </p:spPr>
      </p:pic>
    </p:spTree>
    <p:extLst>
      <p:ext uri="{BB962C8B-B14F-4D97-AF65-F5344CB8AC3E}">
        <p14:creationId xmlns:p14="http://schemas.microsoft.com/office/powerpoint/2010/main" val="4039538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940" y="126449"/>
            <a:ext cx="11557686" cy="936104"/>
          </a:xfrm>
          <a:solidFill>
            <a:srgbClr val="FFFF00"/>
          </a:solidFill>
        </p:spPr>
        <p:txBody>
          <a:bodyPr/>
          <a:lstStyle/>
          <a:p>
            <a:pPr algn="ctr"/>
            <a:r>
              <a:rPr lang="en-GB" b="1" dirty="0">
                <a:latin typeface="Comic Sans MS" panose="030F0702030302020204" pitchFamily="66" charset="0"/>
              </a:rPr>
              <a:t>What have we learnt…. 3, 2, 1.</a:t>
            </a:r>
          </a:p>
        </p:txBody>
      </p:sp>
      <p:sp>
        <p:nvSpPr>
          <p:cNvPr id="3" name="Content Placeholder 2"/>
          <p:cNvSpPr>
            <a:spLocks noGrp="1"/>
          </p:cNvSpPr>
          <p:nvPr>
            <p:ph idx="1"/>
          </p:nvPr>
        </p:nvSpPr>
        <p:spPr>
          <a:xfrm>
            <a:off x="378940" y="1365107"/>
            <a:ext cx="11557686" cy="5109354"/>
          </a:xfrm>
          <a:solidFill>
            <a:schemeClr val="accent1">
              <a:lumMod val="20000"/>
              <a:lumOff val="80000"/>
            </a:schemeClr>
          </a:solidFill>
        </p:spPr>
        <p:txBody>
          <a:bodyPr>
            <a:normAutofit/>
          </a:bodyPr>
          <a:lstStyle/>
          <a:p>
            <a:pPr marL="0" indent="0">
              <a:buNone/>
            </a:pPr>
            <a:r>
              <a:rPr lang="en-GB" sz="3600" b="1" dirty="0">
                <a:latin typeface="Comic Sans MS" panose="030F0702030302020204" pitchFamily="66" charset="0"/>
              </a:rPr>
              <a:t>Three things I have learnt today is…</a:t>
            </a:r>
          </a:p>
          <a:p>
            <a:pPr marL="0" indent="0">
              <a:buNone/>
            </a:pPr>
            <a:endParaRPr lang="en-GB" sz="3600" b="1" dirty="0">
              <a:latin typeface="Comic Sans MS" panose="030F0702030302020204" pitchFamily="66" charset="0"/>
            </a:endParaRPr>
          </a:p>
          <a:p>
            <a:pPr marL="0" indent="0">
              <a:buNone/>
            </a:pPr>
            <a:r>
              <a:rPr lang="en-GB" sz="3600" b="1" dirty="0">
                <a:latin typeface="Comic Sans MS" panose="030F0702030302020204" pitchFamily="66" charset="0"/>
              </a:rPr>
              <a:t>Two things I did well was…</a:t>
            </a:r>
          </a:p>
          <a:p>
            <a:pPr marL="0" indent="0">
              <a:buNone/>
            </a:pPr>
            <a:endParaRPr lang="en-GB" sz="3600" b="1" dirty="0">
              <a:latin typeface="Comic Sans MS" panose="030F0702030302020204" pitchFamily="66" charset="0"/>
            </a:endParaRPr>
          </a:p>
          <a:p>
            <a:pPr marL="0" indent="0">
              <a:buNone/>
            </a:pPr>
            <a:r>
              <a:rPr lang="en-GB" sz="3600" b="1" dirty="0">
                <a:latin typeface="Comic Sans MS" panose="030F0702030302020204" pitchFamily="66" charset="0"/>
              </a:rPr>
              <a:t>One question I still have is…</a:t>
            </a:r>
          </a:p>
        </p:txBody>
      </p:sp>
      <p:pic>
        <p:nvPicPr>
          <p:cNvPr id="5" name="Picture 4"/>
          <p:cNvPicPr>
            <a:picLocks noChangeAspect="1"/>
          </p:cNvPicPr>
          <p:nvPr/>
        </p:nvPicPr>
        <p:blipFill>
          <a:blip r:embed="rId2"/>
          <a:stretch>
            <a:fillRect/>
          </a:stretch>
        </p:blipFill>
        <p:spPr>
          <a:xfrm>
            <a:off x="7571892" y="3731740"/>
            <a:ext cx="2420605" cy="2391673"/>
          </a:xfrm>
          <a:prstGeom prst="rect">
            <a:avLst/>
          </a:prstGeom>
        </p:spPr>
      </p:pic>
    </p:spTree>
    <p:extLst>
      <p:ext uri="{BB962C8B-B14F-4D97-AF65-F5344CB8AC3E}">
        <p14:creationId xmlns:p14="http://schemas.microsoft.com/office/powerpoint/2010/main" val="259054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dlc_DocId xmlns="17a39593-945a-4813-81bf-1728cf9e5038">RVPSRJS5WCQE-1801518596-45589</_dlc_DocId>
    <_dlc_DocIdUrl xmlns="17a39593-945a-4813-81bf-1728cf9e5038">
      <Url>https://stpeterscatholicschool.sharepoint.com/sites/StaffShared/_layouts/15/DocIdRedir.aspx?ID=RVPSRJS5WCQE-1801518596-45589</Url>
      <Description>RVPSRJS5WCQE-1801518596-45589</Description>
    </_dlc_DocIdUrl>
    <lcf76f155ced4ddcb4097134ff3c332f xmlns="a8d2b040-4d60-4b73-8960-49102152ab97">
      <Terms xmlns="http://schemas.microsoft.com/office/infopath/2007/PartnerControls"/>
    </lcf76f155ced4ddcb4097134ff3c332f>
    <TaxCatchAll xmlns="17a39593-945a-4813-81bf-1728cf9e5038" xsi:nil="true"/>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56E48DBC62A6234890FA44E21FEFD18E" ma:contentTypeVersion="16" ma:contentTypeDescription="Create a new document." ma:contentTypeScope="" ma:versionID="ed0047b2569e68cbb7c24ef5cd54ee72">
  <xsd:schema xmlns:xsd="http://www.w3.org/2001/XMLSchema" xmlns:xs="http://www.w3.org/2001/XMLSchema" xmlns:p="http://schemas.microsoft.com/office/2006/metadata/properties" xmlns:ns2="17a39593-945a-4813-81bf-1728cf9e5038" xmlns:ns3="a8d2b040-4d60-4b73-8960-49102152ab97" targetNamespace="http://schemas.microsoft.com/office/2006/metadata/properties" ma:root="true" ma:fieldsID="45f6a08060ee712bdb0ede862e765445" ns2:_="" ns3:_="">
    <xsd:import namespace="17a39593-945a-4813-81bf-1728cf9e5038"/>
    <xsd:import namespace="a8d2b040-4d60-4b73-8960-49102152ab9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2:SharedWithUsers" minOccurs="0"/>
                <xsd:element ref="ns2:SharedWithDetail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ObjectDetectorVersions" minOccurs="0"/>
                <xsd:element ref="ns3:MediaServiceLocation"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8d2b040-4d60-4b73-8960-49102152ab9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CB0AB90-E86F-4A5A-B421-12456008E0CA}">
  <ds:schemaRefs>
    <ds:schemaRef ds:uri="http://schemas.microsoft.com/sharepoint/events"/>
  </ds:schemaRefs>
</ds:datastoreItem>
</file>

<file path=customXml/itemProps2.xml><?xml version="1.0" encoding="utf-8"?>
<ds:datastoreItem xmlns:ds="http://schemas.openxmlformats.org/officeDocument/2006/customXml" ds:itemID="{2F53AFF6-BC9C-4843-AF37-EDEF57D070F8}">
  <ds:schemaRefs>
    <ds:schemaRef ds:uri="http://schemas.microsoft.com/sharepoint/v3/contenttype/forms"/>
  </ds:schemaRefs>
</ds:datastoreItem>
</file>

<file path=customXml/itemProps3.xml><?xml version="1.0" encoding="utf-8"?>
<ds:datastoreItem xmlns:ds="http://schemas.openxmlformats.org/officeDocument/2006/customXml" ds:itemID="{8EAF31F5-4B57-4362-93AC-8BD10883441C}">
  <ds:schemaRefs>
    <ds:schemaRef ds:uri="http://schemas.microsoft.com/office/2006/documentManagement/types"/>
    <ds:schemaRef ds:uri="http://purl.org/dc/dcmitype/"/>
    <ds:schemaRef ds:uri="http://schemas.microsoft.com/office/infopath/2007/PartnerControls"/>
    <ds:schemaRef ds:uri="http://www.w3.org/XML/1998/namespace"/>
    <ds:schemaRef ds:uri="http://purl.org/dc/elements/1.1/"/>
    <ds:schemaRef ds:uri="b718aa60-7cf0-45e3-8d89-7c676556ebc7"/>
    <ds:schemaRef ds:uri="http://schemas.openxmlformats.org/package/2006/metadata/core-properties"/>
    <ds:schemaRef ds:uri="http://schemas.microsoft.com/office/2006/metadata/properties"/>
    <ds:schemaRef ds:uri="9e683f99-5220-42b6-ba8a-178dcd410c3b"/>
    <ds:schemaRef ds:uri="http://purl.org/dc/terms/"/>
  </ds:schemaRefs>
</ds:datastoreItem>
</file>

<file path=customXml/itemProps4.xml><?xml version="1.0" encoding="utf-8"?>
<ds:datastoreItem xmlns:ds="http://schemas.openxmlformats.org/officeDocument/2006/customXml" ds:itemID="{5127CCDA-46C1-493D-A7D1-0485946C3A88}"/>
</file>

<file path=docProps/app.xml><?xml version="1.0" encoding="utf-8"?>
<Properties xmlns="http://schemas.openxmlformats.org/officeDocument/2006/extended-properties" xmlns:vt="http://schemas.openxmlformats.org/officeDocument/2006/docPropsVTypes">
  <TotalTime>365</TotalTime>
  <Words>1060</Words>
  <Application>Microsoft Office PowerPoint</Application>
  <PresentationFormat>Widescreen</PresentationFormat>
  <Paragraphs>127</Paragraphs>
  <Slides>16</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16</vt:i4>
      </vt:variant>
    </vt:vector>
  </HeadingPairs>
  <TitlesOfParts>
    <vt:vector size="22" baseType="lpstr">
      <vt:lpstr>Arial</vt:lpstr>
      <vt:lpstr>Calibri</vt:lpstr>
      <vt:lpstr>Calibri Light</vt:lpstr>
      <vt:lpstr>Comic Sans MS</vt:lpstr>
      <vt:lpstr>1_Office Theme</vt:lpstr>
      <vt:lpstr>2_Office Theme</vt:lpstr>
      <vt:lpstr>Do now! Whiteboards.</vt:lpstr>
      <vt:lpstr>Do now! Whiteboards.</vt:lpstr>
      <vt:lpstr>PowerPoint Presentation</vt:lpstr>
      <vt:lpstr>Functions of the family: Feminist view</vt:lpstr>
      <vt:lpstr>Feminism and the family</vt:lpstr>
      <vt:lpstr>Feminism and the family</vt:lpstr>
      <vt:lpstr>What have we learnt? Whiteboards!</vt:lpstr>
      <vt:lpstr>Feminism and the family</vt:lpstr>
      <vt:lpstr>What have we learnt? Whiteboards!</vt:lpstr>
      <vt:lpstr>Feminism and the family</vt:lpstr>
      <vt:lpstr>What have we learnt? Whiteboards!</vt:lpstr>
      <vt:lpstr>Practice exam question</vt:lpstr>
      <vt:lpstr>Model answer…</vt:lpstr>
      <vt:lpstr>Key study! Delphy and Leonard</vt:lpstr>
      <vt:lpstr>Key study! Delphy and Leonard</vt:lpstr>
      <vt:lpstr>What have we learnt…. 3, 2, 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S Hall</dc:creator>
  <cp:lastModifiedBy>Mrs A Hussain</cp:lastModifiedBy>
  <cp:revision>2</cp:revision>
  <dcterms:created xsi:type="dcterms:W3CDTF">2024-10-09T09:47:18Z</dcterms:created>
  <dcterms:modified xsi:type="dcterms:W3CDTF">2025-10-17T08:02:34Z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0x01010056E48DBC62A6234890FA44E21FEFD18E</vt:lpwstr>
  </property>
  <property fmtid="{D5CDD505-2E9C-101B-9397-08002B2CF9AE}" pid="3" name="_dlc_DocIdItemGuid">
    <vt:lpwstr>5f45ef78-322b-4258-b5d9-5d9f2eeb7be2</vt:lpwstr>
  </property>
  <property fmtid="{D5CDD505-2E9C-101B-9397-08002B2CF9AE}" pid="4" name="MediaServiceImageTags">
    <vt:lpwstr/>
  </property>
</Properties>
</file>