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sldIdLst>
    <p:sldId id="257" r:id="rId6"/>
    <p:sldId id="256"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444" autoAdjust="0"/>
    <p:restoredTop sz="94660"/>
  </p:normalViewPr>
  <p:slideViewPr>
    <p:cSldViewPr snapToGrid="0">
      <p:cViewPr varScale="1">
        <p:scale>
          <a:sx n="115" d="100"/>
          <a:sy n="115" d="100"/>
        </p:scale>
        <p:origin x="17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2.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ableStyles" Target="tableStyles.xml"/><Relationship Id="rId5" Type="http://schemas.openxmlformats.org/officeDocument/2006/relationships/slideMaster" Target="slideMasters/slideMaster1.xml"/><Relationship Id="rId10"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S Hall" userId="b52f665b-ec4e-4b4c-991a-dfed447f5776" providerId="ADAL" clId="{CBC9DD74-B4F1-44D0-8DE2-354ED27D4921}"/>
    <pc:docChg chg="modSld">
      <pc:chgData name="Miss S Hall" userId="b52f665b-ec4e-4b4c-991a-dfed447f5776" providerId="ADAL" clId="{CBC9DD74-B4F1-44D0-8DE2-354ED27D4921}" dt="2024-10-29T15:07:42.203" v="1" actId="1076"/>
      <pc:docMkLst>
        <pc:docMk/>
      </pc:docMkLst>
      <pc:sldChg chg="modSp mod">
        <pc:chgData name="Miss S Hall" userId="b52f665b-ec4e-4b4c-991a-dfed447f5776" providerId="ADAL" clId="{CBC9DD74-B4F1-44D0-8DE2-354ED27D4921}" dt="2024-10-29T15:07:42.203" v="1" actId="1076"/>
        <pc:sldMkLst>
          <pc:docMk/>
          <pc:sldMk cId="1524287432" sldId="257"/>
        </pc:sldMkLst>
        <pc:spChg chg="mod">
          <ac:chgData name="Miss S Hall" userId="b52f665b-ec4e-4b4c-991a-dfed447f5776" providerId="ADAL" clId="{CBC9DD74-B4F1-44D0-8DE2-354ED27D4921}" dt="2024-10-29T14:55:08.258" v="0"/>
          <ac:spMkLst>
            <pc:docMk/>
            <pc:sldMk cId="1524287432" sldId="257"/>
            <ac:spMk id="2" creationId="{9B90A5C7-2541-4E45-87E6-84B6133BBEF5}"/>
          </ac:spMkLst>
        </pc:spChg>
        <pc:picChg chg="mod">
          <ac:chgData name="Miss S Hall" userId="b52f665b-ec4e-4b4c-991a-dfed447f5776" providerId="ADAL" clId="{CBC9DD74-B4F1-44D0-8DE2-354ED27D4921}" dt="2024-10-29T15:07:42.203" v="1" actId="1076"/>
          <ac:picMkLst>
            <pc:docMk/>
            <pc:sldMk cId="1524287432" sldId="257"/>
            <ac:picMk id="8" creationId="{24258426-B32B-41BA-A76A-7046093654D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088D0-2E82-4E9B-8D7D-CD2D6C4B0D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405D764-6EA5-4664-82EE-BC6D6BFAD9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188EC85-912C-401F-97AA-DB2094903102}"/>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5" name="Footer Placeholder 4">
            <a:extLst>
              <a:ext uri="{FF2B5EF4-FFF2-40B4-BE49-F238E27FC236}">
                <a16:creationId xmlns:a16="http://schemas.microsoft.com/office/drawing/2014/main" id="{7FB62112-D8FF-4562-8416-B12B2A46E6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235750-4DA0-4601-B600-9EAF404CE845}"/>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3846066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5B748-06DD-4666-AD2E-D3C0567353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D334A0-E513-4114-94A4-7EF5E3E3D8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4D2FE8-E24A-4941-AFBF-CDF58B0EE9F1}"/>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5" name="Footer Placeholder 4">
            <a:extLst>
              <a:ext uri="{FF2B5EF4-FFF2-40B4-BE49-F238E27FC236}">
                <a16:creationId xmlns:a16="http://schemas.microsoft.com/office/drawing/2014/main" id="{D912BBB8-95F0-4476-8508-6156C1D276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533621-84C9-4B48-8328-1C5C708CF09E}"/>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3224955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4ADF3-714D-4990-8217-A0AA461B963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AFDB89-8E65-4A3A-9616-115C4307A2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181231-536C-4012-BFF4-43E7315EBE19}"/>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5" name="Footer Placeholder 4">
            <a:extLst>
              <a:ext uri="{FF2B5EF4-FFF2-40B4-BE49-F238E27FC236}">
                <a16:creationId xmlns:a16="http://schemas.microsoft.com/office/drawing/2014/main" id="{F0EA1EE1-0E55-4D53-A506-228E357664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BE9876-4525-4888-8931-094721D14EE5}"/>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2765377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D46A-4253-4CC4-9743-40D268FABE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89CA3F-D5F6-4CCA-8A23-989C3D00B1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782DA8-3029-4BD7-A280-5EEA653409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7A15107-196D-4001-B03F-F65C4FCDA45A}"/>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6" name="Footer Placeholder 5">
            <a:extLst>
              <a:ext uri="{FF2B5EF4-FFF2-40B4-BE49-F238E27FC236}">
                <a16:creationId xmlns:a16="http://schemas.microsoft.com/office/drawing/2014/main" id="{B7DACA51-53AD-42BC-986E-FF6AB96826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EA95F3-C01A-4549-88C3-5C04DFDB6ED4}"/>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2411989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E53EE-FBBE-465C-A02F-5F2EB97050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7630BA-6B08-4AC8-96DA-C0E9719EB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4EBB2D1-23C7-4EDF-A272-0A7DC88FFBD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515BFA-EEFB-46E5-B497-9C2FD3725E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071F707-67F0-4AEB-9670-9B3CB64475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E28C2CE-FF00-4981-9ADC-2C881B08745D}"/>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8" name="Footer Placeholder 7">
            <a:extLst>
              <a:ext uri="{FF2B5EF4-FFF2-40B4-BE49-F238E27FC236}">
                <a16:creationId xmlns:a16="http://schemas.microsoft.com/office/drawing/2014/main" id="{63825669-F4BD-4A2D-828A-AB3C42DBA4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04A24C-1461-425E-95EE-4CD1FE616B38}"/>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2860025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B3B92-012B-4ACC-98DB-B31A8AE37B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C0871D-901D-45BF-A4B2-4ACC10313E30}"/>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4" name="Footer Placeholder 3">
            <a:extLst>
              <a:ext uri="{FF2B5EF4-FFF2-40B4-BE49-F238E27FC236}">
                <a16:creationId xmlns:a16="http://schemas.microsoft.com/office/drawing/2014/main" id="{354B3423-2290-446F-B439-5B1042AE1F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5131DD-A16C-4FC1-80B7-D9E9D62D0BC0}"/>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1752125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469500-04EB-4453-8DFE-E956C4AE845C}"/>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3" name="Footer Placeholder 2">
            <a:extLst>
              <a:ext uri="{FF2B5EF4-FFF2-40B4-BE49-F238E27FC236}">
                <a16:creationId xmlns:a16="http://schemas.microsoft.com/office/drawing/2014/main" id="{7407FFCD-6AB9-4DBA-950E-7065AD73C77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CD48D32-4ABE-4C1C-9AE9-CCA45DCD4AF7}"/>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912128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345EE-8725-4E97-B234-13A6A5D095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CE10BE-EE54-4789-90A5-720CF2967C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FE08CAD-8408-4903-AB85-C64174D51B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FD5B72-7D18-4C22-BE8C-0A6C83F3660E}"/>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6" name="Footer Placeholder 5">
            <a:extLst>
              <a:ext uri="{FF2B5EF4-FFF2-40B4-BE49-F238E27FC236}">
                <a16:creationId xmlns:a16="http://schemas.microsoft.com/office/drawing/2014/main" id="{FBFC3632-2877-4CD2-A4AB-E8BDC5181F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E9454D-D068-44D0-A559-B5AE58EA1DD4}"/>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1347268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77B77-04D5-48CE-96FB-ABFDDB0F62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32A07B-57D6-4815-8540-49DC035029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449E37-6018-47BF-B59E-BD82C0D3D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67569F-3738-444A-9A50-E0A06F361DE8}"/>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6" name="Footer Placeholder 5">
            <a:extLst>
              <a:ext uri="{FF2B5EF4-FFF2-40B4-BE49-F238E27FC236}">
                <a16:creationId xmlns:a16="http://schemas.microsoft.com/office/drawing/2014/main" id="{3ADF9896-CFE4-4ECA-A6E2-C07EACA4A2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86F616-C2DC-4127-A7E8-6F89CA175691}"/>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198292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B154F-463E-4328-9633-8A59415A33D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F31E27-0A8E-410D-9E5A-8BFC8D315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902964-5B12-4B56-9C9A-0EB48AC1633A}"/>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5" name="Footer Placeholder 4">
            <a:extLst>
              <a:ext uri="{FF2B5EF4-FFF2-40B4-BE49-F238E27FC236}">
                <a16:creationId xmlns:a16="http://schemas.microsoft.com/office/drawing/2014/main" id="{4E1F2324-0F95-4425-BB18-BD9BA85B9E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07FB02-6E33-47B6-B51E-EFB28289FAE0}"/>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797630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6B8EF7-0AF8-42E7-B055-4C85C67AA3E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8FC40D-C503-4CD1-A3A3-7EE8DAA890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987B0B-3BF5-4FBE-AD32-ED09F3568FC0}"/>
              </a:ext>
            </a:extLst>
          </p:cNvPr>
          <p:cNvSpPr>
            <a:spLocks noGrp="1"/>
          </p:cNvSpPr>
          <p:nvPr>
            <p:ph type="dt" sz="half" idx="10"/>
          </p:nvPr>
        </p:nvSpPr>
        <p:spPr/>
        <p:txBody>
          <a:bodyPr/>
          <a:lstStyle/>
          <a:p>
            <a:fld id="{EF7C9847-FB9E-4676-8F78-676CE8D4116E}" type="datetimeFigureOut">
              <a:rPr lang="en-GB" smtClean="0"/>
              <a:t>29/10/2024</a:t>
            </a:fld>
            <a:endParaRPr lang="en-GB"/>
          </a:p>
        </p:txBody>
      </p:sp>
      <p:sp>
        <p:nvSpPr>
          <p:cNvPr id="5" name="Footer Placeholder 4">
            <a:extLst>
              <a:ext uri="{FF2B5EF4-FFF2-40B4-BE49-F238E27FC236}">
                <a16:creationId xmlns:a16="http://schemas.microsoft.com/office/drawing/2014/main" id="{FF08E79D-B8EA-423B-A986-2EA13CEAA5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FD609-04E5-4328-8DE1-A56925B0B132}"/>
              </a:ext>
            </a:extLst>
          </p:cNvPr>
          <p:cNvSpPr>
            <a:spLocks noGrp="1"/>
          </p:cNvSpPr>
          <p:nvPr>
            <p:ph type="sldNum" sz="quarter" idx="12"/>
          </p:nvPr>
        </p:nvSpPr>
        <p:spPr/>
        <p:txBody>
          <a:bodyPr/>
          <a:lstStyle/>
          <a:p>
            <a:fld id="{2EDA082A-5B2A-45F4-A4EF-9C698810A4F3}" type="slidenum">
              <a:rPr lang="en-GB" smtClean="0"/>
              <a:t>‹#›</a:t>
            </a:fld>
            <a:endParaRPr lang="en-GB"/>
          </a:p>
        </p:txBody>
      </p:sp>
    </p:spTree>
    <p:extLst>
      <p:ext uri="{BB962C8B-B14F-4D97-AF65-F5344CB8AC3E}">
        <p14:creationId xmlns:p14="http://schemas.microsoft.com/office/powerpoint/2010/main" val="167989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F6A826-F01B-484F-92FC-E97374E48C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C74E930-20B7-463F-A262-97A712CF5D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351293-4B04-43C2-8394-040864448E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7C9847-FB9E-4676-8F78-676CE8D4116E}" type="datetimeFigureOut">
              <a:rPr lang="en-GB" smtClean="0"/>
              <a:t>29/10/2024</a:t>
            </a:fld>
            <a:endParaRPr lang="en-GB"/>
          </a:p>
        </p:txBody>
      </p:sp>
      <p:sp>
        <p:nvSpPr>
          <p:cNvPr id="5" name="Footer Placeholder 4">
            <a:extLst>
              <a:ext uri="{FF2B5EF4-FFF2-40B4-BE49-F238E27FC236}">
                <a16:creationId xmlns:a16="http://schemas.microsoft.com/office/drawing/2014/main" id="{0182848F-29EB-48DF-BE69-75C21ED2DC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0B325C0-56A9-429F-A3B2-EAA4BCC81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A082A-5B2A-45F4-A4EF-9C698810A4F3}" type="slidenum">
              <a:rPr lang="en-GB" smtClean="0"/>
              <a:t>‹#›</a:t>
            </a:fld>
            <a:endParaRPr lang="en-GB"/>
          </a:p>
        </p:txBody>
      </p:sp>
    </p:spTree>
    <p:extLst>
      <p:ext uri="{BB962C8B-B14F-4D97-AF65-F5344CB8AC3E}">
        <p14:creationId xmlns:p14="http://schemas.microsoft.com/office/powerpoint/2010/main" val="4693175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90A5C7-2541-4E45-87E6-84B6133BBEF5}"/>
              </a:ext>
            </a:extLst>
          </p:cNvPr>
          <p:cNvSpPr txBox="1"/>
          <p:nvPr/>
        </p:nvSpPr>
        <p:spPr>
          <a:xfrm>
            <a:off x="108065" y="68287"/>
            <a:ext cx="11247120" cy="369332"/>
          </a:xfrm>
          <a:prstGeom prst="rect">
            <a:avLst/>
          </a:prstGeom>
          <a:noFill/>
        </p:spPr>
        <p:txBody>
          <a:bodyPr wrap="square" rtlCol="0">
            <a:spAutoFit/>
          </a:bodyPr>
          <a:lstStyle/>
          <a:p>
            <a:r>
              <a:rPr lang="en-GB" b="1" u="sng" dirty="0">
                <a:latin typeface="Comic Sans MS" panose="030F0702030302020204" pitchFamily="66" charset="0"/>
              </a:rPr>
              <a:t>Changing relationships within families</a:t>
            </a:r>
          </a:p>
        </p:txBody>
      </p:sp>
      <p:sp>
        <p:nvSpPr>
          <p:cNvPr id="4" name="TextBox 3">
            <a:extLst>
              <a:ext uri="{FF2B5EF4-FFF2-40B4-BE49-F238E27FC236}">
                <a16:creationId xmlns:a16="http://schemas.microsoft.com/office/drawing/2014/main" id="{16AD6E1E-13AF-4DFC-A082-84A5AC9C1FBD}"/>
              </a:ext>
            </a:extLst>
          </p:cNvPr>
          <p:cNvSpPr txBox="1"/>
          <p:nvPr/>
        </p:nvSpPr>
        <p:spPr>
          <a:xfrm>
            <a:off x="127607" y="589716"/>
            <a:ext cx="8987297" cy="2000548"/>
          </a:xfrm>
          <a:prstGeom prst="rect">
            <a:avLst/>
          </a:prstGeom>
          <a:noFill/>
        </p:spPr>
        <p:txBody>
          <a:bodyPr wrap="square" rtlCol="0">
            <a:spAutoFit/>
          </a:bodyPr>
          <a:lstStyle/>
          <a:p>
            <a:r>
              <a:rPr lang="en-GB" sz="1200" b="1" dirty="0">
                <a:latin typeface="Comic Sans MS" panose="030F0702030302020204" pitchFamily="66" charset="0"/>
              </a:rPr>
              <a:t>Pre-Industrial families, 1600-1800</a:t>
            </a:r>
          </a:p>
          <a:p>
            <a:r>
              <a:rPr lang="en-GB" sz="1200" dirty="0">
                <a:latin typeface="Comic Sans MS" panose="030F0702030302020204" pitchFamily="66" charset="0"/>
              </a:rPr>
              <a:t>Dominated by a family based economy where all members of the family worked at productive tasks. They worked together to produce things needed for the family’s survival. The family also performed many functions such as health care, education and welfare. </a:t>
            </a:r>
            <a:r>
              <a:rPr lang="en-GB" sz="1200" b="1" dirty="0">
                <a:latin typeface="Comic Sans MS" panose="030F0702030302020204" pitchFamily="66" charset="0"/>
              </a:rPr>
              <a:t>Parsons (1995) </a:t>
            </a:r>
            <a:r>
              <a:rPr lang="en-GB" sz="1200" dirty="0">
                <a:latin typeface="Comic Sans MS" panose="030F0702030302020204" pitchFamily="66" charset="0"/>
              </a:rPr>
              <a:t>argued that pre-industrial societies were largely based on extended family networks. Land and other resources were commonly owned by a range of relatives extending beyond the nuclear family. The extended family was responsible for the production of food, shelter and clothing and would trade with other family groups for the things they could  not produce themselves. However, </a:t>
            </a:r>
            <a:r>
              <a:rPr lang="en-GB" sz="1200" b="1" dirty="0">
                <a:latin typeface="Comic Sans MS" panose="030F0702030302020204" pitchFamily="66" charset="0"/>
              </a:rPr>
              <a:t>Peter </a:t>
            </a:r>
            <a:r>
              <a:rPr lang="en-GB" sz="1200" b="1" dirty="0" err="1">
                <a:latin typeface="Comic Sans MS" panose="030F0702030302020204" pitchFamily="66" charset="0"/>
              </a:rPr>
              <a:t>Laslett</a:t>
            </a:r>
            <a:r>
              <a:rPr lang="en-GB" sz="1200" b="1" dirty="0">
                <a:latin typeface="Comic Sans MS" panose="030F0702030302020204" pitchFamily="66" charset="0"/>
              </a:rPr>
              <a:t> </a:t>
            </a:r>
            <a:r>
              <a:rPr lang="en-GB" sz="1200" dirty="0">
                <a:latin typeface="Comic Sans MS" panose="030F0702030302020204" pitchFamily="66" charset="0"/>
              </a:rPr>
              <a:t>challenges </a:t>
            </a:r>
            <a:r>
              <a:rPr lang="en-GB" sz="1200" i="1" dirty="0">
                <a:latin typeface="Comic Sans MS" panose="030F0702030302020204" pitchFamily="66" charset="0"/>
              </a:rPr>
              <a:t>Parson’s</a:t>
            </a:r>
            <a:r>
              <a:rPr lang="en-GB" sz="1200" dirty="0">
                <a:latin typeface="Comic Sans MS" panose="030F0702030302020204" pitchFamily="66" charset="0"/>
              </a:rPr>
              <a:t> work, arguing the typical pre-industrial family in Britain was nuclear. Either way, home and workplace were the same thing – very few people left home to go to work. </a:t>
            </a:r>
            <a:r>
              <a:rPr lang="en-GB" sz="1200" i="1" dirty="0">
                <a:latin typeface="Comic Sans MS" panose="030F0702030302020204" pitchFamily="66" charset="0"/>
              </a:rPr>
              <a:t>At this time there was almost no social mobility, so roles passed from generation to generation and were determined by birth.</a:t>
            </a:r>
            <a:endParaRPr lang="en-GB" sz="1400" i="1" dirty="0">
              <a:latin typeface="Comic Sans MS" panose="030F0702030302020204" pitchFamily="66" charset="0"/>
            </a:endParaRPr>
          </a:p>
        </p:txBody>
      </p:sp>
      <p:pic>
        <p:nvPicPr>
          <p:cNvPr id="5" name="Picture 4">
            <a:extLst>
              <a:ext uri="{FF2B5EF4-FFF2-40B4-BE49-F238E27FC236}">
                <a16:creationId xmlns:a16="http://schemas.microsoft.com/office/drawing/2014/main" id="{744BDAFD-ECC5-43E4-B81B-15557BB802EA}"/>
              </a:ext>
            </a:extLst>
          </p:cNvPr>
          <p:cNvPicPr>
            <a:picLocks noChangeAspect="1"/>
          </p:cNvPicPr>
          <p:nvPr/>
        </p:nvPicPr>
        <p:blipFill>
          <a:blip r:embed="rId2"/>
          <a:stretch>
            <a:fillRect/>
          </a:stretch>
        </p:blipFill>
        <p:spPr>
          <a:xfrm>
            <a:off x="8956548" y="252953"/>
            <a:ext cx="3235452" cy="2120596"/>
          </a:xfrm>
          <a:prstGeom prst="rect">
            <a:avLst/>
          </a:prstGeom>
        </p:spPr>
      </p:pic>
      <p:pic>
        <p:nvPicPr>
          <p:cNvPr id="6" name="Picture 5">
            <a:extLst>
              <a:ext uri="{FF2B5EF4-FFF2-40B4-BE49-F238E27FC236}">
                <a16:creationId xmlns:a16="http://schemas.microsoft.com/office/drawing/2014/main" id="{45BA281F-23DC-457B-9A44-CBAF25AB3894}"/>
              </a:ext>
            </a:extLst>
          </p:cNvPr>
          <p:cNvPicPr>
            <a:picLocks noChangeAspect="1"/>
          </p:cNvPicPr>
          <p:nvPr/>
        </p:nvPicPr>
        <p:blipFill>
          <a:blip r:embed="rId3"/>
          <a:stretch>
            <a:fillRect/>
          </a:stretch>
        </p:blipFill>
        <p:spPr>
          <a:xfrm>
            <a:off x="127607" y="2586268"/>
            <a:ext cx="1682885" cy="2193081"/>
          </a:xfrm>
          <a:prstGeom prst="rect">
            <a:avLst/>
          </a:prstGeom>
        </p:spPr>
      </p:pic>
      <p:sp>
        <p:nvSpPr>
          <p:cNvPr id="7" name="TextBox 6">
            <a:extLst>
              <a:ext uri="{FF2B5EF4-FFF2-40B4-BE49-F238E27FC236}">
                <a16:creationId xmlns:a16="http://schemas.microsoft.com/office/drawing/2014/main" id="{DB777CAD-6A3B-422B-9A13-7F5DBDB16EB7}"/>
              </a:ext>
            </a:extLst>
          </p:cNvPr>
          <p:cNvSpPr txBox="1"/>
          <p:nvPr/>
        </p:nvSpPr>
        <p:spPr>
          <a:xfrm>
            <a:off x="1810492" y="2509111"/>
            <a:ext cx="10195709" cy="2462213"/>
          </a:xfrm>
          <a:prstGeom prst="rect">
            <a:avLst/>
          </a:prstGeom>
          <a:noFill/>
        </p:spPr>
        <p:txBody>
          <a:bodyPr wrap="square" rtlCol="0">
            <a:spAutoFit/>
          </a:bodyPr>
          <a:lstStyle/>
          <a:p>
            <a:r>
              <a:rPr lang="en-GB" sz="1400" b="1" dirty="0">
                <a:latin typeface="Comic Sans MS" panose="030F0702030302020204" pitchFamily="66" charset="0"/>
              </a:rPr>
              <a:t>Industrialised families</a:t>
            </a:r>
          </a:p>
          <a:p>
            <a:r>
              <a:rPr lang="en-GB" sz="1400" dirty="0">
                <a:latin typeface="Comic Sans MS" panose="030F0702030302020204" pitchFamily="66" charset="0"/>
              </a:rPr>
              <a:t>Parsons, argued that the Industrial Revolution brought about large changes to family which became more geographically mobile as they needed to move towards town for work. Parsons believed the nuclear family facilitated this by making it easier for family members to move away from their wider families to find work. As industrialisation progressed into the 19</a:t>
            </a:r>
            <a:r>
              <a:rPr lang="en-GB" sz="1400" baseline="30000" dirty="0">
                <a:latin typeface="Comic Sans MS" panose="030F0702030302020204" pitchFamily="66" charset="0"/>
              </a:rPr>
              <a:t>th</a:t>
            </a:r>
            <a:r>
              <a:rPr lang="en-GB" sz="1400" dirty="0">
                <a:latin typeface="Comic Sans MS" panose="030F0702030302020204" pitchFamily="66" charset="0"/>
              </a:rPr>
              <a:t> Century, women and children became increasingly excluded from employment by legislation. This served to empower men since the family became dependent upon them being the breadwinner. Since men earned the wages and decided how to spend them , this empowered them. Women remained in the home, responsible for the socialisation of children and the emotional care and support of family members. Children were seen as vulnerable and in need of protection and became dependent on adults. As mass education was introduced, children became a concern of the state – the state took over education, health and welfare. This meant the family became more home-centred and specialised in child-centred functions such as socialisation. </a:t>
            </a:r>
          </a:p>
        </p:txBody>
      </p:sp>
      <p:pic>
        <p:nvPicPr>
          <p:cNvPr id="8" name="Picture 7">
            <a:extLst>
              <a:ext uri="{FF2B5EF4-FFF2-40B4-BE49-F238E27FC236}">
                <a16:creationId xmlns:a16="http://schemas.microsoft.com/office/drawing/2014/main" id="{24258426-B32B-41BA-A76A-7046093654D9}"/>
              </a:ext>
            </a:extLst>
          </p:cNvPr>
          <p:cNvPicPr>
            <a:picLocks noChangeAspect="1"/>
          </p:cNvPicPr>
          <p:nvPr/>
        </p:nvPicPr>
        <p:blipFill>
          <a:blip r:embed="rId4"/>
          <a:stretch>
            <a:fillRect/>
          </a:stretch>
        </p:blipFill>
        <p:spPr>
          <a:xfrm>
            <a:off x="9114904" y="4668364"/>
            <a:ext cx="2910316" cy="1936683"/>
          </a:xfrm>
          <a:prstGeom prst="rect">
            <a:avLst/>
          </a:prstGeom>
        </p:spPr>
      </p:pic>
      <p:sp>
        <p:nvSpPr>
          <p:cNvPr id="9" name="TextBox 8">
            <a:extLst>
              <a:ext uri="{FF2B5EF4-FFF2-40B4-BE49-F238E27FC236}">
                <a16:creationId xmlns:a16="http://schemas.microsoft.com/office/drawing/2014/main" id="{23718860-7342-4629-A4B0-B259E265EB83}"/>
              </a:ext>
            </a:extLst>
          </p:cNvPr>
          <p:cNvSpPr txBox="1"/>
          <p:nvPr/>
        </p:nvSpPr>
        <p:spPr>
          <a:xfrm>
            <a:off x="7101" y="4835761"/>
            <a:ext cx="8956548" cy="2031325"/>
          </a:xfrm>
          <a:prstGeom prst="rect">
            <a:avLst/>
          </a:prstGeom>
          <a:noFill/>
        </p:spPr>
        <p:txBody>
          <a:bodyPr wrap="square" rtlCol="0">
            <a:spAutoFit/>
          </a:bodyPr>
          <a:lstStyle/>
          <a:p>
            <a:r>
              <a:rPr lang="en-GB" sz="1400" b="1" dirty="0">
                <a:latin typeface="Comic Sans MS" panose="030F0702030302020204" pitchFamily="66" charset="0"/>
              </a:rPr>
              <a:t>Contemporary families</a:t>
            </a:r>
          </a:p>
          <a:p>
            <a:r>
              <a:rPr lang="en-GB" sz="1400" dirty="0">
                <a:latin typeface="Comic Sans MS" panose="030F0702030302020204" pitchFamily="66" charset="0"/>
              </a:rPr>
              <a:t>The family today is characterised by family diversity, with many different types of families. Contemporary families in Britain are more self-sufficient and can become more isolated from other family members. Roles have changed within the family and there is more likely to be more sharing of roles by family members within the home . During the 20</a:t>
            </a:r>
            <a:r>
              <a:rPr lang="en-GB" sz="1400" baseline="30000" dirty="0">
                <a:latin typeface="Comic Sans MS" panose="030F0702030302020204" pitchFamily="66" charset="0"/>
              </a:rPr>
              <a:t>th</a:t>
            </a:r>
            <a:r>
              <a:rPr lang="en-GB" sz="1400" dirty="0">
                <a:latin typeface="Comic Sans MS" panose="030F0702030302020204" pitchFamily="66" charset="0"/>
              </a:rPr>
              <a:t>  century and early 21</a:t>
            </a:r>
            <a:r>
              <a:rPr lang="en-GB" sz="1400" baseline="30000" dirty="0">
                <a:latin typeface="Comic Sans MS" panose="030F0702030302020204" pitchFamily="66" charset="0"/>
              </a:rPr>
              <a:t>st</a:t>
            </a:r>
            <a:r>
              <a:rPr lang="en-GB" sz="1400" dirty="0">
                <a:latin typeface="Comic Sans MS" panose="030F0702030302020204" pitchFamily="66" charset="0"/>
              </a:rPr>
              <a:t> Century  families have become more child centred. The amount of time parents spend with their children has more than doubled since the 1960s. Parents listen to their children and involve them in family decisions. The family has become a unit of consumption with leisure activities centred on collective enjoyment such as having take always or days out. </a:t>
            </a:r>
          </a:p>
        </p:txBody>
      </p:sp>
    </p:spTree>
    <p:extLst>
      <p:ext uri="{BB962C8B-B14F-4D97-AF65-F5344CB8AC3E}">
        <p14:creationId xmlns:p14="http://schemas.microsoft.com/office/powerpoint/2010/main" val="1524287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29FAD08B-4D33-4E0E-B9A5-9853D5974A0F}"/>
              </a:ext>
            </a:extLst>
          </p:cNvPr>
          <p:cNvSpPr txBox="1">
            <a:spLocks noChangeArrowheads="1"/>
          </p:cNvSpPr>
          <p:nvPr/>
        </p:nvSpPr>
        <p:spPr bwMode="auto">
          <a:xfrm>
            <a:off x="-3176" y="3175"/>
            <a:ext cx="12195175" cy="6854825"/>
          </a:xfrm>
          <a:prstGeom prst="rect">
            <a:avLst/>
          </a:prstGeom>
          <a:noFill/>
          <a:ln>
            <a:noFill/>
          </a:ln>
          <a:effectLst/>
          <a:extLst>
            <a:ext uri="{909E8E84-426E-40DD-AFC4-6F175D3DCCD1}">
              <a14:hiddenFill xmlns:a14="http://schemas.microsoft.com/office/drawing/2010/main">
                <a:solidFill>
                  <a:srgbClr val="1F497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Comic Sans MS" panose="030F0702030302020204" pitchFamily="66" charset="0"/>
              </a:rPr>
              <a:t>Parent-child relationships in the past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omic Sans MS" panose="030F0702030302020204" pitchFamily="66" charset="0"/>
              </a:rPr>
              <a:t>During the 19th century middle class children were often looked after by a nanny, whereas working class children, especially boys, were expected to work in paid employment from an early age.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omic Sans MS" panose="030F0702030302020204" pitchFamily="66" charset="0"/>
              </a:rPr>
              <a:t>The 1841 census show that more boys than girls worked around Lancashire, particular in the textile industry, where many were employed as cotton mill workers. From the 1851 census 37% of boys and 20% of girls aged 10-14 worked. Many girls worked unpaid at home, for example housework and childminding, but this was not officially recorded.  Poverty may have prevented many parents from sending their children to school, well into the 20th century many working class parents saw education as a barrier to them working. They sent their children out to work as soon as they could  and relied on their income. However, following the Education Act of 1918, all children had to attend school until the age of 14 years. </a:t>
            </a:r>
            <a:endParaRPr kumimoji="0" lang="en-GB" altLang="en-US" sz="1100" b="0"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sng" strike="noStrike" cap="none" normalizeH="0" baseline="0" dirty="0">
                <a:ln>
                  <a:noFill/>
                </a:ln>
                <a:solidFill>
                  <a:srgbClr val="000000"/>
                </a:solidFill>
                <a:effectLst/>
                <a:latin typeface="Comic Sans MS" panose="030F0702030302020204" pitchFamily="66" charset="0"/>
              </a:rPr>
              <a:t>Young and Willmott argue that only then did ‘childhood’ come to be officially recognised as a separate stage in human life.</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u="sng"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u="sng"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u="sng"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u="sng"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u="sng"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u="sng"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dirty="0">
                <a:ln>
                  <a:noFill/>
                </a:ln>
                <a:solidFill>
                  <a:srgbClr val="000000"/>
                </a:solidFill>
                <a:effectLst/>
                <a:latin typeface="Comic Sans MS" panose="030F0702030302020204" pitchFamily="66" charset="0"/>
              </a:rPr>
              <a:t>Parent-child relationship's today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0" i="0" u="none" strike="noStrike" cap="none" normalizeH="0" baseline="0" dirty="0">
                <a:ln>
                  <a:noFill/>
                </a:ln>
                <a:solidFill>
                  <a:srgbClr val="000000"/>
                </a:solidFill>
                <a:effectLst/>
                <a:latin typeface="Comic Sans MS" panose="030F0702030302020204" pitchFamily="66" charset="0"/>
              </a:rPr>
              <a:t>Some sociologists argue that parents are becoming less authoritarian (less strict). There is less emphasis on discipline and obedience and more emphasis on individual freedom. Children are now listened to and taken seriously. They have rights and can make decisions about parents’ separation and divorce.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0" i="0" u="none" strike="noStrike" cap="none" normalizeH="0" baseline="0" dirty="0">
                <a:ln>
                  <a:noFill/>
                </a:ln>
                <a:solidFill>
                  <a:srgbClr val="000000"/>
                </a:solidFill>
                <a:effectLst/>
                <a:latin typeface="Comic Sans MS" panose="030F0702030302020204" pitchFamily="66" charset="0"/>
              </a:rPr>
              <a:t>Prior and Trinder (2004) say middle class families are more likely to have relationships where parents involve the children in decision-making.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0" i="0" u="none" strike="noStrike" cap="none" normalizeH="0" baseline="0" dirty="0">
                <a:ln>
                  <a:noFill/>
                </a:ln>
                <a:solidFill>
                  <a:srgbClr val="000000"/>
                </a:solidFill>
                <a:effectLst/>
                <a:latin typeface="Comic Sans MS" panose="030F0702030302020204" pitchFamily="66" charset="0"/>
              </a:rPr>
              <a:t>Today relationships are more ‘child-centred’ and focus on the needs of the child. The relationships are emotionally closer and warmer. The average family size has decreased so children get more attention from their parents. At the same time both parents often now work and leave children at nurseries for sometimes most of the working week.  Young people are now much more dependent on their parents financially for longer as the school-leaving age has increased to 18 and their working hours are restricted by law. Youth unemployment also makes it difficult for young people to achieve independence, this can cause conflict and stress within families.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300" b="0" i="0" u="none" strike="noStrike" cap="none" normalizeH="0" baseline="0" dirty="0">
                <a:ln>
                  <a:noFill/>
                </a:ln>
                <a:solidFill>
                  <a:srgbClr val="000000"/>
                </a:solidFill>
                <a:effectLst/>
                <a:latin typeface="Comic Sans MS" panose="030F0702030302020204" pitchFamily="66" charset="0"/>
              </a:rPr>
              <a:t>However, sociologists such as Scott (2004) question this view as children as dependent. For example, many children still help out with housework or in the family business, and children of immigrant parents may have to translate for their parents. </a:t>
            </a:r>
            <a:endParaRPr kumimoji="0" lang="en-US" altLang="en-US" sz="1300" b="0" i="0" u="none" strike="noStrike" cap="none" normalizeH="0" baseline="0" dirty="0">
              <a:ln>
                <a:noFill/>
              </a:ln>
              <a:solidFill>
                <a:schemeClr val="tx1"/>
              </a:solidFill>
              <a:effectLst/>
              <a:latin typeface="Comic Sans MS" panose="030F0702030302020204" pitchFamily="66" charset="0"/>
            </a:endParaRPr>
          </a:p>
        </p:txBody>
      </p:sp>
      <p:pic>
        <p:nvPicPr>
          <p:cNvPr id="5" name="Picture 4">
            <a:extLst>
              <a:ext uri="{FF2B5EF4-FFF2-40B4-BE49-F238E27FC236}">
                <a16:creationId xmlns:a16="http://schemas.microsoft.com/office/drawing/2014/main" id="{F4CE628C-FC6A-4A3A-A626-8A3057FF861C}"/>
              </a:ext>
            </a:extLst>
          </p:cNvPr>
          <p:cNvPicPr>
            <a:picLocks noChangeAspect="1"/>
          </p:cNvPicPr>
          <p:nvPr/>
        </p:nvPicPr>
        <p:blipFill>
          <a:blip r:embed="rId2"/>
          <a:stretch>
            <a:fillRect/>
          </a:stretch>
        </p:blipFill>
        <p:spPr>
          <a:xfrm>
            <a:off x="120390" y="2002333"/>
            <a:ext cx="1936825" cy="2524007"/>
          </a:xfrm>
          <a:prstGeom prst="rect">
            <a:avLst/>
          </a:prstGeom>
        </p:spPr>
      </p:pic>
      <p:pic>
        <p:nvPicPr>
          <p:cNvPr id="6" name="Picture 5">
            <a:extLst>
              <a:ext uri="{FF2B5EF4-FFF2-40B4-BE49-F238E27FC236}">
                <a16:creationId xmlns:a16="http://schemas.microsoft.com/office/drawing/2014/main" id="{350523B7-DE2A-4141-B35D-5E6AD1930855}"/>
              </a:ext>
            </a:extLst>
          </p:cNvPr>
          <p:cNvPicPr>
            <a:picLocks noChangeAspect="1"/>
          </p:cNvPicPr>
          <p:nvPr/>
        </p:nvPicPr>
        <p:blipFill>
          <a:blip r:embed="rId3"/>
          <a:stretch>
            <a:fillRect/>
          </a:stretch>
        </p:blipFill>
        <p:spPr>
          <a:xfrm>
            <a:off x="4827983" y="2002333"/>
            <a:ext cx="1906658" cy="2448996"/>
          </a:xfrm>
          <a:prstGeom prst="rect">
            <a:avLst/>
          </a:prstGeom>
        </p:spPr>
      </p:pic>
      <p:pic>
        <p:nvPicPr>
          <p:cNvPr id="7" name="Picture 6">
            <a:extLst>
              <a:ext uri="{FF2B5EF4-FFF2-40B4-BE49-F238E27FC236}">
                <a16:creationId xmlns:a16="http://schemas.microsoft.com/office/drawing/2014/main" id="{E7DD9FDE-570C-4563-9153-F45334B3BDC9}"/>
              </a:ext>
            </a:extLst>
          </p:cNvPr>
          <p:cNvPicPr>
            <a:picLocks noChangeAspect="1"/>
          </p:cNvPicPr>
          <p:nvPr/>
        </p:nvPicPr>
        <p:blipFill>
          <a:blip r:embed="rId4"/>
          <a:stretch>
            <a:fillRect/>
          </a:stretch>
        </p:blipFill>
        <p:spPr>
          <a:xfrm>
            <a:off x="9795194" y="1891124"/>
            <a:ext cx="1919685" cy="2431043"/>
          </a:xfrm>
          <a:prstGeom prst="rect">
            <a:avLst/>
          </a:prstGeom>
        </p:spPr>
      </p:pic>
      <p:pic>
        <p:nvPicPr>
          <p:cNvPr id="8" name="Picture 7">
            <a:extLst>
              <a:ext uri="{FF2B5EF4-FFF2-40B4-BE49-F238E27FC236}">
                <a16:creationId xmlns:a16="http://schemas.microsoft.com/office/drawing/2014/main" id="{18323049-637C-44EA-81D8-AB345B9D0143}"/>
              </a:ext>
            </a:extLst>
          </p:cNvPr>
          <p:cNvPicPr>
            <a:picLocks noChangeAspect="1"/>
          </p:cNvPicPr>
          <p:nvPr/>
        </p:nvPicPr>
        <p:blipFill>
          <a:blip r:embed="rId5"/>
          <a:stretch>
            <a:fillRect/>
          </a:stretch>
        </p:blipFill>
        <p:spPr>
          <a:xfrm>
            <a:off x="2408159" y="2002333"/>
            <a:ext cx="2142857" cy="2457694"/>
          </a:xfrm>
          <a:prstGeom prst="rect">
            <a:avLst/>
          </a:prstGeom>
        </p:spPr>
      </p:pic>
      <p:pic>
        <p:nvPicPr>
          <p:cNvPr id="9" name="Picture 8">
            <a:extLst>
              <a:ext uri="{FF2B5EF4-FFF2-40B4-BE49-F238E27FC236}">
                <a16:creationId xmlns:a16="http://schemas.microsoft.com/office/drawing/2014/main" id="{3FA3E253-8E62-4969-A1EF-BBF2A3FCBB82}"/>
              </a:ext>
            </a:extLst>
          </p:cNvPr>
          <p:cNvPicPr>
            <a:picLocks noChangeAspect="1"/>
          </p:cNvPicPr>
          <p:nvPr/>
        </p:nvPicPr>
        <p:blipFill>
          <a:blip r:embed="rId6"/>
          <a:stretch>
            <a:fillRect/>
          </a:stretch>
        </p:blipFill>
        <p:spPr>
          <a:xfrm>
            <a:off x="6956400" y="2002333"/>
            <a:ext cx="2617035" cy="1358375"/>
          </a:xfrm>
          <a:prstGeom prst="rect">
            <a:avLst/>
          </a:prstGeom>
        </p:spPr>
      </p:pic>
      <p:pic>
        <p:nvPicPr>
          <p:cNvPr id="1029" name="Picture 5" descr="happy-1950s-family - Click Baby Names">
            <a:extLst>
              <a:ext uri="{FF2B5EF4-FFF2-40B4-BE49-F238E27FC236}">
                <a16:creationId xmlns:a16="http://schemas.microsoft.com/office/drawing/2014/main" id="{523EC4B7-B284-4BDE-A68D-5BF1EE47AD2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56400" y="3106645"/>
            <a:ext cx="2617035" cy="1237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6995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RVPSRJS5WCQE-1801518596-45602</_dlc_DocId>
    <_dlc_DocIdUrl xmlns="17a39593-945a-4813-81bf-1728cf9e5038">
      <Url>https://stpeterscatholicschool.sharepoint.com/sites/StaffShared/_layouts/15/DocIdRedir.aspx?ID=RVPSRJS5WCQE-1801518596-45602</Url>
      <Description>RVPSRJS5WCQE-1801518596-45602</Description>
    </_dlc_DocIdUrl>
    <lcf76f155ced4ddcb4097134ff3c332f xmlns="a8d2b040-4d60-4b73-8960-49102152ab97">
      <Terms xmlns="http://schemas.microsoft.com/office/infopath/2007/PartnerControls"/>
    </lcf76f155ced4ddcb4097134ff3c332f>
    <TaxCatchAll xmlns="17a39593-945a-4813-81bf-1728cf9e503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8A064CC-6227-4A9E-B72E-541C2EF301F9}"/>
</file>

<file path=customXml/itemProps2.xml><?xml version="1.0" encoding="utf-8"?>
<ds:datastoreItem xmlns:ds="http://schemas.openxmlformats.org/officeDocument/2006/customXml" ds:itemID="{338726A3-3C93-4971-9152-55618FBBF874}">
  <ds:schemaRefs>
    <ds:schemaRef ds:uri="http://www.w3.org/XML/1998/namespace"/>
    <ds:schemaRef ds:uri="http://schemas.microsoft.com/office/2006/metadata/properties"/>
    <ds:schemaRef ds:uri="http://schemas.openxmlformats.org/package/2006/metadata/core-properties"/>
    <ds:schemaRef ds:uri="http://purl.org/dc/elements/1.1/"/>
    <ds:schemaRef ds:uri="9e683f99-5220-42b6-ba8a-178dcd410c3b"/>
    <ds:schemaRef ds:uri="http://purl.org/dc/dcmitype/"/>
    <ds:schemaRef ds:uri="http://schemas.microsoft.com/office/2006/documentManagement/types"/>
    <ds:schemaRef ds:uri="http://schemas.microsoft.com/office/infopath/2007/PartnerControls"/>
    <ds:schemaRef ds:uri="b718aa60-7cf0-45e3-8d89-7c676556ebc7"/>
    <ds:schemaRef ds:uri="http://purl.org/dc/terms/"/>
  </ds:schemaRefs>
</ds:datastoreItem>
</file>

<file path=customXml/itemProps3.xml><?xml version="1.0" encoding="utf-8"?>
<ds:datastoreItem xmlns:ds="http://schemas.openxmlformats.org/officeDocument/2006/customXml" ds:itemID="{FBC61AD2-B884-451E-BF5C-2F0911924D3A}">
  <ds:schemaRefs>
    <ds:schemaRef ds:uri="http://schemas.microsoft.com/sharepoint/v3/contenttype/forms"/>
  </ds:schemaRefs>
</ds:datastoreItem>
</file>

<file path=customXml/itemProps4.xml><?xml version="1.0" encoding="utf-8"?>
<ds:datastoreItem xmlns:ds="http://schemas.openxmlformats.org/officeDocument/2006/customXml" ds:itemID="{29A2B407-1141-42F5-97C0-82168E935DD7}">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28</TotalTime>
  <Words>926</Words>
  <Application>Microsoft Office PowerPoint</Application>
  <PresentationFormat>Widescreen</PresentationFormat>
  <Paragraphs>32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C Kelleher</dc:creator>
  <cp:lastModifiedBy>Miss S Hall</cp:lastModifiedBy>
  <cp:revision>10</cp:revision>
  <dcterms:created xsi:type="dcterms:W3CDTF">2020-10-09T12:43:39Z</dcterms:created>
  <dcterms:modified xsi:type="dcterms:W3CDTF">2024-10-29T15:07:52Z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Order">
    <vt:r8>114600</vt:r8>
  </property>
  <property fmtid="{D5CDD505-2E9C-101B-9397-08002B2CF9AE}" pid="4" name="_dlc_DocIdItemGuid">
    <vt:lpwstr>9bbebb43-8764-4386-a332-53773012f46a</vt:lpwstr>
  </property>
  <property fmtid="{D5CDD505-2E9C-101B-9397-08002B2CF9AE}" pid="5" name="MediaServiceImageTags">
    <vt:lpwstr/>
  </property>
</Properties>
</file>