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68" r:id="rId7"/>
    <p:sldId id="278" r:id="rId8"/>
    <p:sldId id="279" r:id="rId9"/>
    <p:sldId id="281" r:id="rId10"/>
    <p:sldId id="282" r:id="rId11"/>
    <p:sldId id="271" r:id="rId12"/>
    <p:sldId id="272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48B642-23C0-489A-B6FC-D9C96C2E8E99}" v="3" dt="2024-07-17T12:04:08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D5B39-8925-514C-87C4-EF3E21E74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DD9B79-05E2-B0D1-69F7-530486814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91B9E3-CA09-330D-52C6-21541F192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E33AC-2949-15B7-9113-B0D39CBC1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9B004-DACF-DB3C-328A-330DB0818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55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8D4BE-1C8A-6663-00B0-7B0497E62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5ED34-4676-0FC7-16F9-C4CB4AFAF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4BED0-2469-68D2-A1A6-4751C57D3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7A695-807D-649B-9FF6-694BC545B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A30F5-147A-DA48-BFB0-10B44C1B3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731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E4F28-DBFB-7094-599C-195831BBE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7F13D-1539-B52A-3A30-5312C3E6AF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75610-6002-F455-F467-3FB21D688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69785-30F3-05BD-C26C-1A583D8CF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A25F3-9E82-B2EE-4CB3-300FCDB5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65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03874-67C8-CD54-17E4-FFB4C1A44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5B3531-C8E0-373C-379F-DE48074EB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8DE755-4396-E11E-04A6-3D58B1CD7F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F8D6F0-1FB1-91D4-04AC-BD088762C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122668-5753-4136-7FB4-E0E34F061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D32D8-73D2-6E18-6092-AD82B9DC4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146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AD5CE-B1B0-37F4-1D1B-8A6A5629D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E789AD-F803-4678-81B7-8900D3C47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ADBAF9-246A-97CB-82D5-47D38B509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8CE947-0CF9-70ED-78FB-E51B7AE5B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1B858A-D1BE-FC83-E8FE-36D48FB382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83AE9-B65F-8855-C77C-5F762FFC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502A3-41FD-669F-8B9F-64CD53FCB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EF2E1F-F041-4C46-66B8-71CE13B40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34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237C8-04A4-319A-566A-64F5419E6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B1ED83-0519-3241-85A0-9A547DF7E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AFAE6E-40E4-5B89-4487-669468769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22B9A-A2D9-22B1-9A03-648A5B486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73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879028-652C-906E-36FE-7CBFA84DF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D88F7-7423-6DCB-C602-671D0EEED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BADFD-22A2-FD32-9DA8-3002FFA3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3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82C4-A357-FF73-7558-679E07DCB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3F3A7-F284-FCEA-1BD2-E9C255E60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50ACC-56A5-4FDB-E45A-9BE37AE41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73C66-DC56-321D-75A4-1744942AF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2978F-F3C1-2A6D-785B-FD6ACB5E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510FBF-5A9D-25CC-0877-74AD0F642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47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1192F-A2E2-DC1F-C094-E2DDB552F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D6BEE7-C2BC-EC13-BC80-8974C0A31E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B4EA7-EF43-52E7-FA25-369B6AA727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B066C6-EDD0-4D67-6B27-D40DDA71A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C991D-9670-D61D-367A-5658798BA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47D064-179B-2D94-1CF7-D320A2593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247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C6C80-DBEA-026A-2350-235D46AF6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76C51E-C558-D47D-5EC6-836F2CB755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F391C-BD26-6981-E2FC-EE969319C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269F8-7C51-FC95-0D46-EEBFC0CA9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0D79B-A373-4ADC-6F0D-E1A2DF015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63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9F5EA8-60F4-4956-5FDB-DB5B1B6BE2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8151F2-6869-EFBA-309B-147249F6E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29D7F-9429-2456-2B62-17B05072D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B643C-786C-60DF-7324-6BA2FE78F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F29A7-C8C8-CE61-0C74-7EFF3AA98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92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5BF1D4-2BBF-C6CC-7224-74031479D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204E1B-06E1-927B-D0A3-1ED34C273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08E8EE-76A5-6E2C-4129-7C37FF61F8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81751-BA4D-4362-8BCE-CAEDB6028821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0CD02-C83D-AD41-9736-D275B3A8C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039046-2035-95D6-1076-0BF44E176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99527-8425-4C75-B2DB-A6E3AA5C7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477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CE8A6-65B0-1DA6-A174-CA9EB7D1ED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Drama and Theatre Studies</a:t>
            </a:r>
            <a:br>
              <a:rPr lang="en-GB" dirty="0"/>
            </a:br>
            <a:r>
              <a:rPr lang="en-GB" dirty="0"/>
              <a:t>A Level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06D472-93DE-031F-A925-EDEDA97898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Edexcel</a:t>
            </a:r>
          </a:p>
          <a:p>
            <a:r>
              <a:rPr lang="en-GB" dirty="0"/>
              <a:t>St Peter’s</a:t>
            </a:r>
          </a:p>
        </p:txBody>
      </p:sp>
    </p:spTree>
    <p:extLst>
      <p:ext uri="{BB962C8B-B14F-4D97-AF65-F5344CB8AC3E}">
        <p14:creationId xmlns:p14="http://schemas.microsoft.com/office/powerpoint/2010/main" val="53515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8FF41-3FFC-0A17-013F-01B624C91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you’ll be examined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F3A250-BBF3-0886-1DA3-1BDF8B6BFCAA}"/>
              </a:ext>
            </a:extLst>
          </p:cNvPr>
          <p:cNvSpPr txBox="1"/>
          <p:nvPr/>
        </p:nvSpPr>
        <p:spPr>
          <a:xfrm>
            <a:off x="7080338" y="2363902"/>
            <a:ext cx="4273462" cy="646331"/>
          </a:xfrm>
          <a:prstGeom prst="rect">
            <a:avLst/>
          </a:prstGeom>
          <a:solidFill>
            <a:srgbClr val="AC00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Component 3 – Set text B –Lysistrata/</a:t>
            </a:r>
            <a:r>
              <a:rPr lang="en-GB" dirty="0" err="1"/>
              <a:t>Punchdrunk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AC1DC5-A64A-F341-9B51-1AA2F94B3980}"/>
              </a:ext>
            </a:extLst>
          </p:cNvPr>
          <p:cNvSpPr txBox="1"/>
          <p:nvPr/>
        </p:nvSpPr>
        <p:spPr>
          <a:xfrm>
            <a:off x="838200" y="1842629"/>
            <a:ext cx="2920314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/>
              <a:t>Component 1 – Devising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698118-171D-2C95-A516-941C11E0F34B}"/>
              </a:ext>
            </a:extLst>
          </p:cNvPr>
          <p:cNvSpPr txBox="1"/>
          <p:nvPr/>
        </p:nvSpPr>
        <p:spPr>
          <a:xfrm>
            <a:off x="3959269" y="1838612"/>
            <a:ext cx="2902527" cy="307777"/>
          </a:xfrm>
          <a:prstGeom prst="rect">
            <a:avLst/>
          </a:prstGeom>
          <a:solidFill>
            <a:srgbClr val="00729A"/>
          </a:solidFill>
        </p:spPr>
        <p:txBody>
          <a:bodyPr wrap="square" rtlCol="0">
            <a:spAutoFit/>
          </a:bodyPr>
          <a:lstStyle/>
          <a:p>
            <a:r>
              <a:rPr lang="en-GB" sz="1400"/>
              <a:t>Component 2 – Text in Performance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6BF12-AA72-CA8A-942A-2967147AECAC}"/>
              </a:ext>
            </a:extLst>
          </p:cNvPr>
          <p:cNvSpPr txBox="1"/>
          <p:nvPr/>
        </p:nvSpPr>
        <p:spPr>
          <a:xfrm>
            <a:off x="7062551" y="1842629"/>
            <a:ext cx="4291251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Component 3 – Set text A – </a:t>
            </a:r>
            <a:r>
              <a:rPr lang="en-GB" sz="1600" dirty="0"/>
              <a:t>Machinal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E06A58-5BDC-0751-457B-382576169904}"/>
              </a:ext>
            </a:extLst>
          </p:cNvPr>
          <p:cNvSpPr txBox="1"/>
          <p:nvPr/>
        </p:nvSpPr>
        <p:spPr>
          <a:xfrm>
            <a:off x="7080338" y="3179042"/>
            <a:ext cx="4273462" cy="369332"/>
          </a:xfrm>
          <a:prstGeom prst="rect">
            <a:avLst/>
          </a:prstGeom>
          <a:solidFill>
            <a:srgbClr val="FF7D7D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Component 3 – Live Theatre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4B5BFF-7DCE-AE0E-A3B2-847F4233E2DC}"/>
              </a:ext>
            </a:extLst>
          </p:cNvPr>
          <p:cNvSpPr txBox="1"/>
          <p:nvPr/>
        </p:nvSpPr>
        <p:spPr>
          <a:xfrm>
            <a:off x="838200" y="2294313"/>
            <a:ext cx="2902527" cy="31393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Practitioner and extract from a text</a:t>
            </a:r>
          </a:p>
          <a:p>
            <a:endParaRPr lang="en-GB" dirty="0"/>
          </a:p>
          <a:p>
            <a:r>
              <a:rPr lang="en-GB" dirty="0"/>
              <a:t>Could/should be linked in style, but doesn’t have to be the same person</a:t>
            </a:r>
          </a:p>
          <a:p>
            <a:endParaRPr lang="en-GB" dirty="0"/>
          </a:p>
          <a:p>
            <a:r>
              <a:rPr lang="en-GB" dirty="0"/>
              <a:t>We go through a series of workshops and decide on our practitioner and extract to best </a:t>
            </a:r>
            <a:r>
              <a:rPr lang="en-GB"/>
              <a:t>suit you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4289BA-2374-23B1-584A-A7051A867455}"/>
              </a:ext>
            </a:extLst>
          </p:cNvPr>
          <p:cNvSpPr txBox="1"/>
          <p:nvPr/>
        </p:nvSpPr>
        <p:spPr>
          <a:xfrm>
            <a:off x="3959269" y="2294313"/>
            <a:ext cx="2902527" cy="34163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Two performances:</a:t>
            </a:r>
          </a:p>
          <a:p>
            <a:pPr marL="342900" indent="-342900">
              <a:buAutoNum type="arabicPeriod"/>
            </a:pPr>
            <a:r>
              <a:rPr lang="en-GB" dirty="0"/>
              <a:t>Group piece</a:t>
            </a:r>
          </a:p>
          <a:p>
            <a:pPr marL="342900" indent="-342900">
              <a:buAutoNum type="arabicPeriod"/>
            </a:pPr>
            <a:r>
              <a:rPr lang="en-GB" dirty="0"/>
              <a:t>Monologue or duologue</a:t>
            </a:r>
          </a:p>
          <a:p>
            <a:pPr marL="342900" indent="-342900">
              <a:buAutoNum type="arabicPeriod"/>
            </a:pPr>
            <a:endParaRPr lang="en-GB" dirty="0"/>
          </a:p>
          <a:p>
            <a:r>
              <a:rPr lang="en-GB" dirty="0"/>
              <a:t>One of these must be linked to a practitioner (that is different to C1). </a:t>
            </a:r>
          </a:p>
          <a:p>
            <a:endParaRPr lang="en-GB" dirty="0"/>
          </a:p>
          <a:p>
            <a:r>
              <a:rPr lang="en-GB" dirty="0"/>
              <a:t>This isn’t quite a </a:t>
            </a:r>
            <a:r>
              <a:rPr lang="en-GB" i="1" dirty="0"/>
              <a:t>free</a:t>
            </a:r>
            <a:r>
              <a:rPr lang="en-GB" dirty="0"/>
              <a:t> choice – but it’s pretty close. We’ll match this to your strengths to give you the best chance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D01EA1-E00B-E38F-67C4-D78CDA46B4A4}"/>
              </a:ext>
            </a:extLst>
          </p:cNvPr>
          <p:cNvSpPr txBox="1"/>
          <p:nvPr/>
        </p:nvSpPr>
        <p:spPr>
          <a:xfrm>
            <a:off x="7080338" y="3679308"/>
            <a:ext cx="4273462" cy="1754326"/>
          </a:xfrm>
          <a:prstGeom prst="rect">
            <a:avLst/>
          </a:prstGeom>
          <a:solidFill>
            <a:srgbClr val="FF7D7D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GB" dirty="0"/>
              <a:t>Modern Text. Expressionist.</a:t>
            </a:r>
          </a:p>
          <a:p>
            <a:pPr marL="342900" indent="-342900">
              <a:buAutoNum type="alphaUcPeriod"/>
            </a:pPr>
            <a:r>
              <a:rPr lang="en-GB" dirty="0"/>
              <a:t>Old Text. Ancient Greek play. You need to stage it having been influenced by a key practitioner - </a:t>
            </a:r>
            <a:r>
              <a:rPr lang="en-GB" dirty="0" err="1"/>
              <a:t>Punchdrunk</a:t>
            </a:r>
            <a:endParaRPr lang="en-GB" dirty="0"/>
          </a:p>
          <a:p>
            <a:pPr marL="342900" indent="-342900">
              <a:buAutoNum type="alphaUcPeriod"/>
            </a:pPr>
            <a:r>
              <a:rPr lang="en-GB" dirty="0"/>
              <a:t>You will respond to a statement in relation to a performance you’ve seen</a:t>
            </a:r>
          </a:p>
        </p:txBody>
      </p:sp>
    </p:spTree>
    <p:extLst>
      <p:ext uri="{BB962C8B-B14F-4D97-AF65-F5344CB8AC3E}">
        <p14:creationId xmlns:p14="http://schemas.microsoft.com/office/powerpoint/2010/main" val="3553440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D960F5-D39B-406A-A422-E908C7989D0D}"/>
              </a:ext>
            </a:extLst>
          </p:cNvPr>
          <p:cNvSpPr/>
          <p:nvPr/>
        </p:nvSpPr>
        <p:spPr>
          <a:xfrm>
            <a:off x="784133" y="1730049"/>
            <a:ext cx="1706119" cy="9029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Machinal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ABC912-EA02-46AB-87DD-1AE718A72BC6}"/>
              </a:ext>
            </a:extLst>
          </p:cNvPr>
          <p:cNvSpPr txBox="1"/>
          <p:nvPr/>
        </p:nvSpPr>
        <p:spPr>
          <a:xfrm>
            <a:off x="137754" y="3938421"/>
            <a:ext cx="546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/>
              <a:t>13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ADA2291-BC90-4C2D-8159-478818936195}"/>
              </a:ext>
            </a:extLst>
          </p:cNvPr>
          <p:cNvSpPr txBox="1"/>
          <p:nvPr/>
        </p:nvSpPr>
        <p:spPr>
          <a:xfrm>
            <a:off x="137754" y="1831998"/>
            <a:ext cx="546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/>
              <a:t>12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A3223B-72DE-0FD7-B0A7-3C8375A5E843}"/>
              </a:ext>
            </a:extLst>
          </p:cNvPr>
          <p:cNvSpPr/>
          <p:nvPr/>
        </p:nvSpPr>
        <p:spPr>
          <a:xfrm>
            <a:off x="2620611" y="1723533"/>
            <a:ext cx="1706119" cy="9029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Machinal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A6E4F0-BC6E-845D-C052-6EF84E2FBCB5}"/>
              </a:ext>
            </a:extLst>
          </p:cNvPr>
          <p:cNvSpPr/>
          <p:nvPr/>
        </p:nvSpPr>
        <p:spPr>
          <a:xfrm>
            <a:off x="784133" y="2736186"/>
            <a:ext cx="1706119" cy="90293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Lysistrata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944ED85-3C11-3A8D-8113-F7DDC0DD3170}"/>
              </a:ext>
            </a:extLst>
          </p:cNvPr>
          <p:cNvSpPr/>
          <p:nvPr/>
        </p:nvSpPr>
        <p:spPr>
          <a:xfrm>
            <a:off x="2620611" y="2729670"/>
            <a:ext cx="1706119" cy="90293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Lysistrata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280A718-999C-576D-2565-A268DC008ABC}"/>
              </a:ext>
            </a:extLst>
          </p:cNvPr>
          <p:cNvSpPr/>
          <p:nvPr/>
        </p:nvSpPr>
        <p:spPr>
          <a:xfrm>
            <a:off x="4622802" y="1723533"/>
            <a:ext cx="1706119" cy="90293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Practitioner Workshops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0B46BC1-2AA3-8E6F-780F-696EF1921D5D}"/>
              </a:ext>
            </a:extLst>
          </p:cNvPr>
          <p:cNvSpPr/>
          <p:nvPr/>
        </p:nvSpPr>
        <p:spPr>
          <a:xfrm>
            <a:off x="6459280" y="1717016"/>
            <a:ext cx="1706119" cy="192210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Devising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311694D-74E8-5AA5-7E3D-1762C44BEFD8}"/>
              </a:ext>
            </a:extLst>
          </p:cNvPr>
          <p:cNvSpPr/>
          <p:nvPr/>
        </p:nvSpPr>
        <p:spPr>
          <a:xfrm>
            <a:off x="4622802" y="2732928"/>
            <a:ext cx="1706119" cy="90293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Lysistrata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D1B2F6-907C-CE63-AD2D-99DAA9AF8292}"/>
              </a:ext>
            </a:extLst>
          </p:cNvPr>
          <p:cNvSpPr/>
          <p:nvPr/>
        </p:nvSpPr>
        <p:spPr>
          <a:xfrm>
            <a:off x="8461471" y="1736565"/>
            <a:ext cx="1706119" cy="190255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Devising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C48976-7E7C-B1E4-2338-3A1F46049A3A}"/>
              </a:ext>
            </a:extLst>
          </p:cNvPr>
          <p:cNvSpPr/>
          <p:nvPr/>
        </p:nvSpPr>
        <p:spPr>
          <a:xfrm>
            <a:off x="10297949" y="1730048"/>
            <a:ext cx="1706119" cy="192210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Write up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A536DFE-B9AF-B4B4-F1FA-DAC1B0610112}"/>
              </a:ext>
            </a:extLst>
          </p:cNvPr>
          <p:cNvSpPr/>
          <p:nvPr/>
        </p:nvSpPr>
        <p:spPr>
          <a:xfrm>
            <a:off x="781091" y="3987961"/>
            <a:ext cx="1706119" cy="9029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Machinal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79D4E1C-C527-A5BF-75F1-95839C18B52C}"/>
              </a:ext>
            </a:extLst>
          </p:cNvPr>
          <p:cNvSpPr/>
          <p:nvPr/>
        </p:nvSpPr>
        <p:spPr>
          <a:xfrm>
            <a:off x="2617569" y="3981445"/>
            <a:ext cx="1706119" cy="9029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Text 1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1517A1A-4F0C-B3A4-69B2-B723F11F0273}"/>
              </a:ext>
            </a:extLst>
          </p:cNvPr>
          <p:cNvSpPr/>
          <p:nvPr/>
        </p:nvSpPr>
        <p:spPr>
          <a:xfrm>
            <a:off x="798458" y="5001556"/>
            <a:ext cx="1706119" cy="90293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Lyistrata</a:t>
            </a:r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6174828-3B91-0AE6-6100-B9AB44C2D0A8}"/>
              </a:ext>
            </a:extLst>
          </p:cNvPr>
          <p:cNvSpPr/>
          <p:nvPr/>
        </p:nvSpPr>
        <p:spPr>
          <a:xfrm>
            <a:off x="2634936" y="4995040"/>
            <a:ext cx="1706119" cy="9029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Text 2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DE615D5-6C5A-6E61-086E-9D148FEEFA8E}"/>
              </a:ext>
            </a:extLst>
          </p:cNvPr>
          <p:cNvSpPr/>
          <p:nvPr/>
        </p:nvSpPr>
        <p:spPr>
          <a:xfrm>
            <a:off x="4619760" y="3981445"/>
            <a:ext cx="1706119" cy="9029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Text 1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4F6EB27-6C8C-F23F-DF79-3E875545937E}"/>
              </a:ext>
            </a:extLst>
          </p:cNvPr>
          <p:cNvSpPr/>
          <p:nvPr/>
        </p:nvSpPr>
        <p:spPr>
          <a:xfrm>
            <a:off x="6456238" y="3974929"/>
            <a:ext cx="1706119" cy="9029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err="1"/>
              <a:t>C2</a:t>
            </a:r>
            <a:r>
              <a:rPr lang="en-GB"/>
              <a:t> Exam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49808EA-169F-01D5-829E-B555EEDA9436}"/>
              </a:ext>
            </a:extLst>
          </p:cNvPr>
          <p:cNvSpPr/>
          <p:nvPr/>
        </p:nvSpPr>
        <p:spPr>
          <a:xfrm>
            <a:off x="4637127" y="4998298"/>
            <a:ext cx="1706119" cy="9029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Text 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9054D69-C28C-8EE9-371B-FC304F185AE9}"/>
              </a:ext>
            </a:extLst>
          </p:cNvPr>
          <p:cNvSpPr/>
          <p:nvPr/>
        </p:nvSpPr>
        <p:spPr>
          <a:xfrm>
            <a:off x="6473605" y="4991782"/>
            <a:ext cx="1706119" cy="9029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err="1"/>
              <a:t>C2</a:t>
            </a:r>
            <a:r>
              <a:rPr lang="en-GB"/>
              <a:t> Exam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CD906C9-CFC0-B2A4-C940-F45E55A1C0DD}"/>
              </a:ext>
            </a:extLst>
          </p:cNvPr>
          <p:cNvSpPr/>
          <p:nvPr/>
        </p:nvSpPr>
        <p:spPr>
          <a:xfrm>
            <a:off x="8456922" y="3998999"/>
            <a:ext cx="1706119" cy="9029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Machinal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4DD3FFB-38F3-951B-69C0-7AE5CF9D3A30}"/>
              </a:ext>
            </a:extLst>
          </p:cNvPr>
          <p:cNvSpPr/>
          <p:nvPr/>
        </p:nvSpPr>
        <p:spPr>
          <a:xfrm>
            <a:off x="8456922" y="5022401"/>
            <a:ext cx="1706119" cy="90293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Lysistrata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421D57-EE1A-70DA-0A71-1AFD22D4523C}"/>
              </a:ext>
            </a:extLst>
          </p:cNvPr>
          <p:cNvSpPr txBox="1"/>
          <p:nvPr/>
        </p:nvSpPr>
        <p:spPr>
          <a:xfrm>
            <a:off x="338533" y="1806022"/>
            <a:ext cx="461665" cy="6975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2D135F-686B-6319-E4CF-2EA816951C27}"/>
              </a:ext>
            </a:extLst>
          </p:cNvPr>
          <p:cNvSpPr txBox="1"/>
          <p:nvPr/>
        </p:nvSpPr>
        <p:spPr>
          <a:xfrm>
            <a:off x="414162" y="2802385"/>
            <a:ext cx="430887" cy="6975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AF28AF-C01C-1941-C0CB-3D29625383E8}"/>
              </a:ext>
            </a:extLst>
          </p:cNvPr>
          <p:cNvSpPr txBox="1"/>
          <p:nvPr/>
        </p:nvSpPr>
        <p:spPr>
          <a:xfrm>
            <a:off x="452655" y="5087484"/>
            <a:ext cx="430887" cy="6975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401B5-02F7-B156-5A39-C7D6127A4D35}"/>
              </a:ext>
            </a:extLst>
          </p:cNvPr>
          <p:cNvSpPr txBox="1"/>
          <p:nvPr/>
        </p:nvSpPr>
        <p:spPr>
          <a:xfrm>
            <a:off x="352858" y="4063934"/>
            <a:ext cx="461665" cy="69751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2DA134-183E-5272-17EB-EAAB74B28F43}"/>
              </a:ext>
            </a:extLst>
          </p:cNvPr>
          <p:cNvSpPr txBox="1"/>
          <p:nvPr/>
        </p:nvSpPr>
        <p:spPr>
          <a:xfrm>
            <a:off x="797156" y="6048845"/>
            <a:ext cx="3542599" cy="677108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Trebuchet MS" panose="020B0603020202020204" pitchFamily="34" charset="0"/>
              </a:rPr>
              <a:t>Component 1</a:t>
            </a:r>
          </a:p>
          <a:p>
            <a:pPr algn="ctr"/>
            <a:r>
              <a:rPr lang="en-GB">
                <a:latin typeface="Trebuchet MS" panose="020B0603020202020204" pitchFamily="34" charset="0"/>
              </a:rPr>
              <a:t>Devising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A7C009-E52E-D37E-8E1C-6CF95052E321}"/>
              </a:ext>
            </a:extLst>
          </p:cNvPr>
          <p:cNvSpPr txBox="1"/>
          <p:nvPr/>
        </p:nvSpPr>
        <p:spPr>
          <a:xfrm>
            <a:off x="4635827" y="6045804"/>
            <a:ext cx="3543898" cy="6771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Trebuchet MS" panose="020B0603020202020204" pitchFamily="34" charset="0"/>
              </a:rPr>
              <a:t>Component 2</a:t>
            </a:r>
          </a:p>
          <a:p>
            <a:pPr algn="ctr"/>
            <a:r>
              <a:rPr lang="en-GB">
                <a:latin typeface="Trebuchet MS" panose="020B0603020202020204" pitchFamily="34" charset="0"/>
              </a:rPr>
              <a:t>Performance from Text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D44766-5E9C-CEB6-9F60-76E705E797C7}"/>
              </a:ext>
            </a:extLst>
          </p:cNvPr>
          <p:cNvSpPr txBox="1"/>
          <p:nvPr/>
        </p:nvSpPr>
        <p:spPr>
          <a:xfrm>
            <a:off x="8456922" y="6045804"/>
            <a:ext cx="3558968" cy="67710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Trebuchet MS" panose="020B0603020202020204" pitchFamily="34" charset="0"/>
              </a:rPr>
              <a:t>Component 3</a:t>
            </a:r>
          </a:p>
          <a:p>
            <a:pPr algn="ctr"/>
            <a:r>
              <a:rPr lang="en-GB">
                <a:latin typeface="Trebuchet MS" panose="020B0603020202020204" pitchFamily="34" charset="0"/>
              </a:rPr>
              <a:t>Theatre Makers in Practice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ABF6EB-1832-AC0C-8187-AC178C5E3A59}"/>
              </a:ext>
            </a:extLst>
          </p:cNvPr>
          <p:cNvCxnSpPr/>
          <p:nvPr/>
        </p:nvCxnSpPr>
        <p:spPr>
          <a:xfrm>
            <a:off x="114690" y="3807068"/>
            <a:ext cx="11916204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BD8F012-686A-92BF-95AC-208D9F6790F2}"/>
              </a:ext>
            </a:extLst>
          </p:cNvPr>
          <p:cNvSpPr txBox="1"/>
          <p:nvPr/>
        </p:nvSpPr>
        <p:spPr>
          <a:xfrm>
            <a:off x="737112" y="75653"/>
            <a:ext cx="11212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/>
              <a:t>Current 12s Drama Curriculum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3C3332-817A-EC34-10F6-5C1BF561AF2E}"/>
              </a:ext>
            </a:extLst>
          </p:cNvPr>
          <p:cNvSpPr/>
          <p:nvPr/>
        </p:nvSpPr>
        <p:spPr>
          <a:xfrm>
            <a:off x="779582" y="964171"/>
            <a:ext cx="1706118" cy="62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D0A94-C71C-87A6-1D7B-4E7B347EB53A}"/>
              </a:ext>
            </a:extLst>
          </p:cNvPr>
          <p:cNvSpPr/>
          <p:nvPr/>
        </p:nvSpPr>
        <p:spPr>
          <a:xfrm>
            <a:off x="2588943" y="964171"/>
            <a:ext cx="1743338" cy="623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Autumn 2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D26964-220C-EB81-BCC3-E3A4FA8C0D40}"/>
              </a:ext>
            </a:extLst>
          </p:cNvPr>
          <p:cNvSpPr/>
          <p:nvPr/>
        </p:nvSpPr>
        <p:spPr>
          <a:xfrm>
            <a:off x="4618251" y="964172"/>
            <a:ext cx="1706119" cy="6236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1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59E68A-0586-B799-264E-807C15A7CFCF}"/>
              </a:ext>
            </a:extLst>
          </p:cNvPr>
          <p:cNvSpPr/>
          <p:nvPr/>
        </p:nvSpPr>
        <p:spPr>
          <a:xfrm>
            <a:off x="6473604" y="964173"/>
            <a:ext cx="1706119" cy="6236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Spring 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9989997-5412-4FFF-3C08-3D553F8DC692}"/>
              </a:ext>
            </a:extLst>
          </p:cNvPr>
          <p:cNvSpPr/>
          <p:nvPr/>
        </p:nvSpPr>
        <p:spPr>
          <a:xfrm>
            <a:off x="8456922" y="964174"/>
            <a:ext cx="1706118" cy="623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1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E54C3F8-EF80-A396-9980-7C2912310BD2}"/>
              </a:ext>
            </a:extLst>
          </p:cNvPr>
          <p:cNvSpPr/>
          <p:nvPr/>
        </p:nvSpPr>
        <p:spPr>
          <a:xfrm>
            <a:off x="10297950" y="964175"/>
            <a:ext cx="1706118" cy="623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Summer 2</a:t>
            </a:r>
          </a:p>
        </p:txBody>
      </p:sp>
    </p:spTree>
    <p:extLst>
      <p:ext uri="{BB962C8B-B14F-4D97-AF65-F5344CB8AC3E}">
        <p14:creationId xmlns:p14="http://schemas.microsoft.com/office/powerpoint/2010/main" val="3331524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DCBE0-A77F-BEBF-209E-31264F49B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differences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F7CDA-6277-712B-7D95-2B78F591B4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GB" dirty="0"/>
              <a:t>GCSE</a:t>
            </a:r>
          </a:p>
          <a:p>
            <a:pPr lvl="1"/>
            <a:r>
              <a:rPr lang="en-GB" dirty="0"/>
              <a:t>C1 – Devising – 40%</a:t>
            </a:r>
          </a:p>
          <a:p>
            <a:pPr lvl="2"/>
            <a:r>
              <a:rPr lang="en-GB" dirty="0"/>
              <a:t>Free choice of stimulus (not a script)</a:t>
            </a:r>
          </a:p>
          <a:p>
            <a:pPr lvl="2"/>
            <a:r>
              <a:rPr lang="en-GB" dirty="0"/>
              <a:t>Written portfolio</a:t>
            </a:r>
          </a:p>
          <a:p>
            <a:pPr lvl="1"/>
            <a:r>
              <a:rPr lang="en-GB" dirty="0"/>
              <a:t>C2 – Text in Performance – 20%</a:t>
            </a:r>
          </a:p>
          <a:p>
            <a:pPr lvl="2"/>
            <a:r>
              <a:rPr lang="en-GB" dirty="0"/>
              <a:t>One text </a:t>
            </a:r>
          </a:p>
          <a:p>
            <a:pPr lvl="2"/>
            <a:r>
              <a:rPr lang="en-GB" dirty="0"/>
              <a:t>Either a monologue or duologue or a group piece</a:t>
            </a:r>
          </a:p>
          <a:p>
            <a:pPr lvl="1"/>
            <a:r>
              <a:rPr lang="en-GB" dirty="0"/>
              <a:t>C3 – Written – 40%</a:t>
            </a:r>
          </a:p>
          <a:p>
            <a:pPr lvl="2"/>
            <a:r>
              <a:rPr lang="en-GB" dirty="0"/>
              <a:t>One text</a:t>
            </a:r>
          </a:p>
          <a:p>
            <a:pPr lvl="2"/>
            <a:r>
              <a:rPr lang="en-GB" dirty="0"/>
              <a:t>LTE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4693A1-068D-0757-86F4-0008E71BA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GB" dirty="0"/>
              <a:t>A Level</a:t>
            </a:r>
          </a:p>
          <a:p>
            <a:pPr lvl="1"/>
            <a:r>
              <a:rPr lang="en-GB" dirty="0"/>
              <a:t>C1 – Devising – 40%</a:t>
            </a:r>
          </a:p>
          <a:p>
            <a:pPr lvl="2"/>
            <a:r>
              <a:rPr lang="en-GB" dirty="0"/>
              <a:t>Almost free choice of key extract and key text (can’t clash with other elements of the course)</a:t>
            </a:r>
          </a:p>
          <a:p>
            <a:pPr lvl="2"/>
            <a:r>
              <a:rPr lang="en-GB" dirty="0"/>
              <a:t>Free choice of practitioner</a:t>
            </a:r>
          </a:p>
          <a:p>
            <a:pPr lvl="1"/>
            <a:r>
              <a:rPr lang="en-GB" dirty="0"/>
              <a:t>C2 – Text in Performance – 20%</a:t>
            </a:r>
          </a:p>
          <a:p>
            <a:pPr lvl="2"/>
            <a:r>
              <a:rPr lang="en-GB" dirty="0"/>
              <a:t>Two texts</a:t>
            </a:r>
          </a:p>
          <a:p>
            <a:pPr lvl="2"/>
            <a:r>
              <a:rPr lang="en-GB" dirty="0"/>
              <a:t>One monologue/duologue</a:t>
            </a:r>
          </a:p>
          <a:p>
            <a:pPr lvl="2"/>
            <a:r>
              <a:rPr lang="en-GB" dirty="0"/>
              <a:t>One group piece</a:t>
            </a:r>
          </a:p>
          <a:p>
            <a:pPr lvl="1"/>
            <a:r>
              <a:rPr lang="en-GB" dirty="0"/>
              <a:t>C3 – Written – 40%</a:t>
            </a:r>
          </a:p>
          <a:p>
            <a:pPr lvl="2"/>
            <a:r>
              <a:rPr lang="en-GB" dirty="0"/>
              <a:t>Text 1 – 2 questions</a:t>
            </a:r>
          </a:p>
          <a:p>
            <a:pPr lvl="2"/>
            <a:r>
              <a:rPr lang="en-GB" dirty="0"/>
              <a:t>Text 2 – 1 question – linked to practitioner</a:t>
            </a:r>
          </a:p>
          <a:p>
            <a:pPr lvl="2"/>
            <a:r>
              <a:rPr lang="en-GB" dirty="0"/>
              <a:t>LTE – respond to a statement based on a performance you’ve seen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296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heatre review: Machinal - The Bath Magazine">
            <a:extLst>
              <a:ext uri="{FF2B5EF4-FFF2-40B4-BE49-F238E27FC236}">
                <a16:creationId xmlns:a16="http://schemas.microsoft.com/office/drawing/2014/main" id="{8539FA22-7C4F-6981-A800-FF8A6359F2C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6" r="17902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190DE9-1C1F-49A5-60F3-8B39D5D14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Machinal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553AF-CB56-B5C9-AAA9-5E92ECB20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Sophie Treadwell</a:t>
            </a:r>
          </a:p>
          <a:p>
            <a:r>
              <a:rPr lang="en-US" sz="2000"/>
              <a:t>First performance in 1928</a:t>
            </a:r>
          </a:p>
          <a:p>
            <a:r>
              <a:rPr lang="en-US" sz="2000"/>
              <a:t>Expressionist Feminist</a:t>
            </a:r>
          </a:p>
          <a:p>
            <a:r>
              <a:rPr lang="en-US" sz="2000"/>
              <a:t>An every(wo)man tragedy about the mechanics of modern society and what happens when someone doesn’t conform</a:t>
            </a:r>
            <a:endParaRPr lang="en-US" sz="2000" i="1"/>
          </a:p>
          <a:p>
            <a:r>
              <a:rPr lang="en-US" sz="2000"/>
              <a:t>Production in London has just ended – possible national tour upcoming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99999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2" name="Rectangle 206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Immersive Theater Is Back, But It's Hard to Leave Real Life at the Door -  CNET">
            <a:extLst>
              <a:ext uri="{FF2B5EF4-FFF2-40B4-BE49-F238E27FC236}">
                <a16:creationId xmlns:a16="http://schemas.microsoft.com/office/drawing/2014/main" id="{1E79F043-9255-FC3C-D6A5-495D1A0EF63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8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Rectangle 206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190DE9-1C1F-49A5-60F3-8B39D5D14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Lysistrata/</a:t>
            </a:r>
            <a:br>
              <a:rPr lang="en-US" sz="4000" dirty="0"/>
            </a:br>
            <a:r>
              <a:rPr lang="en-US" sz="4000"/>
              <a:t>Punchdrunk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553AF-CB56-B5C9-AAA9-5E92ECB20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Aristophanes</a:t>
            </a:r>
          </a:p>
          <a:p>
            <a:r>
              <a:rPr lang="en-US" sz="2000" dirty="0"/>
              <a:t>Ancient Greek comedy set during the Peloponnesian War</a:t>
            </a:r>
          </a:p>
          <a:p>
            <a:r>
              <a:rPr lang="en-US" sz="2000"/>
              <a:t>Punchdrunk</a:t>
            </a:r>
            <a:r>
              <a:rPr lang="en-US" sz="2000" dirty="0"/>
              <a:t> are a contemporary company who work in a site-specific and immersive style</a:t>
            </a:r>
          </a:p>
        </p:txBody>
      </p:sp>
    </p:spTree>
    <p:extLst>
      <p:ext uri="{BB962C8B-B14F-4D97-AF65-F5344CB8AC3E}">
        <p14:creationId xmlns:p14="http://schemas.microsoft.com/office/powerpoint/2010/main" val="650020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85D9D-5B46-538D-BE37-A2BD988FC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2BD0B-8B8F-D9A7-F5E3-A2ADD3ED2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52" y="2576513"/>
            <a:ext cx="4963748" cy="360045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Use Drama Online to choose to watch three of the following productions: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Frankenstein – Benedict Cumberbatch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Frankenstein – Jonny Lee Miller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 Streetcar Named Desire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Threepenny Opera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 View From the Bridge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8D0FD7C-4874-EA62-93EB-72C139B4301D}"/>
              </a:ext>
            </a:extLst>
          </p:cNvPr>
          <p:cNvSpPr txBox="1">
            <a:spLocks/>
          </p:cNvSpPr>
          <p:nvPr/>
        </p:nvSpPr>
        <p:spPr>
          <a:xfrm>
            <a:off x="5919176" y="2576513"/>
            <a:ext cx="4963748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Answer two essay questions from the following page</a:t>
            </a:r>
          </a:p>
          <a:p>
            <a:r>
              <a:rPr lang="en-GB" dirty="0"/>
              <a:t>The questions are all the same, you just need to respond to the different statements</a:t>
            </a:r>
          </a:p>
          <a:p>
            <a:pPr algn="l">
              <a:lnSpc>
                <a:spcPts val="1175"/>
              </a:lnSpc>
            </a:pPr>
            <a:endParaRPr lang="en-GB" sz="1800" b="1" i="0" dirty="0">
              <a:solidFill>
                <a:srgbClr val="323130"/>
              </a:solidFill>
              <a:effectLst/>
              <a:latin typeface="Calibri" panose="020F0502020204030204" pitchFamily="34" charset="0"/>
            </a:endParaRPr>
          </a:p>
          <a:p>
            <a:pPr algn="l">
              <a:lnSpc>
                <a:spcPts val="1175"/>
              </a:lnSpc>
            </a:pPr>
            <a:r>
              <a:rPr lang="en-GB" sz="2400" b="1" i="0" dirty="0">
                <a:solidFill>
                  <a:srgbClr val="323130"/>
                </a:solidFill>
                <a:effectLst/>
                <a:latin typeface="Calibri" panose="020F0502020204030204" pitchFamily="34" charset="0"/>
              </a:rPr>
              <a:t>Username: 9Up*9Mu-</a:t>
            </a:r>
            <a:endParaRPr lang="en-GB" sz="2400" b="0" i="0" dirty="0">
              <a:solidFill>
                <a:srgbClr val="424242"/>
              </a:solidFill>
              <a:effectLst/>
              <a:latin typeface="Calibri" panose="020F0502020204030204" pitchFamily="34" charset="0"/>
            </a:endParaRPr>
          </a:p>
          <a:p>
            <a:pPr algn="l">
              <a:lnSpc>
                <a:spcPts val="1175"/>
              </a:lnSpc>
            </a:pPr>
            <a:r>
              <a:rPr lang="en-GB" sz="2400" b="1" i="0" dirty="0">
                <a:solidFill>
                  <a:srgbClr val="323130"/>
                </a:solidFill>
                <a:effectLst/>
                <a:latin typeface="Calibri" panose="020F0502020204030204" pitchFamily="34" charset="0"/>
              </a:rPr>
              <a:t>Password: 8At#5Sq#</a:t>
            </a:r>
            <a:endParaRPr lang="en-GB" sz="2400" b="0" i="0" dirty="0">
              <a:solidFill>
                <a:srgbClr val="424242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073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01BED-9465-EBED-FE4F-67265E0A6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Choose two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21586-96CE-C964-3E20-705600813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dirty="0"/>
              <a:t>1. Analyse and evaluate the live performance you have seen in light of the following statement: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‘</a:t>
            </a:r>
            <a:r>
              <a:rPr lang="en-GB" sz="1800" i="1" dirty="0"/>
              <a:t>Theatre in the 21st century is out of touch with its audience</a:t>
            </a:r>
            <a:r>
              <a:rPr lang="en-GB" sz="1800" dirty="0"/>
              <a:t>’.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Your answer should:</a:t>
            </a:r>
          </a:p>
          <a:p>
            <a:pPr marL="514350" lvl="1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dirty="0"/>
              <a:t>include analysis and evaluation of key moments from the performance you have seen and the contribution made by different theatre makers</a:t>
            </a:r>
          </a:p>
          <a:p>
            <a:pPr marL="514350" lvl="1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dirty="0"/>
              <a:t>offer balanced consideration between your analysis and evaluation of the performance and your response to the statement.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2. ‘</a:t>
            </a:r>
            <a:r>
              <a:rPr lang="en-GB" sz="1800" i="1" dirty="0"/>
              <a:t>Actors are nothing without Designers</a:t>
            </a:r>
            <a:r>
              <a:rPr lang="en-GB" sz="1800" dirty="0"/>
              <a:t>’.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3. ‘</a:t>
            </a:r>
            <a:r>
              <a:rPr lang="en-GB" sz="1800" i="1" dirty="0"/>
              <a:t>Live theatre today has no connection to the lives of young people</a:t>
            </a:r>
            <a:r>
              <a:rPr lang="en-GB" sz="1800" dirty="0"/>
              <a:t>.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4. ‘</a:t>
            </a:r>
            <a:r>
              <a:rPr lang="en-GB" sz="1800" i="1" dirty="0"/>
              <a:t>Technology is more important in live theatre today than the play itself</a:t>
            </a:r>
            <a:r>
              <a:rPr lang="en-GB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4090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C4539-A5CD-4605-E644-D1CE94133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need from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72631-7D51-093A-BF20-0930F5434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Lever-arch ring binder (the ones that are a bit bigger that use an arm inside to open the metal loops)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We will give you three books. Always have them all with you. We have hole punched them so they can go in your folders. 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dirty="0"/>
              <a:t>Machinal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dirty="0"/>
              <a:t>Lysistrata 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dirty="0"/>
              <a:t>Practitioners &amp; Devising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Organisation and preparation will get you top grades. Develop ways to be the most organised person</a:t>
            </a:r>
          </a:p>
        </p:txBody>
      </p:sp>
    </p:spTree>
    <p:extLst>
      <p:ext uri="{BB962C8B-B14F-4D97-AF65-F5344CB8AC3E}">
        <p14:creationId xmlns:p14="http://schemas.microsoft.com/office/powerpoint/2010/main" val="558978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RVPSRJS5WCQE-94673905-36644</_dlc_DocId>
    <_dlc_DocIdUrl xmlns="17a39593-945a-4813-81bf-1728cf9e5038">
      <Url>https://stpeterscatholicschool.sharepoint.com/sites/StaffShared/_layouts/15/DocIdRedir.aspx?ID=RVPSRJS5WCQE-94673905-36644</Url>
      <Description>RVPSRJS5WCQE-94673905-36644</Description>
    </_dlc_DocIdUrl>
    <lcf76f155ced4ddcb4097134ff3c332f xmlns="dd7513d7-cd69-40fb-be6d-71c5a194e042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6078467E68384983619F36D0E562CD" ma:contentTypeVersion="14" ma:contentTypeDescription="Create a new document." ma:contentTypeScope="" ma:versionID="25855517c8906ecd868bdf50c79ff737">
  <xsd:schema xmlns:xsd="http://www.w3.org/2001/XMLSchema" xmlns:xs="http://www.w3.org/2001/XMLSchema" xmlns:p="http://schemas.microsoft.com/office/2006/metadata/properties" xmlns:ns2="17a39593-945a-4813-81bf-1728cf9e5038" xmlns:ns3="dd7513d7-cd69-40fb-be6d-71c5a194e042" targetNamespace="http://schemas.microsoft.com/office/2006/metadata/properties" ma:root="true" ma:fieldsID="042fb78a7cadec980dcf5842dcab8d73" ns2:_="" ns3:_="">
    <xsd:import namespace="17a39593-945a-4813-81bf-1728cf9e5038"/>
    <xsd:import namespace="dd7513d7-cd69-40fb-be6d-71c5a194e04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  <xsd:element ref="ns3:MediaServiceOCR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7513d7-cd69-40fb-be6d-71c5a194e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25D889B-9160-474A-8AC5-CD3C6B5C3D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5E8E95-CB0E-44FB-9A43-515239695E5C}">
  <ds:schemaRefs>
    <ds:schemaRef ds:uri="http://schemas.microsoft.com/office/2006/documentManagement/types"/>
    <ds:schemaRef ds:uri="d125957e-b553-42e2-bc01-b014a7e40849"/>
    <ds:schemaRef ds:uri="http://www.w3.org/XML/1998/namespace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b718aa60-7cf0-45e3-8d89-7c676556ebc7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740E232-DA19-44B5-BC1C-92DD6DEB0B84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C732640D-076B-4977-B671-629944492D5B}"/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696</Words>
  <Application>Microsoft Office PowerPoint</Application>
  <PresentationFormat>Widescreen</PresentationFormat>
  <Paragraphs>123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Trebuchet MS</vt:lpstr>
      <vt:lpstr>Office Theme</vt:lpstr>
      <vt:lpstr>Drama and Theatre Studies A Level</vt:lpstr>
      <vt:lpstr>How you’ll be examined</vt:lpstr>
      <vt:lpstr>PowerPoint Presentation</vt:lpstr>
      <vt:lpstr>Key differences</vt:lpstr>
      <vt:lpstr>Machinal</vt:lpstr>
      <vt:lpstr>Lysistrata/ Punchdrunk</vt:lpstr>
      <vt:lpstr>Summer Work</vt:lpstr>
      <vt:lpstr>Choose two</vt:lpstr>
      <vt:lpstr>What we need from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Drama and Theatre Studies A Level</dc:title>
  <dc:creator>Mr S Newbold</dc:creator>
  <cp:lastModifiedBy>Mr S Newbold</cp:lastModifiedBy>
  <cp:revision>2</cp:revision>
  <dcterms:created xsi:type="dcterms:W3CDTF">2024-06-28T07:14:56Z</dcterms:created>
  <dcterms:modified xsi:type="dcterms:W3CDTF">2024-07-17T12:04:08Z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0x0101002D6078467E68384983619F36D0E562CD</vt:lpwstr>
  </property>
  <property fmtid="{D5CDD505-2E9C-101B-9397-08002B2CF9AE}" pid="3" name="_dlc_DocIdItemGuid">
    <vt:lpwstr>44ee4a65-a0ea-4dde-9ae1-7ccf04a53832</vt:lpwstr>
  </property>
  <property fmtid="{D5CDD505-2E9C-101B-9397-08002B2CF9AE}" pid="4" name="MediaServiceImageTags">
    <vt:lpwstr/>
  </property>
</Properties>
</file>