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entation.xml" ContentType="application/vnd.openxmlformats-officedocument.presentationml.presentation.main+xml"/>
  <Override PartName="/ppt/slideLayouts/slideLayout7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3.xml" ContentType="application/vnd.openxmlformats-officedocument.customXml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4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4" r:id="rId3"/>
    <p:sldId id="265" r:id="rId4"/>
    <p:sldId id="266" r:id="rId5"/>
    <p:sldId id="267" r:id="rId6"/>
    <p:sldId id="268" r:id="rId7"/>
    <p:sldId id="269" r:id="rId8"/>
    <p:sldId id="270" r:id="rId9"/>
    <p:sldId id="272" r:id="rId10"/>
    <p:sldId id="271" r:id="rId11"/>
    <p:sldId id="273" r:id="rId12"/>
    <p:sldId id="274" r:id="rId13"/>
    <p:sldId id="275" r:id="rId14"/>
    <p:sldId id="276" r:id="rId15"/>
    <p:sldId id="278" r:id="rId16"/>
    <p:sldId id="279" r:id="rId17"/>
    <p:sldId id="263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8C8C"/>
    <a:srgbClr val="7CD0DA"/>
    <a:srgbClr val="26C9FF"/>
    <a:srgbClr val="197DD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1"/>
    <p:restoredTop sz="94694"/>
  </p:normalViewPr>
  <p:slideViewPr>
    <p:cSldViewPr snapToGrid="0">
      <p:cViewPr varScale="1">
        <p:scale>
          <a:sx n="117" d="100"/>
          <a:sy n="117" d="100"/>
        </p:scale>
        <p:origin x="808" y="16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customXml" Target="../customXml/item4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customXml" Target="../customXml/item3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customXml" Target="../customXml/item2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customXml" Target="../customXml/item1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767369-A355-4D19-AEEC-9D0100EF3C3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7924699-1673-40E6-9241-180D7794217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CBE935-35F7-402A-9F4D-C68B29248B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25/02/2021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04D7A12-EBDB-45B0-9FF5-F17A7EF671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7C7090-3E02-4EBA-95BB-2F3FF45C1E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184295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977CF4-093B-4C66-A107-491AFAE190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87249AB-C9F4-4A3F-A472-C5FDCF3AAF3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06A491B-E55E-4F96-A0A2-08ABE85381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25/02/2021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D5EE9C3-3BD7-499C-9C8F-E914AF0CCD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CA0F2C-BB77-4D20-BD01-009748E06A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430069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CEAB41-C5F4-4F77-8A5C-14CA38A3E7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FC5B807-A41F-4934-B9B5-F06B7FECFD6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1BA9AEC-9ECF-4105-84CF-CCC301ADB0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25/02/2021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9A81FA-05E8-4A50-9FC5-A94F3634CB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EB13BE1-EE3A-45AF-BF76-41B86D070B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307353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601685-8ECA-46F3-BC78-B8E4D43D8A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A252D3-EA14-47C6-8BDF-B549E97DE48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89FA317-5ECF-4693-88DD-BCA7EC3919D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CCCA0AA-2226-49B9-8142-4F45D8CE68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25/02/2021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97F340D-9456-43F7-A764-CBD130EF68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F72910B-6BBA-4043-8CD2-7AE056F14A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606041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F960B3-16E7-4811-A5F8-83614659AC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4DB62EE-BCB8-429D-BB6F-89DF9F3EA1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934AD67-4C0E-484D-B7FF-FB976A1710F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4D7660E-8B38-43A5-A48D-A4523AA03AB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E7EFE82-A3BC-42B8-9F71-5C3C1ADD41B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BBD8DB3-F688-4AB2-AAFC-0E5E7F2EB1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25/02/2021</a:t>
            </a:fld>
            <a:endParaRPr lang="en-GB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48F70DA-1B40-4425-B025-A8D06411AA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A95CE6D-8A51-4013-A622-D11EFBB72D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052274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4E232E-9E69-481F-BDD8-74F4219ED3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BAD69E5-4081-437F-98E4-2CAF4F5CCA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25/02/2021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1B30953-0189-477F-ABF4-CE4D2ED1E4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BCC43C7-506A-468F-96CB-96E8683CF1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998141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o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EB0CC6F3-15F4-4749-9242-EDD4FF8C5DBF}"/>
              </a:ext>
            </a:extLst>
          </p:cNvPr>
          <p:cNvSpPr/>
          <p:nvPr userDrawn="1"/>
        </p:nvSpPr>
        <p:spPr>
          <a:xfrm>
            <a:off x="10088880" y="0"/>
            <a:ext cx="2103120" cy="6858000"/>
          </a:xfrm>
          <a:prstGeom prst="rect">
            <a:avLst/>
          </a:prstGeom>
          <a:solidFill>
            <a:srgbClr val="7CD0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0000" rtlCol="0" anchor="t"/>
          <a:lstStyle/>
          <a:p>
            <a:pPr algn="ctr"/>
            <a:r>
              <a:rPr lang="en-GB" sz="2400" b="1" dirty="0">
                <a:solidFill>
                  <a:schemeClr val="bg1"/>
                </a:solidFill>
                <a:latin typeface="Century Gothic" panose="020B0502020202020204" pitchFamily="34" charset="0"/>
              </a:rPr>
              <a:t>OCR GCSE</a:t>
            </a:r>
          </a:p>
          <a:p>
            <a:pPr algn="ctr"/>
            <a:r>
              <a:rPr lang="en-GB" sz="2400" b="1" dirty="0">
                <a:solidFill>
                  <a:schemeClr val="bg1"/>
                </a:solidFill>
                <a:latin typeface="Century Gothic" panose="020B0502020202020204" pitchFamily="34" charset="0"/>
              </a:rPr>
              <a:t>(J277)</a:t>
            </a: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1600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8B2C14A7-E460-4357-90EB-FC2CBD74FCA1}"/>
              </a:ext>
            </a:extLst>
          </p:cNvPr>
          <p:cNvSpPr/>
          <p:nvPr userDrawn="1"/>
        </p:nvSpPr>
        <p:spPr>
          <a:xfrm>
            <a:off x="8915400" y="2354373"/>
            <a:ext cx="2140171" cy="2140171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7" name="Picture 6" descr="A picture containing brush&#10;&#10;Description automatically generated">
            <a:extLst>
              <a:ext uri="{FF2B5EF4-FFF2-40B4-BE49-F238E27FC236}">
                <a16:creationId xmlns:a16="http://schemas.microsoft.com/office/drawing/2014/main" id="{802D9E8A-D873-49FF-AED9-2CD228DFF51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1" r="-3" b="-3"/>
          <a:stretch/>
        </p:blipFill>
        <p:spPr>
          <a:xfrm>
            <a:off x="9029206" y="2474254"/>
            <a:ext cx="1912560" cy="1909489"/>
          </a:xfrm>
          <a:custGeom>
            <a:avLst/>
            <a:gdLst>
              <a:gd name="connsiteX0" fmla="*/ 3028805 w 6057610"/>
              <a:gd name="connsiteY0" fmla="*/ 0 h 6057610"/>
              <a:gd name="connsiteX1" fmla="*/ 6057610 w 6057610"/>
              <a:gd name="connsiteY1" fmla="*/ 3028805 h 6057610"/>
              <a:gd name="connsiteX2" fmla="*/ 3028805 w 6057610"/>
              <a:gd name="connsiteY2" fmla="*/ 6057610 h 6057610"/>
              <a:gd name="connsiteX3" fmla="*/ 0 w 6057610"/>
              <a:gd name="connsiteY3" fmla="*/ 3028805 h 6057610"/>
              <a:gd name="connsiteX4" fmla="*/ 3028805 w 6057610"/>
              <a:gd name="connsiteY4" fmla="*/ 0 h 6057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57610" h="6057610">
                <a:moveTo>
                  <a:pt x="3028805" y="0"/>
                </a:moveTo>
                <a:cubicBezTo>
                  <a:pt x="4701568" y="0"/>
                  <a:pt x="6057610" y="1356042"/>
                  <a:pt x="6057610" y="3028805"/>
                </a:cubicBezTo>
                <a:cubicBezTo>
                  <a:pt x="6057610" y="4701568"/>
                  <a:pt x="4701568" y="6057610"/>
                  <a:pt x="3028805" y="6057610"/>
                </a:cubicBezTo>
                <a:cubicBezTo>
                  <a:pt x="1356042" y="6057610"/>
                  <a:pt x="0" y="4701568"/>
                  <a:pt x="0" y="3028805"/>
                </a:cubicBezTo>
                <a:cubicBezTo>
                  <a:pt x="0" y="1356042"/>
                  <a:pt x="1356042" y="0"/>
                  <a:pt x="3028805" y="0"/>
                </a:cubicBezTo>
                <a:close/>
              </a:path>
            </a:pathLst>
          </a:custGeom>
          <a:effectLst>
            <a:softEdge rad="0"/>
          </a:effectLst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1FE3659E-7B75-43EA-B2D2-F180CB40635B}"/>
              </a:ext>
            </a:extLst>
          </p:cNvPr>
          <p:cNvSpPr/>
          <p:nvPr userDrawn="1"/>
        </p:nvSpPr>
        <p:spPr>
          <a:xfrm>
            <a:off x="0" y="6451184"/>
            <a:ext cx="1008887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600" b="1" dirty="0">
                <a:solidFill>
                  <a:schemeClr val="bg1">
                    <a:lumMod val="50000"/>
                  </a:schemeClr>
                </a:solidFill>
              </a:rPr>
              <a:t>Teacher site: </a:t>
            </a:r>
            <a:r>
              <a:rPr lang="en-GB" sz="1600" dirty="0">
                <a:solidFill>
                  <a:schemeClr val="bg1">
                    <a:lumMod val="50000"/>
                  </a:schemeClr>
                </a:solidFill>
              </a:rPr>
              <a:t>craigndave.org   |   </a:t>
            </a:r>
            <a:r>
              <a:rPr lang="en-GB" sz="1600" b="1" dirty="0">
                <a:solidFill>
                  <a:schemeClr val="bg1">
                    <a:lumMod val="50000"/>
                  </a:schemeClr>
                </a:solidFill>
              </a:rPr>
              <a:t>Student site: </a:t>
            </a:r>
            <a:r>
              <a:rPr lang="en-GB" sz="1600" dirty="0">
                <a:solidFill>
                  <a:schemeClr val="bg1">
                    <a:lumMod val="50000"/>
                  </a:schemeClr>
                </a:solidFill>
              </a:rPr>
              <a:t>student.craigndave.org   |   </a:t>
            </a:r>
            <a:r>
              <a:rPr lang="en-GB" sz="1600" b="1" dirty="0">
                <a:solidFill>
                  <a:schemeClr val="bg1">
                    <a:lumMod val="50000"/>
                  </a:schemeClr>
                </a:solidFill>
              </a:rPr>
              <a:t>Smart revise: </a:t>
            </a:r>
            <a:r>
              <a:rPr lang="en-GB" sz="1600" dirty="0">
                <a:solidFill>
                  <a:schemeClr val="bg1">
                    <a:lumMod val="50000"/>
                  </a:schemeClr>
                </a:solidFill>
              </a:rPr>
              <a:t>smartrevise.co.uk  </a:t>
            </a:r>
          </a:p>
        </p:txBody>
      </p:sp>
    </p:spTree>
    <p:extLst>
      <p:ext uri="{BB962C8B-B14F-4D97-AF65-F5344CB8AC3E}">
        <p14:creationId xmlns:p14="http://schemas.microsoft.com/office/powerpoint/2010/main" val="40900153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o conten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FF19224-2084-4C89-AEFB-59035B0F8D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25/02/2021</a:t>
            </a:fld>
            <a:endParaRPr lang="en-GB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B8E9D01-9A95-4DC3-AD5E-0657203E7B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0DB0936-CF61-444A-88C9-B1BE2B0166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87AACC54-1682-4874-BD09-D8CF92EDAE43}"/>
              </a:ext>
            </a:extLst>
          </p:cNvPr>
          <p:cNvGrpSpPr/>
          <p:nvPr userDrawn="1"/>
        </p:nvGrpSpPr>
        <p:grpSpPr>
          <a:xfrm>
            <a:off x="-1" y="0"/>
            <a:ext cx="12192001" cy="419100"/>
            <a:chOff x="-1" y="0"/>
            <a:chExt cx="12192001" cy="533400"/>
          </a:xfrm>
        </p:grpSpPr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7E5FF8B6-F953-41A2-8CA9-2F6F841BDD32}"/>
                </a:ext>
              </a:extLst>
            </p:cNvPr>
            <p:cNvSpPr/>
            <p:nvPr/>
          </p:nvSpPr>
          <p:spPr>
            <a:xfrm>
              <a:off x="10220326" y="0"/>
              <a:ext cx="1971674" cy="533400"/>
            </a:xfrm>
            <a:prstGeom prst="rect">
              <a:avLst/>
            </a:prstGeom>
            <a:solidFill>
              <a:srgbClr val="7CD0D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r"/>
              <a:r>
                <a:rPr lang="en-GB" b="1" dirty="0">
                  <a:solidFill>
                    <a:schemeClr val="bg1">
                      <a:lumMod val="95000"/>
                    </a:schemeClr>
                  </a:solidFill>
                </a:rPr>
                <a:t>OCR GCSE (J277)</a:t>
              </a: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A3B4ABA0-791C-4EF4-91E1-0A7F5B882D36}"/>
                </a:ext>
              </a:extLst>
            </p:cNvPr>
            <p:cNvSpPr/>
            <p:nvPr/>
          </p:nvSpPr>
          <p:spPr>
            <a:xfrm>
              <a:off x="-1" y="0"/>
              <a:ext cx="10315575" cy="533400"/>
            </a:xfrm>
            <a:prstGeom prst="rect">
              <a:avLst/>
            </a:prstGeom>
            <a:solidFill>
              <a:srgbClr val="7CD0D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r>
                <a:rPr lang="en-GB" b="1" dirty="0">
                  <a:solidFill>
                    <a:schemeClr val="bg1"/>
                  </a:solidFill>
                </a:rPr>
                <a:t>SLR1.2 Memory and storage | Representing images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9209100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4E615E-FCEC-48A2-8A58-855AC17510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A6C2E3-EFFC-4E46-8E3B-353E3410C7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A8F8DFF-FB25-4FDB-AE01-189095807A4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575E6D8-83E5-4A1F-91A5-3CC7778FDD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25/02/2021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962ED67-D636-4841-A380-71A8E2C223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1ECBE11-BFFB-4E5F-95F9-EF6A83AD83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418179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D13C68-F937-4619-AC2A-808BB5FBCD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64D0E72-F13A-47A1-9749-F939C5B6148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DACE7D0-DEEB-4789-9725-4826AE9B0A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B252C0A-0BB5-4C36-AC67-AFCF2DC0A6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25/02/2021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01906B4-69CB-471E-B443-A6DD595560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AC21424-3B0E-4EEC-875D-327603D191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82049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F6F412-1941-41D2-AC46-E8C20860A8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B2A1B5D-15E6-4D4B-B6F5-E46A1A7234B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E418167-751F-4B50-84DD-7F7377E43E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25/02/2021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A10E4B-ECAF-4B58-9633-F0D2214AE3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D0936C-E069-45AA-8B1E-8B295D2AAB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373719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50BBC43-F9FB-4DC0-9192-4C6BBC0BBF6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665541F-6124-45F5-9E33-C887715233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B28D7AD-9B6B-4D71-A044-0A8CD107B0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25/02/2021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B6F19E0-2B2A-44A5-95AA-5794953B82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8AE265-1899-40B9-ABCC-0F0FA6B452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093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D768667-8C97-4EFE-84F3-BDAFCA0DEE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DA6806C-F4A6-4145-8586-E1BA0D6AA70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A371F7-F0FF-4998-A335-671F6745CC7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EBD5A5-95A5-4ED6-B746-12AF9CEAF3AB}" type="datetimeFigureOut">
              <a:rPr lang="en-GB" smtClean="0"/>
              <a:t>25/02/2021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11381F-CB31-4B37-8E8C-1B4AD2A089C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4B29192-27C3-435C-AA4E-0FF49DC56D6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070138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60" r:id="rId8"/>
    <p:sldLayoutId id="2147483656" r:id="rId9"/>
    <p:sldLayoutId id="2147483657" r:id="rId10"/>
    <p:sldLayoutId id="2147483658" r:id="rId11"/>
    <p:sldLayoutId id="2147483659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6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F1342EC1-2AFD-4406-9F14-4D674F90CAE8}"/>
              </a:ext>
            </a:extLst>
          </p:cNvPr>
          <p:cNvSpPr txBox="1"/>
          <p:nvPr/>
        </p:nvSpPr>
        <p:spPr>
          <a:xfrm>
            <a:off x="304800" y="92954"/>
            <a:ext cx="987927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 b="1" dirty="0">
                <a:solidFill>
                  <a:srgbClr val="008C8C"/>
                </a:solidFill>
                <a:latin typeface="Century Gothic" panose="020B0502020202020204" pitchFamily="34" charset="0"/>
                <a:ea typeface="+mj-ea"/>
                <a:cs typeface="+mj-cs"/>
              </a:rPr>
              <a:t>SLR1.2 Memory and storage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FABF442-A178-4CA8-8D0A-DF0A8E18C046}"/>
              </a:ext>
            </a:extLst>
          </p:cNvPr>
          <p:cNvSpPr txBox="1"/>
          <p:nvPr/>
        </p:nvSpPr>
        <p:spPr>
          <a:xfrm>
            <a:off x="927652" y="1650609"/>
            <a:ext cx="6997148" cy="34506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lnSpc>
                <a:spcPct val="90000"/>
              </a:lnSpc>
              <a:spcAft>
                <a:spcPts val="1200"/>
              </a:spcAft>
            </a:pPr>
            <a:r>
              <a:rPr lang="en-GB" sz="4000" dirty="0">
                <a:solidFill>
                  <a:srgbClr val="008C8C"/>
                </a:solidFill>
              </a:rPr>
              <a:t>Representing images</a:t>
            </a:r>
            <a:endParaRPr lang="en-US" sz="4000" dirty="0">
              <a:solidFill>
                <a:srgbClr val="008C8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37712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18BD86EC-E88C-481A-BA7A-927DE2685F12}"/>
              </a:ext>
            </a:extLst>
          </p:cNvPr>
          <p:cNvSpPr/>
          <p:nvPr/>
        </p:nvSpPr>
        <p:spPr>
          <a:xfrm>
            <a:off x="176565" y="523174"/>
            <a:ext cx="4320790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Different ways of storing images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" name="Picture 8" descr="A close up of a logo&#10;&#10;Description automatically generated">
            <a:extLst>
              <a:ext uri="{FF2B5EF4-FFF2-40B4-BE49-F238E27FC236}">
                <a16:creationId xmlns:a16="http://schemas.microsoft.com/office/drawing/2014/main" id="{113EF86D-1062-4F0E-A28C-F23EFD95C3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651" y="1752195"/>
            <a:ext cx="4578248" cy="4062734"/>
          </a:xfrm>
          <a:prstGeom prst="rect">
            <a:avLst/>
          </a:prstGeom>
        </p:spPr>
      </p:pic>
      <p:pic>
        <p:nvPicPr>
          <p:cNvPr id="11" name="Picture 10" descr="A close up of a logo&#10;&#10;Description automatically generated">
            <a:extLst>
              <a:ext uri="{FF2B5EF4-FFF2-40B4-BE49-F238E27FC236}">
                <a16:creationId xmlns:a16="http://schemas.microsoft.com/office/drawing/2014/main" id="{020D6C59-E721-4B59-B2EE-911E7D03F4B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2292" y="1752195"/>
            <a:ext cx="4124105" cy="4062734"/>
          </a:xfrm>
          <a:prstGeom prst="rect">
            <a:avLst/>
          </a:prstGeom>
        </p:spPr>
      </p:pic>
      <p:grpSp>
        <p:nvGrpSpPr>
          <p:cNvPr id="5" name="Group 4">
            <a:extLst>
              <a:ext uri="{FF2B5EF4-FFF2-40B4-BE49-F238E27FC236}">
                <a16:creationId xmlns:a16="http://schemas.microsoft.com/office/drawing/2014/main" id="{BD47E67D-4924-4711-84A3-75E2A1F99868}"/>
              </a:ext>
            </a:extLst>
          </p:cNvPr>
          <p:cNvGrpSpPr/>
          <p:nvPr/>
        </p:nvGrpSpPr>
        <p:grpSpPr>
          <a:xfrm>
            <a:off x="3936404" y="523174"/>
            <a:ext cx="4937034" cy="2710386"/>
            <a:chOff x="3470988" y="601981"/>
            <a:chExt cx="4937034" cy="2710386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E3ECAF62-8C01-4685-891E-7A9AD3E7E5B5}"/>
                </a:ext>
              </a:extLst>
            </p:cNvPr>
            <p:cNvSpPr/>
            <p:nvPr/>
          </p:nvSpPr>
          <p:spPr>
            <a:xfrm>
              <a:off x="3470988" y="1782147"/>
              <a:ext cx="1530220" cy="1530220"/>
            </a:xfrm>
            <a:prstGeom prst="rect">
              <a:avLst/>
            </a:prstGeom>
            <a:solidFill>
              <a:schemeClr val="bg1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6000" b="1" dirty="0">
                  <a:solidFill>
                    <a:schemeClr val="tx1"/>
                  </a:solidFill>
                </a:rPr>
                <a:t>0</a:t>
              </a:r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4962632E-24B9-4889-AD18-D629189FAE4A}"/>
                </a:ext>
              </a:extLst>
            </p:cNvPr>
            <p:cNvSpPr/>
            <p:nvPr/>
          </p:nvSpPr>
          <p:spPr>
            <a:xfrm>
              <a:off x="5928049" y="1772816"/>
              <a:ext cx="1530220" cy="15302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6000" b="1" dirty="0">
                  <a:solidFill>
                    <a:schemeClr val="tx1"/>
                  </a:solidFill>
                </a:rPr>
                <a:t>1</a:t>
              </a:r>
            </a:p>
          </p:txBody>
        </p:sp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9D9AAD9A-3318-4AD0-BA6C-3174167FE24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4608020" y="1190003"/>
              <a:ext cx="686043" cy="1184287"/>
            </a:xfrm>
            <a:prstGeom prst="rect">
              <a:avLst/>
            </a:prstGeom>
          </p:spPr>
        </p:pic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42A66703-7CE2-4961-991C-11244C0732EB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508516" y="601981"/>
              <a:ext cx="1899506" cy="171717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8014349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18BD86EC-E88C-481A-BA7A-927DE2685F12}"/>
              </a:ext>
            </a:extLst>
          </p:cNvPr>
          <p:cNvSpPr/>
          <p:nvPr/>
        </p:nvSpPr>
        <p:spPr>
          <a:xfrm>
            <a:off x="176565" y="523174"/>
            <a:ext cx="4320790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Different ways of storing images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" name="Picture 8" descr="A close up of a logo&#10;&#10;Description automatically generated">
            <a:extLst>
              <a:ext uri="{FF2B5EF4-FFF2-40B4-BE49-F238E27FC236}">
                <a16:creationId xmlns:a16="http://schemas.microsoft.com/office/drawing/2014/main" id="{113EF86D-1062-4F0E-A28C-F23EFD95C3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651" y="1752195"/>
            <a:ext cx="4578248" cy="4062734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920D2B04-7F3C-4329-8CC8-B22A83993252}"/>
              </a:ext>
            </a:extLst>
          </p:cNvPr>
          <p:cNvSpPr/>
          <p:nvPr/>
        </p:nvSpPr>
        <p:spPr>
          <a:xfrm>
            <a:off x="6466103" y="2747531"/>
            <a:ext cx="4959543" cy="13629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bitmap image is made up of different-coloured squares.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Each square has a binary value.</a:t>
            </a: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51452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18BD86EC-E88C-481A-BA7A-927DE2685F12}"/>
              </a:ext>
            </a:extLst>
          </p:cNvPr>
          <p:cNvSpPr/>
          <p:nvPr/>
        </p:nvSpPr>
        <p:spPr>
          <a:xfrm>
            <a:off x="176565" y="523174"/>
            <a:ext cx="4320790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Different ways of storing images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20D2B04-7F3C-4329-8CC8-B22A83993252}"/>
              </a:ext>
            </a:extLst>
          </p:cNvPr>
          <p:cNvSpPr/>
          <p:nvPr/>
        </p:nvSpPr>
        <p:spPr>
          <a:xfrm>
            <a:off x="6480329" y="1908950"/>
            <a:ext cx="4904847" cy="37491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vector image stores the mathematics required to </a:t>
            </a:r>
            <a:r>
              <a:rPr lang="en-GB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draw a shape. For example, a circle can be drawn just by storing its:</a:t>
            </a:r>
          </a:p>
          <a:p>
            <a:pPr marL="800100" lvl="1" indent="-3429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X</a:t>
            </a:r>
            <a:r>
              <a:rPr lang="en-GB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 coordinates from the middle</a:t>
            </a:r>
          </a:p>
          <a:p>
            <a:pPr marL="800100" lvl="1" indent="-3429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Radius</a:t>
            </a:r>
          </a:p>
          <a:p>
            <a:pPr marL="800100" lvl="1" indent="-3429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Width</a:t>
            </a:r>
          </a:p>
          <a:p>
            <a:pPr marL="800100" lvl="1" indent="-3429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Colour</a:t>
            </a: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C868FD1A-81BC-4B3B-B5EB-8852786D4E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4722" y="1752195"/>
            <a:ext cx="4124105" cy="40627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282441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18BD86EC-E88C-481A-BA7A-927DE2685F12}"/>
              </a:ext>
            </a:extLst>
          </p:cNvPr>
          <p:cNvSpPr/>
          <p:nvPr/>
        </p:nvSpPr>
        <p:spPr>
          <a:xfrm>
            <a:off x="176565" y="523174"/>
            <a:ext cx="4320790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Different ways of storing images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" name="Picture 8" descr="A close up of a logo&#10;&#10;Description automatically generated">
            <a:extLst>
              <a:ext uri="{FF2B5EF4-FFF2-40B4-BE49-F238E27FC236}">
                <a16:creationId xmlns:a16="http://schemas.microsoft.com/office/drawing/2014/main" id="{113EF86D-1062-4F0E-A28C-F23EFD95C3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651" y="1752195"/>
            <a:ext cx="4578248" cy="4062734"/>
          </a:xfrm>
          <a:prstGeom prst="rect">
            <a:avLst/>
          </a:prstGeom>
        </p:spPr>
      </p:pic>
      <p:pic>
        <p:nvPicPr>
          <p:cNvPr id="11" name="Picture 10" descr="A close up of a logo&#10;&#10;Description automatically generated">
            <a:extLst>
              <a:ext uri="{FF2B5EF4-FFF2-40B4-BE49-F238E27FC236}">
                <a16:creationId xmlns:a16="http://schemas.microsoft.com/office/drawing/2014/main" id="{020D6C59-E721-4B59-B2EE-911E7D03F4B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2292" y="1752195"/>
            <a:ext cx="4124105" cy="4062734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38EFA2A5-1E78-4C27-812E-E93C387EEAD5}"/>
              </a:ext>
            </a:extLst>
          </p:cNvPr>
          <p:cNvSpPr/>
          <p:nvPr/>
        </p:nvSpPr>
        <p:spPr>
          <a:xfrm>
            <a:off x="6960671" y="5902239"/>
            <a:ext cx="3707345" cy="8651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Simple shapes</a:t>
            </a:r>
            <a:br>
              <a:rPr lang="en-GB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GB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(e.g., logos, clipart)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342D38E-5049-41C0-AAC5-371C1D875D87}"/>
              </a:ext>
            </a:extLst>
          </p:cNvPr>
          <p:cNvSpPr/>
          <p:nvPr/>
        </p:nvSpPr>
        <p:spPr>
          <a:xfrm>
            <a:off x="1412025" y="5902239"/>
            <a:ext cx="4049499" cy="8651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Detailed images</a:t>
            </a:r>
            <a:br>
              <a:rPr lang="en-GB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GB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(e.g., photographs, digital art)</a:t>
            </a:r>
          </a:p>
        </p:txBody>
      </p:sp>
    </p:spTree>
    <p:extLst>
      <p:ext uri="{BB962C8B-B14F-4D97-AF65-F5344CB8AC3E}">
        <p14:creationId xmlns:p14="http://schemas.microsoft.com/office/powerpoint/2010/main" val="40092774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A colorful butterfly on a flower&#10;&#10;Description automatically generated">
            <a:extLst>
              <a:ext uri="{FF2B5EF4-FFF2-40B4-BE49-F238E27FC236}">
                <a16:creationId xmlns:a16="http://schemas.microsoft.com/office/drawing/2014/main" id="{84F21470-39EE-4B19-8A93-4EA37A3795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419649"/>
            <a:ext cx="12192000" cy="6438351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18BD86EC-E88C-481A-BA7A-927DE2685F12}"/>
              </a:ext>
            </a:extLst>
          </p:cNvPr>
          <p:cNvSpPr/>
          <p:nvPr/>
        </p:nvSpPr>
        <p:spPr>
          <a:xfrm>
            <a:off x="176565" y="523174"/>
            <a:ext cx="4320790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Bitmaps</a:t>
            </a:r>
            <a:endParaRPr lang="en-GB" sz="12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333446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A colorful butterfly on a flower&#10;&#10;Description automatically generated">
            <a:extLst>
              <a:ext uri="{FF2B5EF4-FFF2-40B4-BE49-F238E27FC236}">
                <a16:creationId xmlns:a16="http://schemas.microsoft.com/office/drawing/2014/main" id="{84F21470-39EE-4B19-8A93-4EA37A3795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419649"/>
            <a:ext cx="12192000" cy="6438351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18BD86EC-E88C-481A-BA7A-927DE2685F12}"/>
              </a:ext>
            </a:extLst>
          </p:cNvPr>
          <p:cNvSpPr/>
          <p:nvPr/>
        </p:nvSpPr>
        <p:spPr>
          <a:xfrm>
            <a:off x="176565" y="523174"/>
            <a:ext cx="4320790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Bitmaps</a:t>
            </a:r>
            <a:endParaRPr lang="en-GB" sz="12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Picture 2" descr="A close up of a logo&#10;&#10;Description automatically generated">
            <a:extLst>
              <a:ext uri="{FF2B5EF4-FFF2-40B4-BE49-F238E27FC236}">
                <a16:creationId xmlns:a16="http://schemas.microsoft.com/office/drawing/2014/main" id="{7803EA0E-8BA3-49E3-9E78-EB92E00E458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2043" y="2733675"/>
            <a:ext cx="6222331" cy="4076700"/>
          </a:xfrm>
          <a:prstGeom prst="rect">
            <a:avLst/>
          </a:prstGeom>
          <a:ln w="57150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34268871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18BD86EC-E88C-481A-BA7A-927DE2685F12}"/>
              </a:ext>
            </a:extLst>
          </p:cNvPr>
          <p:cNvSpPr/>
          <p:nvPr/>
        </p:nvSpPr>
        <p:spPr>
          <a:xfrm>
            <a:off x="176565" y="523174"/>
            <a:ext cx="4320790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Bitmaps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E3ECBEF-1603-449F-8ADD-67A037B48E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0062" y="423105"/>
            <a:ext cx="7531938" cy="64348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237283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18BD86EC-E88C-481A-BA7A-927DE2685F12}"/>
              </a:ext>
            </a:extLst>
          </p:cNvPr>
          <p:cNvSpPr/>
          <p:nvPr/>
        </p:nvSpPr>
        <p:spPr>
          <a:xfrm>
            <a:off x="176565" y="523174"/>
            <a:ext cx="4320790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Bitmaps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Picture 3" descr="A picture containing dog, indoor, luggage&#10;&#10;Description generated with very high confidence">
            <a:extLst>
              <a:ext uri="{FF2B5EF4-FFF2-40B4-BE49-F238E27FC236}">
                <a16:creationId xmlns:a16="http://schemas.microsoft.com/office/drawing/2014/main" id="{D52D775E-B45D-43A0-A733-1BEB028678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0062" y="423105"/>
            <a:ext cx="7531938" cy="6434895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A3C06E9C-40A4-4CF9-8478-DB7349778E1B}"/>
              </a:ext>
            </a:extLst>
          </p:cNvPr>
          <p:cNvSpPr/>
          <p:nvPr/>
        </p:nvSpPr>
        <p:spPr>
          <a:xfrm>
            <a:off x="176565" y="1085445"/>
            <a:ext cx="4404144" cy="10708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Here is a si</a:t>
            </a:r>
            <a:r>
              <a:rPr lang="en-GB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mple image with only two colours</a:t>
            </a: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GB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 can use a single bit to store each pixel: </a:t>
            </a:r>
            <a:b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 = white, 0 = black.</a:t>
            </a:r>
          </a:p>
        </p:txBody>
      </p:sp>
    </p:spTree>
    <p:extLst>
      <p:ext uri="{BB962C8B-B14F-4D97-AF65-F5344CB8AC3E}">
        <p14:creationId xmlns:p14="http://schemas.microsoft.com/office/powerpoint/2010/main" val="174235295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18BD86EC-E88C-481A-BA7A-927DE2685F12}"/>
              </a:ext>
            </a:extLst>
          </p:cNvPr>
          <p:cNvSpPr/>
          <p:nvPr/>
        </p:nvSpPr>
        <p:spPr>
          <a:xfrm>
            <a:off x="176565" y="523174"/>
            <a:ext cx="4320790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Bitmaps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Picture 3" descr="A picture containing dog, indoor, luggage&#10;&#10;Description generated with very high confidence">
            <a:extLst>
              <a:ext uri="{FF2B5EF4-FFF2-40B4-BE49-F238E27FC236}">
                <a16:creationId xmlns:a16="http://schemas.microsoft.com/office/drawing/2014/main" id="{D52D775E-B45D-43A0-A733-1BEB028678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0062" y="423105"/>
            <a:ext cx="7531938" cy="6434895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B9E02634-1420-D348-A702-B1981877AAE3}"/>
              </a:ext>
            </a:extLst>
          </p:cNvPr>
          <p:cNvSpPr/>
          <p:nvPr/>
        </p:nvSpPr>
        <p:spPr>
          <a:xfrm>
            <a:off x="176565" y="1012577"/>
            <a:ext cx="4229972" cy="31891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000100010000111000000001110001111111000111000001111100000100000001110000000000000011000000000000000100000000000000000000000001000000000000000111000000000000011111110000000111111111000000000111111100000000000111111000001000001111110000111000011111110011111001111</a:t>
            </a:r>
            <a:endParaRPr lang="en-GB" sz="21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171116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311815B1-E473-9245-B511-3A712F8288EB}"/>
              </a:ext>
            </a:extLst>
          </p:cNvPr>
          <p:cNvSpPr/>
          <p:nvPr/>
        </p:nvSpPr>
        <p:spPr>
          <a:xfrm>
            <a:off x="176565" y="1012577"/>
            <a:ext cx="4229972" cy="54691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000100010000111000000001110001111111000111000001111100000100000001110000000000000011000000000000000100000000000000000000000001000000000000000111000000000000011111110000000111111111000000000111111100000000000111111000001000001111110000111000011111110011111001111</a:t>
            </a:r>
            <a:endParaRPr lang="en-GB" sz="21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21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Metadata</a:t>
            </a:r>
          </a:p>
          <a:p>
            <a:pPr marL="342900" indent="-342900">
              <a:lnSpc>
                <a:spcPct val="107000"/>
              </a:lnSpc>
              <a:buFont typeface="Arial" panose="020B0604020202020204" pitchFamily="34" charset="0"/>
              <a:buChar char="•"/>
            </a:pPr>
            <a:r>
              <a:rPr lang="en-GB" sz="21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Width: 17 pixels</a:t>
            </a:r>
          </a:p>
          <a:p>
            <a:pPr marL="342900" indent="-342900">
              <a:lnSpc>
                <a:spcPct val="107000"/>
              </a:lnSpc>
              <a:buFont typeface="Arial" panose="020B0604020202020204" pitchFamily="34" charset="0"/>
              <a:buChar char="•"/>
            </a:pPr>
            <a:r>
              <a:rPr lang="en-GB" sz="2100" dirty="0">
                <a:solidFill>
                  <a:schemeClr val="accent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Height: 14 pixels</a:t>
            </a:r>
            <a:endParaRPr lang="en-GB" sz="2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07000"/>
              </a:lnSpc>
              <a:buFont typeface="Arial" panose="020B0604020202020204" pitchFamily="34" charset="0"/>
              <a:buChar char="•"/>
            </a:pPr>
            <a:r>
              <a:rPr lang="en-GB" sz="2100" dirty="0">
                <a:solidFill>
                  <a:srgbClr val="7030A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Bits per pixel: 1</a:t>
            </a: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2100" dirty="0">
                <a:solidFill>
                  <a:srgbClr val="00B05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Image data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2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8BD86EC-E88C-481A-BA7A-927DE2685F12}"/>
              </a:ext>
            </a:extLst>
          </p:cNvPr>
          <p:cNvSpPr/>
          <p:nvPr/>
        </p:nvSpPr>
        <p:spPr>
          <a:xfrm>
            <a:off x="176565" y="523174"/>
            <a:ext cx="4320790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Bitmaps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Picture 3" descr="A picture containing dog, indoor, luggage&#10;&#10;Description generated with very high confidence">
            <a:extLst>
              <a:ext uri="{FF2B5EF4-FFF2-40B4-BE49-F238E27FC236}">
                <a16:creationId xmlns:a16="http://schemas.microsoft.com/office/drawing/2014/main" id="{D52D775E-B45D-43A0-A733-1BEB028678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0062" y="423105"/>
            <a:ext cx="7531938" cy="6434895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55AB3B00-A58E-4E31-A7D7-6BF47A876609}"/>
              </a:ext>
            </a:extLst>
          </p:cNvPr>
          <p:cNvSpPr/>
          <p:nvPr/>
        </p:nvSpPr>
        <p:spPr>
          <a:xfrm>
            <a:off x="256104" y="1059948"/>
            <a:ext cx="1089388" cy="321276"/>
          </a:xfrm>
          <a:prstGeom prst="rect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D316568-D560-49A7-BFE9-D56913649657}"/>
              </a:ext>
            </a:extLst>
          </p:cNvPr>
          <p:cNvSpPr/>
          <p:nvPr/>
        </p:nvSpPr>
        <p:spPr>
          <a:xfrm>
            <a:off x="1345492" y="1059948"/>
            <a:ext cx="1077480" cy="321276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8A26A6F-4FE2-480B-A1F9-208BAC3E6B03}"/>
              </a:ext>
            </a:extLst>
          </p:cNvPr>
          <p:cNvSpPr/>
          <p:nvPr/>
        </p:nvSpPr>
        <p:spPr>
          <a:xfrm>
            <a:off x="2422971" y="1059948"/>
            <a:ext cx="1089389" cy="321276"/>
          </a:xfrm>
          <a:prstGeom prst="rect">
            <a:avLst/>
          </a:prstGeom>
          <a:solidFill>
            <a:srgbClr val="7030A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E8B505E-1633-4F31-BA58-7BEFA67432D3}"/>
              </a:ext>
            </a:extLst>
          </p:cNvPr>
          <p:cNvSpPr/>
          <p:nvPr/>
        </p:nvSpPr>
        <p:spPr>
          <a:xfrm>
            <a:off x="3512361" y="1059948"/>
            <a:ext cx="685426" cy="321276"/>
          </a:xfrm>
          <a:prstGeom prst="rect">
            <a:avLst/>
          </a:prstGeom>
          <a:solidFill>
            <a:srgbClr val="00B05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C8FB0131-CA42-8F4C-A73D-BA2C1E312B4E}"/>
              </a:ext>
            </a:extLst>
          </p:cNvPr>
          <p:cNvSpPr/>
          <p:nvPr/>
        </p:nvSpPr>
        <p:spPr>
          <a:xfrm>
            <a:off x="256104" y="1381224"/>
            <a:ext cx="3941682" cy="2702335"/>
          </a:xfrm>
          <a:prstGeom prst="rect">
            <a:avLst/>
          </a:prstGeom>
          <a:solidFill>
            <a:srgbClr val="00B05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8684254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18BD86EC-E88C-481A-BA7A-927DE2685F12}"/>
              </a:ext>
            </a:extLst>
          </p:cNvPr>
          <p:cNvSpPr/>
          <p:nvPr/>
        </p:nvSpPr>
        <p:spPr>
          <a:xfrm>
            <a:off x="176565" y="523174"/>
            <a:ext cx="4320790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Bitmaps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CA9BEC1-B19C-4C2F-BDD7-DB7E7A35E6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4373" y="418244"/>
            <a:ext cx="7537627" cy="6439755"/>
          </a:xfrm>
          <a:prstGeom prst="rect">
            <a:avLst/>
          </a:prstGeom>
        </p:spPr>
      </p:pic>
      <p:pic>
        <p:nvPicPr>
          <p:cNvPr id="5" name="Picture 4" descr="A screenshot of a cell phone&#10;&#10;Description generated with very high confidence">
            <a:extLst>
              <a:ext uri="{FF2B5EF4-FFF2-40B4-BE49-F238E27FC236}">
                <a16:creationId xmlns:a16="http://schemas.microsoft.com/office/drawing/2014/main" id="{14FD1482-5BF1-4E93-B49B-18BF93EE708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26" b="35635"/>
          <a:stretch/>
        </p:blipFill>
        <p:spPr>
          <a:xfrm>
            <a:off x="1780052" y="993174"/>
            <a:ext cx="3420593" cy="1953284"/>
          </a:xfrm>
          <a:prstGeom prst="rect">
            <a:avLst/>
          </a:prstGeom>
        </p:spPr>
      </p:pic>
      <p:graphicFrame>
        <p:nvGraphicFramePr>
          <p:cNvPr id="9" name="Table 4">
            <a:extLst>
              <a:ext uri="{FF2B5EF4-FFF2-40B4-BE49-F238E27FC236}">
                <a16:creationId xmlns:a16="http://schemas.microsoft.com/office/drawing/2014/main" id="{ADD36F9D-AF8F-447C-B1B5-B3B7655D06D1}"/>
              </a:ext>
            </a:extLst>
          </p:cNvPr>
          <p:cNvGraphicFramePr>
            <a:graphicFrameLocks noGrp="1"/>
          </p:cNvGraphicFramePr>
          <p:nvPr/>
        </p:nvGraphicFramePr>
        <p:xfrm>
          <a:off x="85690" y="3994710"/>
          <a:ext cx="4411665" cy="25718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80432">
                  <a:extLst>
                    <a:ext uri="{9D8B030D-6E8A-4147-A177-3AD203B41FA5}">
                      <a16:colId xmlns:a16="http://schemas.microsoft.com/office/drawing/2014/main" val="3690284994"/>
                    </a:ext>
                  </a:extLst>
                </a:gridCol>
                <a:gridCol w="746449">
                  <a:extLst>
                    <a:ext uri="{9D8B030D-6E8A-4147-A177-3AD203B41FA5}">
                      <a16:colId xmlns:a16="http://schemas.microsoft.com/office/drawing/2014/main" val="3650909537"/>
                    </a:ext>
                  </a:extLst>
                </a:gridCol>
                <a:gridCol w="1884784">
                  <a:extLst>
                    <a:ext uri="{9D8B030D-6E8A-4147-A177-3AD203B41FA5}">
                      <a16:colId xmlns:a16="http://schemas.microsoft.com/office/drawing/2014/main" val="4031349014"/>
                    </a:ext>
                  </a:extLst>
                </a:gridCol>
              </a:tblGrid>
              <a:tr h="421786">
                <a:tc gridSpan="3"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Size of a bitmap file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GB" sz="1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98496186"/>
                  </a:ext>
                </a:extLst>
              </a:tr>
              <a:tr h="520203">
                <a:tc>
                  <a:txBody>
                    <a:bodyPr/>
                    <a:lstStyle/>
                    <a:p>
                      <a:pPr algn="ctr"/>
                      <a:r>
                        <a:rPr lang="en-GB" sz="1600" dirty="0"/>
                        <a:t>Image height</a:t>
                      </a:r>
                    </a:p>
                  </a:txBody>
                  <a:tcPr anchor="ctr"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/>
                    </a:p>
                  </a:txBody>
                  <a:tcPr anchor="ctr"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Height measured </a:t>
                      </a:r>
                      <a:br>
                        <a:rPr lang="en-GB" sz="1400" dirty="0"/>
                      </a:br>
                      <a:r>
                        <a:rPr lang="en-GB" sz="1400" dirty="0"/>
                        <a:t>in pixels</a:t>
                      </a:r>
                    </a:p>
                  </a:txBody>
                  <a:tcPr anchor="ctr">
                    <a:solidFill>
                      <a:srgbClr val="CF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90025589"/>
                  </a:ext>
                </a:extLst>
              </a:tr>
              <a:tr h="520203">
                <a:tc>
                  <a:txBody>
                    <a:bodyPr/>
                    <a:lstStyle/>
                    <a:p>
                      <a:pPr algn="ctr"/>
                      <a:r>
                        <a:rPr lang="en-GB" sz="1600" dirty="0"/>
                        <a:t>Image width</a:t>
                      </a:r>
                    </a:p>
                  </a:txBody>
                  <a:tcPr anchor="ctr"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/>
                    </a:p>
                  </a:txBody>
                  <a:tcPr anchor="ctr"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Width measured </a:t>
                      </a:r>
                      <a:br>
                        <a:rPr lang="en-GB" sz="1400" dirty="0"/>
                      </a:br>
                      <a:r>
                        <a:rPr lang="en-GB" sz="1400" dirty="0"/>
                        <a:t>in pixels</a:t>
                      </a:r>
                    </a:p>
                  </a:txBody>
                  <a:tcPr anchor="ctr">
                    <a:solidFill>
                      <a:srgbClr val="E9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46078675"/>
                  </a:ext>
                </a:extLst>
              </a:tr>
              <a:tr h="520203">
                <a:tc>
                  <a:txBody>
                    <a:bodyPr/>
                    <a:lstStyle/>
                    <a:p>
                      <a:pPr algn="ctr"/>
                      <a:r>
                        <a:rPr lang="en-GB" sz="1600" dirty="0"/>
                        <a:t>Colour depth</a:t>
                      </a:r>
                    </a:p>
                  </a:txBody>
                  <a:tcPr anchor="ctr"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/>
                    </a:p>
                  </a:txBody>
                  <a:tcPr anchor="ctr"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Number of bits needed to store each pixel</a:t>
                      </a:r>
                    </a:p>
                  </a:txBody>
                  <a:tcPr anchor="ctr">
                    <a:solidFill>
                      <a:srgbClr val="CF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47827112"/>
                  </a:ext>
                </a:extLst>
              </a:tr>
              <a:tr h="122713">
                <a:tc>
                  <a:txBody>
                    <a:bodyPr/>
                    <a:lstStyle/>
                    <a:p>
                      <a:pPr algn="ctr"/>
                      <a:endParaRPr lang="en-GB" sz="500" dirty="0"/>
                    </a:p>
                  </a:txBody>
                  <a:tcPr>
                    <a:lnB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500" dirty="0"/>
                    </a:p>
                  </a:txBody>
                  <a:tcPr>
                    <a:lnB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500" dirty="0"/>
                    </a:p>
                  </a:txBody>
                  <a:tcPr>
                    <a:lnB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88103866"/>
                  </a:ext>
                </a:extLst>
              </a:tr>
              <a:tr h="421786">
                <a:tc>
                  <a:txBody>
                    <a:bodyPr/>
                    <a:lstStyle/>
                    <a:p>
                      <a:pPr algn="ctr"/>
                      <a:endParaRPr lang="en-GB" sz="1800" b="1" dirty="0"/>
                    </a:p>
                  </a:txBody>
                  <a:tcPr anchor="ctr">
                    <a:lnT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/>
                    </a:p>
                  </a:txBody>
                  <a:tcPr anchor="ctr">
                    <a:lnT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0" dirty="0"/>
                    </a:p>
                  </a:txBody>
                  <a:tcPr anchor="ctr">
                    <a:lnT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902710074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DFABB79C-1FC1-444A-879A-B34328470CB5}"/>
              </a:ext>
            </a:extLst>
          </p:cNvPr>
          <p:cNvSpPr txBox="1"/>
          <p:nvPr/>
        </p:nvSpPr>
        <p:spPr>
          <a:xfrm>
            <a:off x="176565" y="993174"/>
            <a:ext cx="307122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Metadata</a:t>
            </a:r>
          </a:p>
          <a:p>
            <a:r>
              <a:rPr lang="en-GB" dirty="0"/>
              <a:t>Width: 17 pixels</a:t>
            </a:r>
          </a:p>
          <a:p>
            <a:r>
              <a:rPr lang="en-GB" dirty="0"/>
              <a:t>Height: 14 pixels</a:t>
            </a:r>
          </a:p>
          <a:p>
            <a:r>
              <a:rPr lang="en-GB" dirty="0"/>
              <a:t>Colour depth: 2 bits</a:t>
            </a:r>
          </a:p>
        </p:txBody>
      </p:sp>
    </p:spTree>
    <p:extLst>
      <p:ext uri="{BB962C8B-B14F-4D97-AF65-F5344CB8AC3E}">
        <p14:creationId xmlns:p14="http://schemas.microsoft.com/office/powerpoint/2010/main" val="156623846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18BD86EC-E88C-481A-BA7A-927DE2685F12}"/>
              </a:ext>
            </a:extLst>
          </p:cNvPr>
          <p:cNvSpPr/>
          <p:nvPr/>
        </p:nvSpPr>
        <p:spPr>
          <a:xfrm>
            <a:off x="176565" y="523174"/>
            <a:ext cx="4320790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Bitmaps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CA9BEC1-B19C-4C2F-BDD7-DB7E7A35E6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4373" y="418244"/>
            <a:ext cx="7537627" cy="6439755"/>
          </a:xfrm>
          <a:prstGeom prst="rect">
            <a:avLst/>
          </a:prstGeom>
        </p:spPr>
      </p:pic>
      <p:graphicFrame>
        <p:nvGraphicFramePr>
          <p:cNvPr id="9" name="Table 4">
            <a:extLst>
              <a:ext uri="{FF2B5EF4-FFF2-40B4-BE49-F238E27FC236}">
                <a16:creationId xmlns:a16="http://schemas.microsoft.com/office/drawing/2014/main" id="{ADD36F9D-AF8F-447C-B1B5-B3B7655D06D1}"/>
              </a:ext>
            </a:extLst>
          </p:cNvPr>
          <p:cNvGraphicFramePr>
            <a:graphicFrameLocks noGrp="1"/>
          </p:cNvGraphicFramePr>
          <p:nvPr/>
        </p:nvGraphicFramePr>
        <p:xfrm>
          <a:off x="85690" y="3994710"/>
          <a:ext cx="4411665" cy="279011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80432">
                  <a:extLst>
                    <a:ext uri="{9D8B030D-6E8A-4147-A177-3AD203B41FA5}">
                      <a16:colId xmlns:a16="http://schemas.microsoft.com/office/drawing/2014/main" val="3690284994"/>
                    </a:ext>
                  </a:extLst>
                </a:gridCol>
                <a:gridCol w="746449">
                  <a:extLst>
                    <a:ext uri="{9D8B030D-6E8A-4147-A177-3AD203B41FA5}">
                      <a16:colId xmlns:a16="http://schemas.microsoft.com/office/drawing/2014/main" val="3650909537"/>
                    </a:ext>
                  </a:extLst>
                </a:gridCol>
                <a:gridCol w="1884784">
                  <a:extLst>
                    <a:ext uri="{9D8B030D-6E8A-4147-A177-3AD203B41FA5}">
                      <a16:colId xmlns:a16="http://schemas.microsoft.com/office/drawing/2014/main" val="4031349014"/>
                    </a:ext>
                  </a:extLst>
                </a:gridCol>
              </a:tblGrid>
              <a:tr h="421786">
                <a:tc gridSpan="3"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Size of a bitmap file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GB" sz="1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98496186"/>
                  </a:ext>
                </a:extLst>
              </a:tr>
              <a:tr h="520203">
                <a:tc>
                  <a:txBody>
                    <a:bodyPr/>
                    <a:lstStyle/>
                    <a:p>
                      <a:pPr algn="ctr"/>
                      <a:r>
                        <a:rPr lang="en-GB" sz="1600" dirty="0"/>
                        <a:t>Image height</a:t>
                      </a:r>
                    </a:p>
                  </a:txBody>
                  <a:tcPr anchor="ctr"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/>
                        <a:t>14</a:t>
                      </a:r>
                    </a:p>
                  </a:txBody>
                  <a:tcPr anchor="ctr"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Height measured </a:t>
                      </a:r>
                      <a:br>
                        <a:rPr lang="en-GB" sz="1400" dirty="0"/>
                      </a:br>
                      <a:r>
                        <a:rPr lang="en-GB" sz="1400" dirty="0"/>
                        <a:t>in pixels</a:t>
                      </a:r>
                    </a:p>
                  </a:txBody>
                  <a:tcPr anchor="ctr">
                    <a:solidFill>
                      <a:srgbClr val="CF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90025589"/>
                  </a:ext>
                </a:extLst>
              </a:tr>
              <a:tr h="520203">
                <a:tc>
                  <a:txBody>
                    <a:bodyPr/>
                    <a:lstStyle/>
                    <a:p>
                      <a:pPr algn="ctr"/>
                      <a:r>
                        <a:rPr lang="en-GB" sz="1600" dirty="0"/>
                        <a:t>Image width</a:t>
                      </a:r>
                    </a:p>
                  </a:txBody>
                  <a:tcPr anchor="ctr"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/>
                        <a:t>17</a:t>
                      </a:r>
                    </a:p>
                  </a:txBody>
                  <a:tcPr anchor="ctr"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Width measured </a:t>
                      </a:r>
                      <a:br>
                        <a:rPr lang="en-GB" sz="1400" dirty="0"/>
                      </a:br>
                      <a:r>
                        <a:rPr lang="en-GB" sz="1400" dirty="0"/>
                        <a:t>in pixels</a:t>
                      </a:r>
                    </a:p>
                  </a:txBody>
                  <a:tcPr anchor="ctr">
                    <a:solidFill>
                      <a:srgbClr val="E9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46078675"/>
                  </a:ext>
                </a:extLst>
              </a:tr>
              <a:tr h="520203">
                <a:tc>
                  <a:txBody>
                    <a:bodyPr/>
                    <a:lstStyle/>
                    <a:p>
                      <a:pPr algn="ctr"/>
                      <a:r>
                        <a:rPr lang="en-GB" sz="1600" dirty="0"/>
                        <a:t>Colour depth</a:t>
                      </a:r>
                    </a:p>
                  </a:txBody>
                  <a:tcPr anchor="ctr"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/>
                        <a:t>2</a:t>
                      </a:r>
                    </a:p>
                  </a:txBody>
                  <a:tcPr anchor="ctr"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Number of bits needed to store each pixel</a:t>
                      </a:r>
                    </a:p>
                  </a:txBody>
                  <a:tcPr anchor="ctr">
                    <a:solidFill>
                      <a:srgbClr val="CF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47827112"/>
                  </a:ext>
                </a:extLst>
              </a:tr>
              <a:tr h="122713">
                <a:tc>
                  <a:txBody>
                    <a:bodyPr/>
                    <a:lstStyle/>
                    <a:p>
                      <a:pPr algn="ctr"/>
                      <a:endParaRPr lang="en-GB" sz="500" dirty="0"/>
                    </a:p>
                  </a:txBody>
                  <a:tcPr>
                    <a:lnB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500" dirty="0"/>
                    </a:p>
                  </a:txBody>
                  <a:tcPr>
                    <a:lnB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500" dirty="0"/>
                    </a:p>
                  </a:txBody>
                  <a:tcPr>
                    <a:lnB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88103866"/>
                  </a:ext>
                </a:extLst>
              </a:tr>
              <a:tr h="421786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/>
                        <a:t>14 x 17 x 2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/>
                        <a:t>=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/>
                        <a:t>476 bits </a:t>
                      </a:r>
                    </a:p>
                    <a:p>
                      <a:pPr algn="ctr"/>
                      <a:r>
                        <a:rPr lang="en-GB" sz="1800" b="1" dirty="0"/>
                        <a:t>=</a:t>
                      </a:r>
                      <a:r>
                        <a:rPr lang="en-GB" sz="1800" b="0" dirty="0"/>
                        <a:t> 60 bytes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902710074"/>
                  </a:ext>
                </a:extLst>
              </a:tr>
            </a:tbl>
          </a:graphicData>
        </a:graphic>
      </p:graphicFrame>
      <p:pic>
        <p:nvPicPr>
          <p:cNvPr id="10" name="Picture 9" descr="A screenshot of a cell phone&#10;&#10;Description generated with very high confidence">
            <a:extLst>
              <a:ext uri="{FF2B5EF4-FFF2-40B4-BE49-F238E27FC236}">
                <a16:creationId xmlns:a16="http://schemas.microsoft.com/office/drawing/2014/main" id="{5D6548BE-08B5-8A4B-8605-A230E7C82FA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26" b="35635"/>
          <a:stretch/>
        </p:blipFill>
        <p:spPr>
          <a:xfrm>
            <a:off x="1780052" y="993174"/>
            <a:ext cx="3420593" cy="1953284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1198BA93-422D-7F45-8FC9-E7E1D12851CF}"/>
              </a:ext>
            </a:extLst>
          </p:cNvPr>
          <p:cNvSpPr txBox="1"/>
          <p:nvPr/>
        </p:nvSpPr>
        <p:spPr>
          <a:xfrm>
            <a:off x="176565" y="993174"/>
            <a:ext cx="307122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Metadata</a:t>
            </a:r>
          </a:p>
          <a:p>
            <a:r>
              <a:rPr lang="en-GB" dirty="0"/>
              <a:t>Width: 17 pixels</a:t>
            </a:r>
          </a:p>
          <a:p>
            <a:r>
              <a:rPr lang="en-GB" dirty="0"/>
              <a:t>Height: 14 pixels</a:t>
            </a:r>
          </a:p>
          <a:p>
            <a:r>
              <a:rPr lang="en-GB" dirty="0"/>
              <a:t>Colour depth: 2 bits</a:t>
            </a:r>
          </a:p>
        </p:txBody>
      </p:sp>
    </p:spTree>
    <p:extLst>
      <p:ext uri="{BB962C8B-B14F-4D97-AF65-F5344CB8AC3E}">
        <p14:creationId xmlns:p14="http://schemas.microsoft.com/office/powerpoint/2010/main" val="49203088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18BD86EC-E88C-481A-BA7A-927DE2685F12}"/>
              </a:ext>
            </a:extLst>
          </p:cNvPr>
          <p:cNvSpPr/>
          <p:nvPr/>
        </p:nvSpPr>
        <p:spPr>
          <a:xfrm>
            <a:off x="176565" y="523174"/>
            <a:ext cx="4320790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Bitmaps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9" name="Table 4">
            <a:extLst>
              <a:ext uri="{FF2B5EF4-FFF2-40B4-BE49-F238E27FC236}">
                <a16:creationId xmlns:a16="http://schemas.microsoft.com/office/drawing/2014/main" id="{ADD36F9D-AF8F-447C-B1B5-B3B7655D06D1}"/>
              </a:ext>
            </a:extLst>
          </p:cNvPr>
          <p:cNvGraphicFramePr>
            <a:graphicFrameLocks noGrp="1"/>
          </p:cNvGraphicFramePr>
          <p:nvPr/>
        </p:nvGraphicFramePr>
        <p:xfrm>
          <a:off x="85690" y="3994710"/>
          <a:ext cx="4411665" cy="25718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80432">
                  <a:extLst>
                    <a:ext uri="{9D8B030D-6E8A-4147-A177-3AD203B41FA5}">
                      <a16:colId xmlns:a16="http://schemas.microsoft.com/office/drawing/2014/main" val="3690284994"/>
                    </a:ext>
                  </a:extLst>
                </a:gridCol>
                <a:gridCol w="746449">
                  <a:extLst>
                    <a:ext uri="{9D8B030D-6E8A-4147-A177-3AD203B41FA5}">
                      <a16:colId xmlns:a16="http://schemas.microsoft.com/office/drawing/2014/main" val="3650909537"/>
                    </a:ext>
                  </a:extLst>
                </a:gridCol>
                <a:gridCol w="1884784">
                  <a:extLst>
                    <a:ext uri="{9D8B030D-6E8A-4147-A177-3AD203B41FA5}">
                      <a16:colId xmlns:a16="http://schemas.microsoft.com/office/drawing/2014/main" val="4031349014"/>
                    </a:ext>
                  </a:extLst>
                </a:gridCol>
              </a:tblGrid>
              <a:tr h="421786">
                <a:tc gridSpan="3"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Size of a bitmap file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GB" sz="1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98496186"/>
                  </a:ext>
                </a:extLst>
              </a:tr>
              <a:tr h="520203">
                <a:tc>
                  <a:txBody>
                    <a:bodyPr/>
                    <a:lstStyle/>
                    <a:p>
                      <a:pPr algn="ctr"/>
                      <a:r>
                        <a:rPr lang="en-GB" sz="1600" dirty="0"/>
                        <a:t>Image height</a:t>
                      </a:r>
                    </a:p>
                  </a:txBody>
                  <a:tcPr anchor="ctr"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/>
                    </a:p>
                  </a:txBody>
                  <a:tcPr anchor="ctr"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Height measured </a:t>
                      </a:r>
                      <a:br>
                        <a:rPr lang="en-GB" sz="1400" dirty="0"/>
                      </a:br>
                      <a:r>
                        <a:rPr lang="en-GB" sz="1400" dirty="0"/>
                        <a:t>in pixels</a:t>
                      </a:r>
                    </a:p>
                  </a:txBody>
                  <a:tcPr anchor="ctr">
                    <a:solidFill>
                      <a:srgbClr val="CF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90025589"/>
                  </a:ext>
                </a:extLst>
              </a:tr>
              <a:tr h="520203">
                <a:tc>
                  <a:txBody>
                    <a:bodyPr/>
                    <a:lstStyle/>
                    <a:p>
                      <a:pPr algn="ctr"/>
                      <a:r>
                        <a:rPr lang="en-GB" sz="1600" dirty="0"/>
                        <a:t>Image width</a:t>
                      </a:r>
                    </a:p>
                  </a:txBody>
                  <a:tcPr anchor="ctr"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/>
                    </a:p>
                  </a:txBody>
                  <a:tcPr anchor="ctr"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Width measured </a:t>
                      </a:r>
                      <a:br>
                        <a:rPr lang="en-GB" sz="1400" dirty="0"/>
                      </a:br>
                      <a:r>
                        <a:rPr lang="en-GB" sz="1400" dirty="0"/>
                        <a:t>in pixels</a:t>
                      </a:r>
                    </a:p>
                  </a:txBody>
                  <a:tcPr anchor="ctr">
                    <a:solidFill>
                      <a:srgbClr val="E9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46078675"/>
                  </a:ext>
                </a:extLst>
              </a:tr>
              <a:tr h="520203">
                <a:tc>
                  <a:txBody>
                    <a:bodyPr/>
                    <a:lstStyle/>
                    <a:p>
                      <a:pPr algn="ctr"/>
                      <a:r>
                        <a:rPr lang="en-GB" sz="1600" dirty="0"/>
                        <a:t>Colour depth</a:t>
                      </a:r>
                    </a:p>
                  </a:txBody>
                  <a:tcPr anchor="ctr"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/>
                    </a:p>
                  </a:txBody>
                  <a:tcPr anchor="ctr"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Number of bits needed to store each pixel</a:t>
                      </a:r>
                    </a:p>
                  </a:txBody>
                  <a:tcPr anchor="ctr">
                    <a:solidFill>
                      <a:srgbClr val="CF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47827112"/>
                  </a:ext>
                </a:extLst>
              </a:tr>
              <a:tr h="122713"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>
                    <a:lnB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>
                    <a:lnB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500" dirty="0"/>
                    </a:p>
                  </a:txBody>
                  <a:tcPr>
                    <a:lnB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88103866"/>
                  </a:ext>
                </a:extLst>
              </a:tr>
              <a:tr h="421786">
                <a:tc>
                  <a:txBody>
                    <a:bodyPr/>
                    <a:lstStyle/>
                    <a:p>
                      <a:pPr algn="r"/>
                      <a:endParaRPr lang="en-GB" sz="1800" b="1" dirty="0"/>
                    </a:p>
                  </a:txBody>
                  <a:tcPr anchor="ctr">
                    <a:lnT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800" b="1" dirty="0"/>
                    </a:p>
                  </a:txBody>
                  <a:tcPr anchor="ctr">
                    <a:lnT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1800" b="0" dirty="0"/>
                    </a:p>
                  </a:txBody>
                  <a:tcPr anchor="ctr">
                    <a:lnT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902710074"/>
                  </a:ext>
                </a:extLst>
              </a:tr>
            </a:tbl>
          </a:graphicData>
        </a:graphic>
      </p:graphicFrame>
      <p:pic>
        <p:nvPicPr>
          <p:cNvPr id="6" name="Picture 5">
            <a:extLst>
              <a:ext uri="{FF2B5EF4-FFF2-40B4-BE49-F238E27FC236}">
                <a16:creationId xmlns:a16="http://schemas.microsoft.com/office/drawing/2014/main" id="{0F3C183D-CDC5-4359-B522-2D17C5F906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1592" y="415869"/>
            <a:ext cx="7540408" cy="64421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210306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18BD86EC-E88C-481A-BA7A-927DE2685F12}"/>
              </a:ext>
            </a:extLst>
          </p:cNvPr>
          <p:cNvSpPr/>
          <p:nvPr/>
        </p:nvSpPr>
        <p:spPr>
          <a:xfrm>
            <a:off x="176565" y="523174"/>
            <a:ext cx="4320790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Bitmaps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9" name="Table 4">
            <a:extLst>
              <a:ext uri="{FF2B5EF4-FFF2-40B4-BE49-F238E27FC236}">
                <a16:creationId xmlns:a16="http://schemas.microsoft.com/office/drawing/2014/main" id="{ADD36F9D-AF8F-447C-B1B5-B3B7655D06D1}"/>
              </a:ext>
            </a:extLst>
          </p:cNvPr>
          <p:cNvGraphicFramePr>
            <a:graphicFrameLocks noGrp="1"/>
          </p:cNvGraphicFramePr>
          <p:nvPr/>
        </p:nvGraphicFramePr>
        <p:xfrm>
          <a:off x="85690" y="3994710"/>
          <a:ext cx="4411665" cy="279011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80432">
                  <a:extLst>
                    <a:ext uri="{9D8B030D-6E8A-4147-A177-3AD203B41FA5}">
                      <a16:colId xmlns:a16="http://schemas.microsoft.com/office/drawing/2014/main" val="3690284994"/>
                    </a:ext>
                  </a:extLst>
                </a:gridCol>
                <a:gridCol w="746449">
                  <a:extLst>
                    <a:ext uri="{9D8B030D-6E8A-4147-A177-3AD203B41FA5}">
                      <a16:colId xmlns:a16="http://schemas.microsoft.com/office/drawing/2014/main" val="3650909537"/>
                    </a:ext>
                  </a:extLst>
                </a:gridCol>
                <a:gridCol w="1884784">
                  <a:extLst>
                    <a:ext uri="{9D8B030D-6E8A-4147-A177-3AD203B41FA5}">
                      <a16:colId xmlns:a16="http://schemas.microsoft.com/office/drawing/2014/main" val="4031349014"/>
                    </a:ext>
                  </a:extLst>
                </a:gridCol>
              </a:tblGrid>
              <a:tr h="421786">
                <a:tc gridSpan="3"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Size of a bitmap file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GB" sz="1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98496186"/>
                  </a:ext>
                </a:extLst>
              </a:tr>
              <a:tr h="520203">
                <a:tc>
                  <a:txBody>
                    <a:bodyPr/>
                    <a:lstStyle/>
                    <a:p>
                      <a:pPr algn="ctr"/>
                      <a:r>
                        <a:rPr lang="en-GB" sz="1600" dirty="0"/>
                        <a:t>Image height</a:t>
                      </a:r>
                    </a:p>
                  </a:txBody>
                  <a:tcPr anchor="ctr"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/>
                        <a:t>14</a:t>
                      </a:r>
                    </a:p>
                  </a:txBody>
                  <a:tcPr anchor="ctr"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Height measured </a:t>
                      </a:r>
                      <a:br>
                        <a:rPr lang="en-GB" sz="1400" dirty="0"/>
                      </a:br>
                      <a:r>
                        <a:rPr lang="en-GB" sz="1400" dirty="0"/>
                        <a:t>in pixels</a:t>
                      </a:r>
                    </a:p>
                  </a:txBody>
                  <a:tcPr anchor="ctr">
                    <a:solidFill>
                      <a:srgbClr val="CF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90025589"/>
                  </a:ext>
                </a:extLst>
              </a:tr>
              <a:tr h="520203">
                <a:tc>
                  <a:txBody>
                    <a:bodyPr/>
                    <a:lstStyle/>
                    <a:p>
                      <a:pPr algn="ctr"/>
                      <a:r>
                        <a:rPr lang="en-GB" sz="1600" dirty="0"/>
                        <a:t>Image width</a:t>
                      </a:r>
                    </a:p>
                  </a:txBody>
                  <a:tcPr anchor="ctr"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/>
                        <a:t>17</a:t>
                      </a:r>
                    </a:p>
                  </a:txBody>
                  <a:tcPr anchor="ctr"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Width measured </a:t>
                      </a:r>
                      <a:br>
                        <a:rPr lang="en-GB" sz="1400" dirty="0"/>
                      </a:br>
                      <a:r>
                        <a:rPr lang="en-GB" sz="1400" dirty="0"/>
                        <a:t>in pixels</a:t>
                      </a:r>
                    </a:p>
                  </a:txBody>
                  <a:tcPr anchor="ctr">
                    <a:solidFill>
                      <a:srgbClr val="E9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46078675"/>
                  </a:ext>
                </a:extLst>
              </a:tr>
              <a:tr h="520203">
                <a:tc>
                  <a:txBody>
                    <a:bodyPr/>
                    <a:lstStyle/>
                    <a:p>
                      <a:pPr algn="ctr"/>
                      <a:r>
                        <a:rPr lang="en-GB" sz="1600" dirty="0"/>
                        <a:t>Colour depth</a:t>
                      </a:r>
                    </a:p>
                  </a:txBody>
                  <a:tcPr anchor="ctr"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/>
                        <a:t>3</a:t>
                      </a:r>
                    </a:p>
                  </a:txBody>
                  <a:tcPr anchor="ctr">
                    <a:solidFill>
                      <a:srgbClr val="CF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Number of bits needed to store each pixel</a:t>
                      </a:r>
                    </a:p>
                  </a:txBody>
                  <a:tcPr anchor="ctr">
                    <a:solidFill>
                      <a:srgbClr val="CFD5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47827112"/>
                  </a:ext>
                </a:extLst>
              </a:tr>
              <a:tr h="122713">
                <a:tc>
                  <a:txBody>
                    <a:bodyPr/>
                    <a:lstStyle/>
                    <a:p>
                      <a:pPr algn="ctr"/>
                      <a:endParaRPr lang="en-GB" sz="500" dirty="0"/>
                    </a:p>
                  </a:txBody>
                  <a:tcPr>
                    <a:lnB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500" dirty="0"/>
                    </a:p>
                  </a:txBody>
                  <a:tcPr>
                    <a:lnB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500" dirty="0"/>
                    </a:p>
                  </a:txBody>
                  <a:tcPr>
                    <a:lnB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88103866"/>
                  </a:ext>
                </a:extLst>
              </a:tr>
              <a:tr h="421786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/>
                        <a:t>14 x 17 x 3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/>
                        <a:t>=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/>
                        <a:t>714 bits </a:t>
                      </a:r>
                    </a:p>
                    <a:p>
                      <a:pPr algn="ctr"/>
                      <a:r>
                        <a:rPr lang="en-GB" sz="1800" b="1" dirty="0"/>
                        <a:t>=</a:t>
                      </a:r>
                      <a:r>
                        <a:rPr lang="en-GB" sz="1800" b="0" dirty="0"/>
                        <a:t> 90 bytes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902710074"/>
                  </a:ext>
                </a:extLst>
              </a:tr>
            </a:tbl>
          </a:graphicData>
        </a:graphic>
      </p:graphicFrame>
      <p:pic>
        <p:nvPicPr>
          <p:cNvPr id="5" name="Picture 4" descr="A close up of a sign&#10;&#10;Description generated with high confidence">
            <a:extLst>
              <a:ext uri="{FF2B5EF4-FFF2-40B4-BE49-F238E27FC236}">
                <a16:creationId xmlns:a16="http://schemas.microsoft.com/office/drawing/2014/main" id="{BE6408CA-29F3-481E-9B9E-998197A0C0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7055" y="420536"/>
            <a:ext cx="7534945" cy="6437464"/>
          </a:xfrm>
          <a:prstGeom prst="rect">
            <a:avLst/>
          </a:prstGeom>
        </p:spPr>
      </p:pic>
      <p:pic>
        <p:nvPicPr>
          <p:cNvPr id="11" name="Picture 10" descr="A screenshot of a cell phone&#10;&#10;Description generated with very high confidence">
            <a:extLst>
              <a:ext uri="{FF2B5EF4-FFF2-40B4-BE49-F238E27FC236}">
                <a16:creationId xmlns:a16="http://schemas.microsoft.com/office/drawing/2014/main" id="{83F64A02-4025-4CCB-BD43-30640D5B4DF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6159" b="26109"/>
          <a:stretch/>
        </p:blipFill>
        <p:spPr>
          <a:xfrm>
            <a:off x="2295797" y="1026558"/>
            <a:ext cx="3565555" cy="2071396"/>
          </a:xfrm>
          <a:prstGeom prst="rect">
            <a:avLst/>
          </a:prstGeom>
        </p:spPr>
      </p:pic>
      <p:pic>
        <p:nvPicPr>
          <p:cNvPr id="12" name="Picture 11" descr="A screenshot of a cell phone&#10;&#10;Description generated with very high confidence">
            <a:extLst>
              <a:ext uri="{FF2B5EF4-FFF2-40B4-BE49-F238E27FC236}">
                <a16:creationId xmlns:a16="http://schemas.microsoft.com/office/drawing/2014/main" id="{B1E84D67-EAEC-4ADC-97BD-BAC2A9D0505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705" b="53841"/>
          <a:stretch/>
        </p:blipFill>
        <p:spPr>
          <a:xfrm>
            <a:off x="1144886" y="993174"/>
            <a:ext cx="3565555" cy="1751857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D6CFCD7-001D-9245-9050-FC52B6A36692}"/>
              </a:ext>
            </a:extLst>
          </p:cNvPr>
          <p:cNvSpPr txBox="1"/>
          <p:nvPr/>
        </p:nvSpPr>
        <p:spPr>
          <a:xfrm>
            <a:off x="176565" y="993174"/>
            <a:ext cx="307122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Metadata</a:t>
            </a:r>
          </a:p>
          <a:p>
            <a:r>
              <a:rPr lang="en-GB" dirty="0"/>
              <a:t>Width: 17 pixels</a:t>
            </a:r>
          </a:p>
          <a:p>
            <a:r>
              <a:rPr lang="en-GB" dirty="0"/>
              <a:t>Height: 14 pixels</a:t>
            </a:r>
          </a:p>
          <a:p>
            <a:r>
              <a:rPr lang="en-GB" dirty="0"/>
              <a:t>Colour depth: 3 bits</a:t>
            </a:r>
          </a:p>
        </p:txBody>
      </p:sp>
    </p:spTree>
    <p:extLst>
      <p:ext uri="{BB962C8B-B14F-4D97-AF65-F5344CB8AC3E}">
        <p14:creationId xmlns:p14="http://schemas.microsoft.com/office/powerpoint/2010/main" val="212726982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A colorful butterfly on a flower&#10;&#10;Description automatically generated">
            <a:extLst>
              <a:ext uri="{FF2B5EF4-FFF2-40B4-BE49-F238E27FC236}">
                <a16:creationId xmlns:a16="http://schemas.microsoft.com/office/drawing/2014/main" id="{84F21470-39EE-4B19-8A93-4EA37A3795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419649"/>
            <a:ext cx="12192000" cy="6438351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18BD86EC-E88C-481A-BA7A-927DE2685F12}"/>
              </a:ext>
            </a:extLst>
          </p:cNvPr>
          <p:cNvSpPr/>
          <p:nvPr/>
        </p:nvSpPr>
        <p:spPr>
          <a:xfrm>
            <a:off x="176565" y="523174"/>
            <a:ext cx="4320790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Bitmaps</a:t>
            </a:r>
            <a:endParaRPr lang="en-GB" sz="12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D49E1EB2-96B7-47AB-9084-7DD6A4A3F948}"/>
              </a:ext>
            </a:extLst>
          </p:cNvPr>
          <p:cNvGrpSpPr/>
          <p:nvPr/>
        </p:nvGrpSpPr>
        <p:grpSpPr>
          <a:xfrm>
            <a:off x="3422534" y="603053"/>
            <a:ext cx="8592901" cy="6031012"/>
            <a:chOff x="5726018" y="603053"/>
            <a:chExt cx="6289417" cy="4414289"/>
          </a:xfrm>
        </p:grpSpPr>
        <p:pic>
          <p:nvPicPr>
            <p:cNvPr id="3" name="Picture 2" descr="A picture containing computer&#10;&#10;Description automatically generated">
              <a:extLst>
                <a:ext uri="{FF2B5EF4-FFF2-40B4-BE49-F238E27FC236}">
                  <a16:creationId xmlns:a16="http://schemas.microsoft.com/office/drawing/2014/main" id="{BA1CC33C-0BD5-4238-A360-C64621D5953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369559" y="603053"/>
              <a:ext cx="3645876" cy="4414289"/>
            </a:xfrm>
            <a:prstGeom prst="rect">
              <a:avLst/>
            </a:prstGeom>
            <a:ln w="38100">
              <a:solidFill>
                <a:schemeClr val="bg1"/>
              </a:solidFill>
            </a:ln>
          </p:spPr>
        </p:pic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BE2C3623-BC38-4ABF-891C-0D33E3917BA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726018" y="2378917"/>
              <a:ext cx="2466975" cy="2638425"/>
            </a:xfrm>
            <a:prstGeom prst="rect">
              <a:avLst/>
            </a:prstGeom>
            <a:ln w="28575">
              <a:solidFill>
                <a:schemeClr val="bg1"/>
              </a:solidFill>
            </a:ln>
          </p:spPr>
        </p:pic>
      </p:grpSp>
    </p:spTree>
    <p:extLst>
      <p:ext uri="{BB962C8B-B14F-4D97-AF65-F5344CB8AC3E}">
        <p14:creationId xmlns:p14="http://schemas.microsoft.com/office/powerpoint/2010/main" val="267614305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606FC4BB-E42D-4B5A-9B89-6AD16D0263F8}"/>
              </a:ext>
            </a:extLst>
          </p:cNvPr>
          <p:cNvSpPr/>
          <p:nvPr/>
        </p:nvSpPr>
        <p:spPr>
          <a:xfrm>
            <a:off x="404196" y="1896078"/>
            <a:ext cx="11277731" cy="47910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Images can be stored in binary as bitmaps or vectors: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Bitmap images are constructed from coloured squares called pixels.</a:t>
            </a:r>
          </a:p>
          <a:p>
            <a:pPr marL="742950" lvl="1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Vector images store the mathematics required to draw shapes.</a:t>
            </a:r>
          </a:p>
          <a:p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Each pixel of a bitmap is stored in binary. The number of bits required for each pixel depends on the number of colours: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 bit has 2 possible values; 0 and 1. Therefore, 1 bit can store 2 colours; black or white.</a:t>
            </a:r>
          </a:p>
          <a:p>
            <a:pPr marL="742950" lvl="1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 bits have 4 possible values; 00, 01, 10 and 11. That means 2 bits can store 4 colours.</a:t>
            </a:r>
          </a:p>
          <a:p>
            <a:pPr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number of colours can be calculated as 2</a:t>
            </a:r>
            <a:r>
              <a:rPr lang="en-GB" baseline="30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</a:t>
            </a: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where n is the number of bits required for each pixel.</a:t>
            </a:r>
          </a:p>
          <a:p>
            <a:pPr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number of bits required for each pixel is known as the image’s colour depth. The greater the colour depth and resolution, the larger the file size of the image.</a:t>
            </a:r>
          </a:p>
          <a:p>
            <a:pPr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Photographs typically use 24-bit colour, meaning each pixel is made up of 24 bits. </a:t>
            </a:r>
          </a:p>
          <a:p>
            <a:pPr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n-GB" baseline="30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24</a:t>
            </a: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= over 16 million colours, believed to be the maximum number of different colours visible to the human eye.</a:t>
            </a:r>
          </a:p>
          <a:p>
            <a:pPr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Metadata is additional data stored with the image to define its width, height, colour depth and colour palette.</a:t>
            </a:r>
          </a:p>
          <a:p>
            <a:pPr marL="285750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endParaRPr lang="en-GB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endParaRPr lang="en-GB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" name="Picture 2" descr="make_notes">
            <a:extLst>
              <a:ext uri="{FF2B5EF4-FFF2-40B4-BE49-F238E27FC236}">
                <a16:creationId xmlns:a16="http://schemas.microsoft.com/office/drawing/2014/main" id="{BFF7D2D1-6B38-4D58-9F4C-8BBF926ECD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196" y="630008"/>
            <a:ext cx="1113436" cy="1113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493613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6E48DBC62A6234890FA44E21FEFD18E" ma:contentTypeVersion="16" ma:contentTypeDescription="Create a new document." ma:contentTypeScope="" ma:versionID="ed0047b2569e68cbb7c24ef5cd54ee72">
  <xsd:schema xmlns:xsd="http://www.w3.org/2001/XMLSchema" xmlns:xs="http://www.w3.org/2001/XMLSchema" xmlns:p="http://schemas.microsoft.com/office/2006/metadata/properties" xmlns:ns2="17a39593-945a-4813-81bf-1728cf9e5038" xmlns:ns3="a8d2b040-4d60-4b73-8960-49102152ab97" targetNamespace="http://schemas.microsoft.com/office/2006/metadata/properties" ma:root="true" ma:fieldsID="45f6a08060ee712bdb0ede862e765445" ns2:_="" ns3:_="">
    <xsd:import namespace="17a39593-945a-4813-81bf-1728cf9e5038"/>
    <xsd:import namespace="a8d2b040-4d60-4b73-8960-49102152ab97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LengthInSeconds" minOccurs="0"/>
                <xsd:element ref="ns2:SharedWithUsers" minOccurs="0"/>
                <xsd:element ref="ns2:SharedWithDetails" minOccurs="0"/>
                <xsd:element ref="ns3:lcf76f155ced4ddcb4097134ff3c332f" minOccurs="0"/>
                <xsd:element ref="ns2:TaxCatchAll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ObjectDetectorVersions" minOccurs="0"/>
                <xsd:element ref="ns3:MediaServiceLocation" minOccurs="0"/>
                <xsd:element ref="ns3:MediaServiceSearchProperties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7a39593-945a-4813-81bf-1728cf9e5038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dexed="true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9" nillable="true" ma:displayName="Taxonomy Catch All Column" ma:hidden="true" ma:list="{688134c3-9042-4ed1-9150-e44c04b7ebed}" ma:internalName="TaxCatchAll" ma:showField="CatchAllData" ma:web="17a39593-945a-4813-81bf-1728cf9e503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8d2b040-4d60-4b73-8960-49102152ab9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28e4871e-025b-480f-a459-6cd1366bb89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2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Location" ma:index="24" nillable="true" ma:displayName="Location" ma:indexed="true" ma:internalName="MediaServiceLocation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4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dlc_DocId xmlns="17a39593-945a-4813-81bf-1728cf9e5038">RVPSRJS5WCQE-1801518596-45153</_dlc_DocId>
    <_dlc_DocIdUrl xmlns="17a39593-945a-4813-81bf-1728cf9e5038">
      <Url>https://stpeterscatholicschool.sharepoint.com/sites/StaffShared/_layouts/15/DocIdRedir.aspx?ID=RVPSRJS5WCQE-1801518596-45153</Url>
      <Description>RVPSRJS5WCQE-1801518596-45153</Description>
    </_dlc_DocIdUrl>
    <TaxCatchAll xmlns="17a39593-945a-4813-81bf-1728cf9e5038" xsi:nil="true"/>
    <lcf76f155ced4ddcb4097134ff3c332f xmlns="a8d2b040-4d60-4b73-8960-49102152ab97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ABC8E2FB-5365-4D74-B93E-C09C83D6D937}"/>
</file>

<file path=customXml/itemProps2.xml><?xml version="1.0" encoding="utf-8"?>
<ds:datastoreItem xmlns:ds="http://schemas.openxmlformats.org/officeDocument/2006/customXml" ds:itemID="{07DD499B-7F40-4A42-BA57-543D10DFC38C}"/>
</file>

<file path=customXml/itemProps3.xml><?xml version="1.0" encoding="utf-8"?>
<ds:datastoreItem xmlns:ds="http://schemas.openxmlformats.org/officeDocument/2006/customXml" ds:itemID="{74B14311-761D-4248-82A4-DCAC4785B2BD}"/>
</file>

<file path=customXml/itemProps4.xml><?xml version="1.0" encoding="utf-8"?>
<ds:datastoreItem xmlns:ds="http://schemas.openxmlformats.org/officeDocument/2006/customXml" ds:itemID="{8C2C64C5-EA4A-4156-9647-4DC4CD5CB86F}"/>
</file>

<file path=docProps/app.xml><?xml version="1.0" encoding="utf-8"?>
<Properties xmlns="http://schemas.openxmlformats.org/officeDocument/2006/extended-properties" xmlns:vt="http://schemas.openxmlformats.org/officeDocument/2006/docPropsVTypes">
  <TotalTime>3651</TotalTime>
  <Words>566</Words>
  <Application>Microsoft Macintosh PowerPoint</Application>
  <PresentationFormat>Widescreen</PresentationFormat>
  <Paragraphs>102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2" baseType="lpstr">
      <vt:lpstr>Arial</vt:lpstr>
      <vt:lpstr>Calibri</vt:lpstr>
      <vt:lpstr>Calibri Light</vt:lpstr>
      <vt:lpstr>Century Gothic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Craig Sargent</dc:creator>
  <cp:lastModifiedBy>Andrew Fenn</cp:lastModifiedBy>
  <cp:revision>56</cp:revision>
  <dcterms:created xsi:type="dcterms:W3CDTF">2019-10-14T15:21:06Z</dcterms:created>
  <dcterms:modified xsi:type="dcterms:W3CDTF">2021-02-25T15:45:42Z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0x01010056E48DBC62A6234890FA44E21FEFD18E</vt:lpwstr>
  </property>
  <property fmtid="{D5CDD505-2E9C-101B-9397-08002B2CF9AE}" pid="3" name="_dlc_DocIdItemGuid">
    <vt:lpwstr>63329218-733f-4ebe-a8c1-26f15a5cd2e2</vt:lpwstr>
  </property>
  <property fmtid="{D5CDD505-2E9C-101B-9397-08002B2CF9AE}" pid="4" name="MediaServiceImageTags">
    <vt:lpwstr/>
  </property>
</Properties>
</file>