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  <p:sldMasterId id="2147483660" r:id="rId6"/>
    <p:sldMasterId id="2147483672" r:id="rId7"/>
  </p:sldMasterIdLst>
  <p:sldIdLst>
    <p:sldId id="258" r:id="rId8"/>
    <p:sldId id="662" r:id="rId9"/>
    <p:sldId id="656" r:id="rId10"/>
    <p:sldId id="257" r:id="rId11"/>
    <p:sldId id="261" r:id="rId12"/>
    <p:sldId id="267" r:id="rId13"/>
    <p:sldId id="264" r:id="rId14"/>
    <p:sldId id="657" r:id="rId15"/>
    <p:sldId id="269" r:id="rId16"/>
    <p:sldId id="263" r:id="rId17"/>
    <p:sldId id="265" r:id="rId18"/>
    <p:sldId id="26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9B365F-D772-4396-83F4-9B2D853B6646}" v="9" dt="2024-10-03T08:30:27.64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22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4.xml"/><Relationship Id="rId24" Type="http://schemas.microsoft.com/office/2016/11/relationships/changesInfo" Target="changesInfos/changesInfo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8.xml"/><Relationship Id="rId23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customXml" Target="../customXml/item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S Hall" userId="b52f665b-ec4e-4b4c-991a-dfed447f5776" providerId="ADAL" clId="{B7B94B38-DC20-475D-B780-36B68C8EB3F9}"/>
    <pc:docChg chg="custSel addSld delSld modSld">
      <pc:chgData name="Miss S Hall" userId="b52f665b-ec4e-4b4c-991a-dfed447f5776" providerId="ADAL" clId="{B7B94B38-DC20-475D-B780-36B68C8EB3F9}" dt="2024-10-01T16:11:00.612" v="350" actId="47"/>
      <pc:docMkLst>
        <pc:docMk/>
      </pc:docMkLst>
      <pc:sldChg chg="add del">
        <pc:chgData name="Miss S Hall" userId="b52f665b-ec4e-4b4c-991a-dfed447f5776" providerId="ADAL" clId="{B7B94B38-DC20-475D-B780-36B68C8EB3F9}" dt="2024-10-01T15:32:54.830" v="1" actId="47"/>
        <pc:sldMkLst>
          <pc:docMk/>
          <pc:sldMk cId="131913631" sldId="658"/>
        </pc:sldMkLst>
      </pc:sldChg>
      <pc:sldChg chg="modSp mod">
        <pc:chgData name="Miss S Hall" userId="b52f665b-ec4e-4b4c-991a-dfed447f5776" providerId="ADAL" clId="{B7B94B38-DC20-475D-B780-36B68C8EB3F9}" dt="2024-10-01T15:34:18.167" v="174" actId="20577"/>
        <pc:sldMkLst>
          <pc:docMk/>
          <pc:sldMk cId="1652516021" sldId="662"/>
        </pc:sldMkLst>
        <pc:spChg chg="mod">
          <ac:chgData name="Miss S Hall" userId="b52f665b-ec4e-4b4c-991a-dfed447f5776" providerId="ADAL" clId="{B7B94B38-DC20-475D-B780-36B68C8EB3F9}" dt="2024-10-01T15:33:04.707" v="3" actId="14100"/>
          <ac:spMkLst>
            <pc:docMk/>
            <pc:sldMk cId="1652516021" sldId="662"/>
            <ac:spMk id="3" creationId="{00000000-0000-0000-0000-000000000000}"/>
          </ac:spMkLst>
        </pc:spChg>
        <pc:spChg chg="mod">
          <ac:chgData name="Miss S Hall" userId="b52f665b-ec4e-4b4c-991a-dfed447f5776" providerId="ADAL" clId="{B7B94B38-DC20-475D-B780-36B68C8EB3F9}" dt="2024-10-01T15:34:18.167" v="174" actId="20577"/>
          <ac:spMkLst>
            <pc:docMk/>
            <pc:sldMk cId="1652516021" sldId="662"/>
            <ac:spMk id="4" creationId="{1132D78A-9EBE-77A2-FB8C-DF65E116B64D}"/>
          </ac:spMkLst>
        </pc:spChg>
      </pc:sldChg>
      <pc:sldChg chg="modSp del mod modAnim">
        <pc:chgData name="Miss S Hall" userId="b52f665b-ec4e-4b4c-991a-dfed447f5776" providerId="ADAL" clId="{B7B94B38-DC20-475D-B780-36B68C8EB3F9}" dt="2024-10-01T16:10:35.217" v="349" actId="2696"/>
        <pc:sldMkLst>
          <pc:docMk/>
          <pc:sldMk cId="2782094384" sldId="663"/>
        </pc:sldMkLst>
        <pc:spChg chg="mod">
          <ac:chgData name="Miss S Hall" userId="b52f665b-ec4e-4b4c-991a-dfed447f5776" providerId="ADAL" clId="{B7B94B38-DC20-475D-B780-36B68C8EB3F9}" dt="2024-10-01T15:37:26.209" v="348" actId="20577"/>
          <ac:spMkLst>
            <pc:docMk/>
            <pc:sldMk cId="2782094384" sldId="663"/>
            <ac:spMk id="2" creationId="{00000000-0000-0000-0000-000000000000}"/>
          </ac:spMkLst>
        </pc:spChg>
        <pc:spChg chg="mod">
          <ac:chgData name="Miss S Hall" userId="b52f665b-ec4e-4b4c-991a-dfed447f5776" providerId="ADAL" clId="{B7B94B38-DC20-475D-B780-36B68C8EB3F9}" dt="2024-10-01T15:37:18.680" v="319" actId="20577"/>
          <ac:spMkLst>
            <pc:docMk/>
            <pc:sldMk cId="2782094384" sldId="663"/>
            <ac:spMk id="3" creationId="{00000000-0000-0000-0000-000000000000}"/>
          </ac:spMkLst>
        </pc:spChg>
      </pc:sldChg>
      <pc:sldChg chg="del">
        <pc:chgData name="Miss S Hall" userId="b52f665b-ec4e-4b4c-991a-dfed447f5776" providerId="ADAL" clId="{B7B94B38-DC20-475D-B780-36B68C8EB3F9}" dt="2024-10-01T16:11:00.612" v="350" actId="47"/>
        <pc:sldMkLst>
          <pc:docMk/>
          <pc:sldMk cId="2880135078" sldId="664"/>
        </pc:sldMkLst>
      </pc:sldChg>
    </pc:docChg>
  </pc:docChgLst>
  <pc:docChgLst>
    <pc:chgData name="Miss A Hussain" userId="6bbd677d-0980-4464-85ac-d45b0c24101d" providerId="ADAL" clId="{79717ABF-1419-4410-B407-79733FFB8F7A}"/>
    <pc:docChg chg="undo custSel modSld">
      <pc:chgData name="Miss A Hussain" userId="6bbd677d-0980-4464-85ac-d45b0c24101d" providerId="ADAL" clId="{79717ABF-1419-4410-B407-79733FFB8F7A}" dt="2024-10-03T09:44:00.954" v="2" actId="14100"/>
      <pc:docMkLst>
        <pc:docMk/>
      </pc:docMkLst>
      <pc:sldChg chg="addSp delSp modSp mod">
        <pc:chgData name="Miss A Hussain" userId="6bbd677d-0980-4464-85ac-d45b0c24101d" providerId="ADAL" clId="{79717ABF-1419-4410-B407-79733FFB8F7A}" dt="2024-10-03T09:44:00.954" v="2" actId="14100"/>
        <pc:sldMkLst>
          <pc:docMk/>
          <pc:sldMk cId="1133859785" sldId="269"/>
        </pc:sldMkLst>
        <pc:spChg chg="mod">
          <ac:chgData name="Miss A Hussain" userId="6bbd677d-0980-4464-85ac-d45b0c24101d" providerId="ADAL" clId="{79717ABF-1419-4410-B407-79733FFB8F7A}" dt="2024-10-03T09:44:00.954" v="2" actId="14100"/>
          <ac:spMkLst>
            <pc:docMk/>
            <pc:sldMk cId="1133859785" sldId="269"/>
            <ac:spMk id="6" creationId="{30E504BC-567C-A16A-77DD-5F868CDCFEFB}"/>
          </ac:spMkLst>
        </pc:spChg>
        <pc:graphicFrameChg chg="add del modGraphic">
          <ac:chgData name="Miss A Hussain" userId="6bbd677d-0980-4464-85ac-d45b0c24101d" providerId="ADAL" clId="{79717ABF-1419-4410-B407-79733FFB8F7A}" dt="2024-10-03T09:43:58.105" v="1" actId="27309"/>
          <ac:graphicFrameMkLst>
            <pc:docMk/>
            <pc:sldMk cId="1133859785" sldId="269"/>
            <ac:graphicFrameMk id="4" creationId="{3AE53D03-6B35-03E7-CFE9-F927A1841741}"/>
          </ac:graphicFrameMkLst>
        </pc:graphicFrameChg>
      </pc:sldChg>
    </pc:docChg>
  </pc:docChgLst>
  <pc:docChgLst>
    <pc:chgData name="Miss S Hall" userId="b52f665b-ec4e-4b4c-991a-dfed447f5776" providerId="ADAL" clId="{F59B365F-D772-4396-83F4-9B2D853B6646}"/>
    <pc:docChg chg="custSel delSld modSld">
      <pc:chgData name="Miss S Hall" userId="b52f665b-ec4e-4b4c-991a-dfed447f5776" providerId="ADAL" clId="{F59B365F-D772-4396-83F4-9B2D853B6646}" dt="2024-10-03T09:01:54.958" v="201" actId="2696"/>
      <pc:docMkLst>
        <pc:docMk/>
      </pc:docMkLst>
      <pc:sldChg chg="modSp mod">
        <pc:chgData name="Miss S Hall" userId="b52f665b-ec4e-4b4c-991a-dfed447f5776" providerId="ADAL" clId="{F59B365F-D772-4396-83F4-9B2D853B6646}" dt="2024-10-03T08:58:38.372" v="200" actId="20577"/>
        <pc:sldMkLst>
          <pc:docMk/>
          <pc:sldMk cId="1826321967" sldId="263"/>
        </pc:sldMkLst>
        <pc:spChg chg="mod">
          <ac:chgData name="Miss S Hall" userId="b52f665b-ec4e-4b4c-991a-dfed447f5776" providerId="ADAL" clId="{F59B365F-D772-4396-83F4-9B2D853B6646}" dt="2024-10-03T08:58:38.372" v="200" actId="20577"/>
          <ac:spMkLst>
            <pc:docMk/>
            <pc:sldMk cId="1826321967" sldId="263"/>
            <ac:spMk id="3" creationId="{00000000-0000-0000-0000-000000000000}"/>
          </ac:spMkLst>
        </pc:spChg>
      </pc:sldChg>
      <pc:sldChg chg="modSp">
        <pc:chgData name="Miss S Hall" userId="b52f665b-ec4e-4b4c-991a-dfed447f5776" providerId="ADAL" clId="{F59B365F-D772-4396-83F4-9B2D853B6646}" dt="2024-10-03T08:30:27.643" v="8" actId="20577"/>
        <pc:sldMkLst>
          <pc:docMk/>
          <pc:sldMk cId="3072732677" sldId="267"/>
        </pc:sldMkLst>
        <pc:spChg chg="mod">
          <ac:chgData name="Miss S Hall" userId="b52f665b-ec4e-4b4c-991a-dfed447f5776" providerId="ADAL" clId="{F59B365F-D772-4396-83F4-9B2D853B6646}" dt="2024-10-03T08:30:27.643" v="8" actId="20577"/>
          <ac:spMkLst>
            <pc:docMk/>
            <pc:sldMk cId="3072732677" sldId="267"/>
            <ac:spMk id="3" creationId="{00000000-0000-0000-0000-000000000000}"/>
          </ac:spMkLst>
        </pc:spChg>
      </pc:sldChg>
      <pc:sldChg chg="del">
        <pc:chgData name="Miss S Hall" userId="b52f665b-ec4e-4b4c-991a-dfed447f5776" providerId="ADAL" clId="{F59B365F-D772-4396-83F4-9B2D853B6646}" dt="2024-10-03T09:01:54.958" v="201" actId="2696"/>
        <pc:sldMkLst>
          <pc:docMk/>
          <pc:sldMk cId="2850440598" sldId="663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2A61-406D-4FE3-B30C-CFCFE1C4639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BE6CF-43CE-4A33-8704-D920DA6F8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054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2A61-406D-4FE3-B30C-CFCFE1C4639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BE6CF-43CE-4A33-8704-D920DA6F8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000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2A61-406D-4FE3-B30C-CFCFE1C4639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BE6CF-43CE-4A33-8704-D920DA6F8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257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2A61-406D-4FE3-B30C-CFCFE1C4639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BE6CF-43CE-4A33-8704-D920DA6F8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506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2A61-406D-4FE3-B30C-CFCFE1C4639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BE6CF-43CE-4A33-8704-D920DA6F8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03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2A61-406D-4FE3-B30C-CFCFE1C4639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BE6CF-43CE-4A33-8704-D920DA6F8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7989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2A61-406D-4FE3-B30C-CFCFE1C4639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BE6CF-43CE-4A33-8704-D920DA6F8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40408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2A61-406D-4FE3-B30C-CFCFE1C4639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BE6CF-43CE-4A33-8704-D920DA6F8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55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2A61-406D-4FE3-B30C-CFCFE1C4639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BE6CF-43CE-4A33-8704-D920DA6F8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56488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2A61-406D-4FE3-B30C-CFCFE1C4639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BE6CF-43CE-4A33-8704-D920DA6F8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3273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A12A61-406D-4FE3-B30C-CFCFE1C4639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DBE6CF-43CE-4A33-8704-D920DA6F8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5567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9597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8500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0296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2353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3890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48520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95714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2090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7813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5395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1509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366449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7626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1240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7936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5876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7587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61939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945613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79398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2302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ACEAA-CEDC-4148-A14D-6FCA43E50A98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130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12A61-406D-4FE3-B30C-CFCFE1C46396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DBE6CF-43CE-4A33-8704-D920DA6F8C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7859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13BB6-08BD-4E14-B142-E4055D4CEAF0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03/10/2024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49508-DAED-45BE-80DB-2ADDB66733B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6306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7ACEAA-CEDC-4148-A14D-6FCA43E50A98}" type="datetimeFigureOut">
              <a:rPr lang="en-GB" smtClean="0"/>
              <a:t>03/10/2024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C4D6F-82CE-4998-9EBC-E4D387172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659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What can you remember? Whiteboards!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513388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Who were the two people who took out a study on family diversity?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What five types of family diversity did they identify?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How do families differ amongst different social classes?</a:t>
            </a:r>
          </a:p>
          <a:p>
            <a:pPr marL="0" indent="0">
              <a:buNone/>
            </a:pPr>
            <a:endParaRPr lang="en-GB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How might a family move through different stages of life? </a:t>
            </a:r>
          </a:p>
          <a:p>
            <a:pPr marL="0" indent="0"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761785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412" y="144250"/>
            <a:ext cx="5956139" cy="844291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GB" sz="4000" b="1" u="sng" dirty="0">
                <a:latin typeface="Comic Sans MS" panose="030F0702030302020204" pitchFamily="66" charset="0"/>
              </a:rPr>
              <a:t>Sentence starters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412" y="1278294"/>
            <a:ext cx="6088570" cy="5382402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ctr" fontAlgn="t">
              <a:spcBef>
                <a:spcPts val="0"/>
              </a:spcBef>
              <a:buNone/>
            </a:pPr>
            <a:r>
              <a:rPr lang="en-GB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From Item B, identify and describe what the </a:t>
            </a:r>
            <a:r>
              <a:rPr lang="en-GB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Rapoports</a:t>
            </a:r>
            <a:r>
              <a:rPr lang="en-GB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mean by family diversity, including what you know of their perspective on the family. </a:t>
            </a:r>
            <a:r>
              <a:rPr lang="en-GB" sz="2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[4 marks]</a:t>
            </a: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132D78A-9EBE-77A2-FB8C-DF65E116B64D}"/>
              </a:ext>
            </a:extLst>
          </p:cNvPr>
          <p:cNvSpPr txBox="1"/>
          <p:nvPr/>
        </p:nvSpPr>
        <p:spPr>
          <a:xfrm>
            <a:off x="178465" y="2748586"/>
            <a:ext cx="6014517" cy="38164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Rappaports believe</a:t>
            </a:r>
            <a:r>
              <a:rPr lang="en-GB" sz="2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…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2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five type</a:t>
            </a:r>
            <a:r>
              <a:rPr lang="en-GB" sz="2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 of diversity they found are…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200" b="1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In Item B</a:t>
            </a:r>
            <a:r>
              <a:rPr lang="en-GB" sz="2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the focus is on social class diversity. This is…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The Rappaports found</a:t>
            </a:r>
            <a:r>
              <a:rPr lang="en-GB" sz="2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in different social </a:t>
            </a:r>
            <a:r>
              <a:rPr lang="en-GB" sz="2200" b="1">
                <a:solidFill>
                  <a:srgbClr val="FF0000"/>
                </a:solidFill>
                <a:latin typeface="Comic Sans MS" panose="030F0702030302020204" pitchFamily="66" charset="0"/>
              </a:rPr>
              <a:t>classes…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200" b="1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D85ED6A-1E3B-5C68-3D22-68D59038C7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7730" y="253261"/>
            <a:ext cx="5829858" cy="6351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516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9142A4A-D3B2-470E-8BD5-63C4EBA24BE3}"/>
              </a:ext>
            </a:extLst>
          </p:cNvPr>
          <p:cNvSpPr txBox="1"/>
          <p:nvPr/>
        </p:nvSpPr>
        <p:spPr>
          <a:xfrm>
            <a:off x="3686081" y="324578"/>
            <a:ext cx="52387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Learning Journey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ECF3D7EF-A7C9-4914-AF53-B71FACD6FED1}"/>
              </a:ext>
            </a:extLst>
          </p:cNvPr>
          <p:cNvSpPr/>
          <p:nvPr/>
        </p:nvSpPr>
        <p:spPr>
          <a:xfrm>
            <a:off x="1809750" y="1485901"/>
            <a:ext cx="2667000" cy="4188493"/>
          </a:xfrm>
          <a:prstGeom prst="round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50408899-A53C-4F82-A27F-2D07384FD74E}"/>
              </a:ext>
            </a:extLst>
          </p:cNvPr>
          <p:cNvSpPr/>
          <p:nvPr/>
        </p:nvSpPr>
        <p:spPr>
          <a:xfrm>
            <a:off x="4686300" y="1485901"/>
            <a:ext cx="2667000" cy="4188493"/>
          </a:xfrm>
          <a:prstGeom prst="roundRect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0B6EA817-4633-478A-B1D6-392DC3BF9685}"/>
              </a:ext>
            </a:extLst>
          </p:cNvPr>
          <p:cNvSpPr/>
          <p:nvPr/>
        </p:nvSpPr>
        <p:spPr>
          <a:xfrm>
            <a:off x="7581900" y="1485901"/>
            <a:ext cx="2667000" cy="4188493"/>
          </a:xfrm>
          <a:prstGeom prst="roundRect">
            <a:avLst/>
          </a:prstGeom>
          <a:noFill/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C58E1D41-48C7-435E-83ED-40E8251623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5876" y="1554346"/>
            <a:ext cx="1677722" cy="152456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8739C489-B0FB-452F-8835-A15DE04EB6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5330" y="1696492"/>
            <a:ext cx="1728059" cy="148337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0DA6614-7744-449D-9D5C-47AC078028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13222" y="1696493"/>
            <a:ext cx="1872378" cy="11642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FE15243-B808-DF1E-EC2D-43B14DBD05DD}"/>
              </a:ext>
            </a:extLst>
          </p:cNvPr>
          <p:cNvSpPr txBox="1"/>
          <p:nvPr/>
        </p:nvSpPr>
        <p:spPr>
          <a:xfrm>
            <a:off x="1883412" y="3961156"/>
            <a:ext cx="25196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What is family diversity?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74A0960-64CE-23F4-D554-B4FFE1881FC6}"/>
              </a:ext>
            </a:extLst>
          </p:cNvPr>
          <p:cNvSpPr txBox="1"/>
          <p:nvPr/>
        </p:nvSpPr>
        <p:spPr>
          <a:xfrm>
            <a:off x="4780600" y="3826968"/>
            <a:ext cx="25196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Reasons why we have family diversity.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CC0B3B5-6613-F275-0E59-49D99AA8D008}"/>
              </a:ext>
            </a:extLst>
          </p:cNvPr>
          <p:cNvSpPr txBox="1"/>
          <p:nvPr/>
        </p:nvSpPr>
        <p:spPr>
          <a:xfrm>
            <a:off x="7729225" y="3826968"/>
            <a:ext cx="25196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Is the nuclear family still important?</a:t>
            </a:r>
          </a:p>
        </p:txBody>
      </p:sp>
    </p:spTree>
    <p:extLst>
      <p:ext uri="{BB962C8B-B14F-4D97-AF65-F5344CB8AC3E}">
        <p14:creationId xmlns:p14="http://schemas.microsoft.com/office/powerpoint/2010/main" val="2840907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514" y="170079"/>
            <a:ext cx="11565924" cy="76225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GB" sz="4800" b="1" u="sng" dirty="0">
                <a:latin typeface="Comic Sans MS" panose="030F0702030302020204" pitchFamily="66" charset="0"/>
              </a:rPr>
              <a:t>Reasons for Family Diversity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9514" y="5676899"/>
            <a:ext cx="11450594" cy="1006287"/>
          </a:xfrm>
          <a:solidFill>
            <a:schemeClr val="accent1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en-GB" sz="2000" b="1" u="sng" dirty="0">
                <a:latin typeface="Comic Sans MS" panose="030F0702030302020204" pitchFamily="66" charset="0"/>
              </a:rPr>
              <a:t>Learning Objectives:</a:t>
            </a:r>
          </a:p>
          <a:p>
            <a:pPr algn="l"/>
            <a:r>
              <a:rPr lang="en-GB" sz="2000" b="1" dirty="0">
                <a:latin typeface="Comic Sans MS" panose="030F0702030302020204" pitchFamily="66" charset="0"/>
              </a:rPr>
              <a:t>To explain the reasons why there is family diversity in modern Britain.</a:t>
            </a:r>
            <a:endParaRPr lang="en-GB" sz="3200" b="1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979" y="1287952"/>
            <a:ext cx="4516780" cy="386075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930" y="1287952"/>
            <a:ext cx="2966742" cy="197423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3380" y="2899589"/>
            <a:ext cx="2856728" cy="2029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70172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Reasons for Diversity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513388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>
                <a:latin typeface="Comic Sans MS" panose="030F0702030302020204" pitchFamily="66" charset="0"/>
              </a:rPr>
              <a:t>There are many reasons why there is family diversity in the UK today</a:t>
            </a:r>
            <a:r>
              <a:rPr lang="en-GB" b="1" dirty="0"/>
              <a:t>.</a:t>
            </a:r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endParaRPr lang="en-GB" b="1" dirty="0"/>
          </a:p>
        </p:txBody>
      </p:sp>
      <p:sp>
        <p:nvSpPr>
          <p:cNvPr id="5" name="Cloud Callout 4"/>
          <p:cNvSpPr/>
          <p:nvPr/>
        </p:nvSpPr>
        <p:spPr>
          <a:xfrm>
            <a:off x="1663700" y="2921000"/>
            <a:ext cx="4013200" cy="2755900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Reasons for family diversity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03313" y="3238500"/>
            <a:ext cx="50796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Comic Sans MS" panose="030F0702030302020204" pitchFamily="66" charset="0"/>
              </a:rPr>
              <a:t>THINK-PAIR-SHARE</a:t>
            </a:r>
          </a:p>
        </p:txBody>
      </p:sp>
    </p:spTree>
    <p:extLst>
      <p:ext uri="{BB962C8B-B14F-4D97-AF65-F5344CB8AC3E}">
        <p14:creationId xmlns:p14="http://schemas.microsoft.com/office/powerpoint/2010/main" val="3435329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animBg="1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r>
              <a:rPr lang="en-GB" b="1" u="sng" dirty="0">
                <a:latin typeface="Comic Sans MS" panose="030F0702030302020204" pitchFamily="66" charset="0"/>
              </a:rPr>
              <a:t>Reasons for family diversity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4659" y="1337397"/>
            <a:ext cx="7918754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>
                <a:latin typeface="Comic Sans MS" panose="030F0702030302020204" pitchFamily="66" charset="0"/>
              </a:rPr>
              <a:t>We will look at the four reasons first!</a:t>
            </a:r>
          </a:p>
          <a:p>
            <a:pPr marL="0" indent="0">
              <a:buNone/>
            </a:pPr>
            <a:r>
              <a:rPr lang="en-GB" sz="3200" b="1" dirty="0">
                <a:latin typeface="Comic Sans MS" panose="030F0702030302020204" pitchFamily="66" charset="0"/>
              </a:rPr>
              <a:t>Read through the information. (3 minutes)</a:t>
            </a:r>
          </a:p>
          <a:p>
            <a:pPr marL="0" indent="0">
              <a:buNone/>
            </a:pPr>
            <a:r>
              <a:rPr lang="en-GB" sz="3200" b="1" dirty="0">
                <a:latin typeface="Comic Sans MS" panose="030F0702030302020204" pitchFamily="66" charset="0"/>
              </a:rPr>
              <a:t>Reduce into no more than three bullet points in each box. (10 minutes)</a:t>
            </a:r>
          </a:p>
          <a:p>
            <a:pPr marL="0" indent="0">
              <a:buNone/>
            </a:pPr>
            <a:endParaRPr lang="en-GB" sz="32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b="1" dirty="0">
                <a:latin typeface="Comic Sans MS" panose="030F0702030302020204" pitchFamily="66" charset="0"/>
              </a:rPr>
              <a:t>Highlight the most important sentence. Record in your book WHY you see this as the most important part. </a:t>
            </a:r>
          </a:p>
          <a:p>
            <a:pPr marL="0" indent="0" algn="ctr">
              <a:buNone/>
            </a:pPr>
            <a:endParaRPr lang="en-GB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237924" y="4773928"/>
            <a:ext cx="3836380" cy="193899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latin typeface="Comic Sans MS" panose="030F0702030302020204" pitchFamily="66" charset="0"/>
              </a:rPr>
              <a:t>Extension:</a:t>
            </a:r>
          </a:p>
          <a:p>
            <a:r>
              <a:rPr lang="en-GB" sz="2000" b="1" dirty="0">
                <a:latin typeface="Comic Sans MS" panose="030F0702030302020204" pitchFamily="66" charset="0"/>
              </a:rPr>
              <a:t>Why might the reason you have just looked at be seen as both positive and negative? Record your points onto your worksheet. </a:t>
            </a:r>
            <a:endParaRPr lang="en-GB" b="1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1827" y="248371"/>
            <a:ext cx="3505513" cy="264470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234DF0E-9940-45D4-D3A0-D63DF215D796}"/>
              </a:ext>
            </a:extLst>
          </p:cNvPr>
          <p:cNvSpPr txBox="1"/>
          <p:nvPr/>
        </p:nvSpPr>
        <p:spPr>
          <a:xfrm>
            <a:off x="8294889" y="3336999"/>
            <a:ext cx="3722451" cy="1200329"/>
          </a:xfrm>
          <a:prstGeom prst="rect">
            <a:avLst/>
          </a:prstGeom>
          <a:solidFill>
            <a:srgbClr val="FF8AD8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When you finish your task: Add 5 words to your word bank!</a:t>
            </a:r>
          </a:p>
        </p:txBody>
      </p:sp>
    </p:spTree>
    <p:extLst>
      <p:ext uri="{BB962C8B-B14F-4D97-AF65-F5344CB8AC3E}">
        <p14:creationId xmlns:p14="http://schemas.microsoft.com/office/powerpoint/2010/main" val="3072732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What have we learnt? Whiteboards!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389821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514350" indent="-514350"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Name one law that has been passed which has led to family diversity. </a:t>
            </a:r>
          </a:p>
          <a:p>
            <a:pPr marL="514350" indent="-514350"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514350" indent="-514350"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How have social attitudes changed?</a:t>
            </a:r>
          </a:p>
          <a:p>
            <a:pPr marL="514350" indent="-514350"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514350" indent="-514350"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Why has women’s employment opportunities led to family diversity?</a:t>
            </a:r>
          </a:p>
          <a:p>
            <a:pPr marL="514350" indent="-514350"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514350" indent="-514350"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Why are people living longer?</a:t>
            </a:r>
          </a:p>
          <a:p>
            <a:pPr marL="514350" indent="-514350"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514350" indent="-514350"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How has this led to family diversity?</a:t>
            </a:r>
          </a:p>
        </p:txBody>
      </p:sp>
    </p:spTree>
    <p:extLst>
      <p:ext uri="{BB962C8B-B14F-4D97-AF65-F5344CB8AC3E}">
        <p14:creationId xmlns:p14="http://schemas.microsoft.com/office/powerpoint/2010/main" val="1469800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r>
              <a:rPr lang="en-GB" b="1" u="sng" dirty="0">
                <a:latin typeface="Comic Sans MS" panose="030F0702030302020204" pitchFamily="66" charset="0"/>
              </a:rPr>
              <a:t>Reasons for family diversity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37397"/>
            <a:ext cx="8294889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>
                <a:latin typeface="Comic Sans MS" panose="030F0702030302020204" pitchFamily="66" charset="0"/>
              </a:rPr>
              <a:t>Now let’s look at the next four factors.</a:t>
            </a:r>
          </a:p>
          <a:p>
            <a:pPr marL="0" indent="0">
              <a:buNone/>
            </a:pPr>
            <a:r>
              <a:rPr lang="en-GB" sz="3200" b="1" dirty="0">
                <a:latin typeface="Comic Sans MS" panose="030F0702030302020204" pitchFamily="66" charset="0"/>
              </a:rPr>
              <a:t>Read through the information. (3 mins)</a:t>
            </a:r>
          </a:p>
          <a:p>
            <a:pPr marL="0" indent="0">
              <a:buNone/>
            </a:pPr>
            <a:endParaRPr lang="en-GB" sz="32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b="1" dirty="0">
                <a:latin typeface="Comic Sans MS" panose="030F0702030302020204" pitchFamily="66" charset="0"/>
              </a:rPr>
              <a:t>Reduce into no more than four bullet points in each box. (10 mins)</a:t>
            </a:r>
          </a:p>
          <a:p>
            <a:pPr marL="0" indent="0">
              <a:buNone/>
            </a:pPr>
            <a:endParaRPr lang="en-GB" sz="32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b="1" dirty="0">
                <a:latin typeface="Comic Sans MS" panose="030F0702030302020204" pitchFamily="66" charset="0"/>
              </a:rPr>
              <a:t>Highlight the most important sentence. Record in your book WHY you see this as the most important part. </a:t>
            </a:r>
          </a:p>
          <a:p>
            <a:pPr marL="0" indent="0" algn="ctr">
              <a:buNone/>
            </a:pPr>
            <a:endParaRPr lang="en-GB" b="1" dirty="0"/>
          </a:p>
        </p:txBody>
      </p:sp>
      <p:sp>
        <p:nvSpPr>
          <p:cNvPr id="6" name="TextBox 5"/>
          <p:cNvSpPr txBox="1"/>
          <p:nvPr/>
        </p:nvSpPr>
        <p:spPr>
          <a:xfrm>
            <a:off x="8237924" y="4773928"/>
            <a:ext cx="3836380" cy="193899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latin typeface="Comic Sans MS" panose="030F0702030302020204" pitchFamily="66" charset="0"/>
              </a:rPr>
              <a:t>Extension:</a:t>
            </a:r>
          </a:p>
          <a:p>
            <a:r>
              <a:rPr lang="en-GB" sz="2000" b="1" dirty="0">
                <a:latin typeface="Comic Sans MS" panose="030F0702030302020204" pitchFamily="66" charset="0"/>
              </a:rPr>
              <a:t>Why might the reason you have just looked at be seen as both positive and negative? Record your points onto your worksheet. </a:t>
            </a:r>
            <a:endParaRPr lang="en-GB" b="1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1827" y="248371"/>
            <a:ext cx="3505513" cy="264470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234DF0E-9940-45D4-D3A0-D63DF215D796}"/>
              </a:ext>
            </a:extLst>
          </p:cNvPr>
          <p:cNvSpPr txBox="1"/>
          <p:nvPr/>
        </p:nvSpPr>
        <p:spPr>
          <a:xfrm>
            <a:off x="8294889" y="3336999"/>
            <a:ext cx="3722451" cy="1200329"/>
          </a:xfrm>
          <a:prstGeom prst="rect">
            <a:avLst/>
          </a:prstGeom>
          <a:solidFill>
            <a:srgbClr val="FF8AD8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When you finish your task: Add 5 words to your word bank!</a:t>
            </a:r>
          </a:p>
        </p:txBody>
      </p:sp>
    </p:spTree>
    <p:extLst>
      <p:ext uri="{BB962C8B-B14F-4D97-AF65-F5344CB8AC3E}">
        <p14:creationId xmlns:p14="http://schemas.microsoft.com/office/powerpoint/2010/main" val="1300473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389821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514350" indent="-514350"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How have gender roles changed in society? </a:t>
            </a:r>
          </a:p>
          <a:p>
            <a:pPr marL="514350" indent="-514350"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514350" indent="-514350"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Why have benefits from the government created family diversity?</a:t>
            </a:r>
          </a:p>
          <a:p>
            <a:pPr marL="514350" indent="-514350"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514350" indent="-514350"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How might immigration impact families?</a:t>
            </a:r>
          </a:p>
          <a:p>
            <a:pPr marL="514350" indent="-514350"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514350" indent="-514350"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What is secularisation?</a:t>
            </a:r>
          </a:p>
          <a:p>
            <a:pPr marL="514350" indent="-514350">
              <a:buAutoNum type="arabicParenR"/>
            </a:pPr>
            <a:endParaRPr lang="en-GB" b="1" dirty="0">
              <a:latin typeface="Comic Sans MS" panose="030F0702030302020204" pitchFamily="66" charset="0"/>
            </a:endParaRPr>
          </a:p>
          <a:p>
            <a:pPr marL="514350" indent="-514350">
              <a:buAutoNum type="arabicParenR"/>
            </a:pPr>
            <a:r>
              <a:rPr lang="en-GB" b="1" dirty="0">
                <a:latin typeface="Comic Sans MS" panose="030F0702030302020204" pitchFamily="66" charset="0"/>
              </a:rPr>
              <a:t>How has this impacted families?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30E504BC-567C-A16A-77DD-5F868CDCF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96282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C9040F3-23AF-E801-47D5-628EBEB6BF8A}"/>
              </a:ext>
            </a:extLst>
          </p:cNvPr>
          <p:cNvSpPr txBox="1">
            <a:spLocks/>
          </p:cNvSpPr>
          <p:nvPr/>
        </p:nvSpPr>
        <p:spPr>
          <a:xfrm>
            <a:off x="378940" y="225303"/>
            <a:ext cx="11557686" cy="936104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 dirty="0">
                <a:latin typeface="Comic Sans MS" panose="030F0702030302020204" pitchFamily="66" charset="0"/>
              </a:rPr>
              <a:t>What have we learnt? Whiteboards!</a:t>
            </a:r>
          </a:p>
        </p:txBody>
      </p:sp>
    </p:spTree>
    <p:extLst>
      <p:ext uri="{BB962C8B-B14F-4D97-AF65-F5344CB8AC3E}">
        <p14:creationId xmlns:p14="http://schemas.microsoft.com/office/powerpoint/2010/main" val="1133859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184114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Practice exam 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513388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Identify and explain </a:t>
            </a:r>
            <a:r>
              <a:rPr lang="en-GB" b="1" dirty="0">
                <a:latin typeface="Comic Sans MS" panose="030F0702030302020204" pitchFamily="66" charset="0"/>
              </a:rPr>
              <a:t>one </a:t>
            </a:r>
            <a:r>
              <a:rPr lang="en-GB" dirty="0">
                <a:latin typeface="Comic Sans MS" panose="030F0702030302020204" pitchFamily="66" charset="0"/>
              </a:rPr>
              <a:t>factor that may have led to an increase in the number of children raised in lone-parent families.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[3 marks]</a:t>
            </a:r>
          </a:p>
          <a:p>
            <a:pPr marL="0" indent="0">
              <a:buNone/>
            </a:pPr>
            <a:endParaRPr lang="en-GB" b="1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1 mark- </a:t>
            </a:r>
            <a:r>
              <a:rPr lang="en-GB" dirty="0">
                <a:latin typeface="Comic Sans MS" panose="030F0702030302020204" pitchFamily="66" charset="0"/>
              </a:rPr>
              <a:t>identify a factor: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“One factor is…”</a:t>
            </a:r>
          </a:p>
          <a:p>
            <a:pPr marL="0" indent="0">
              <a:buNone/>
            </a:pPr>
            <a:endParaRPr lang="en-GB" i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2 marks- </a:t>
            </a:r>
            <a:r>
              <a:rPr lang="en-GB" dirty="0">
                <a:latin typeface="Comic Sans MS" panose="030F0702030302020204" pitchFamily="66" charset="0"/>
              </a:rPr>
              <a:t>explain why this has meant there is an increase: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“This is…” </a:t>
            </a:r>
          </a:p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“This has led to an increase in lone parent families because..”</a:t>
            </a:r>
          </a:p>
          <a:p>
            <a:pPr marL="0" indent="0" algn="ctr">
              <a:buNone/>
            </a:pP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8263219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184114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u="sng" dirty="0">
                <a:latin typeface="Comic Sans MS" panose="030F0702030302020204" pitchFamily="66" charset="0"/>
              </a:rPr>
              <a:t>Model answer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513388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Identify and explain </a:t>
            </a:r>
            <a:r>
              <a:rPr lang="en-GB" sz="3200" b="1" dirty="0">
                <a:latin typeface="Comic Sans MS" panose="030F0702030302020204" pitchFamily="66" charset="0"/>
              </a:rPr>
              <a:t>one </a:t>
            </a:r>
            <a:r>
              <a:rPr lang="en-GB" sz="3200" dirty="0">
                <a:latin typeface="Comic Sans MS" panose="030F0702030302020204" pitchFamily="66" charset="0"/>
              </a:rPr>
              <a:t>factor that may have led to an increase in the number of children raised in lone-parent families. </a:t>
            </a:r>
            <a:r>
              <a:rPr lang="en-GB" sz="3200" b="1" dirty="0">
                <a:solidFill>
                  <a:srgbClr val="FF0000"/>
                </a:solidFill>
                <a:latin typeface="Comic Sans MS" panose="030F0702030302020204" pitchFamily="66" charset="0"/>
              </a:rPr>
              <a:t>[3 marks]</a:t>
            </a:r>
          </a:p>
          <a:p>
            <a:pPr marL="0" indent="0" algn="ctr">
              <a:buNone/>
            </a:pPr>
            <a:endParaRPr lang="en-GB" sz="3200" b="1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One factor that may have led to an increase is the changes in gender roles that have taken place between men and women.</a:t>
            </a:r>
            <a:r>
              <a:rPr lang="en-GB" b="1" dirty="0">
                <a:latin typeface="Comic Sans MS" panose="030F0702030302020204" pitchFamily="66" charset="0"/>
              </a:rPr>
              <a:t>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[1]</a:t>
            </a:r>
            <a:r>
              <a:rPr lang="en-GB" b="1" dirty="0">
                <a:latin typeface="Comic Sans MS" panose="030F0702030302020204" pitchFamily="66" charset="0"/>
              </a:rPr>
              <a:t> </a:t>
            </a:r>
            <a:r>
              <a:rPr lang="en-GB" dirty="0">
                <a:latin typeface="Comic Sans MS" panose="030F0702030302020204" pitchFamily="66" charset="0"/>
              </a:rPr>
              <a:t>Women today are much more focused on building careers than getting married, becoming economically independent.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[2] </a:t>
            </a:r>
            <a:r>
              <a:rPr lang="en-GB" dirty="0">
                <a:latin typeface="Comic Sans MS" panose="030F0702030302020204" pitchFamily="66" charset="0"/>
              </a:rPr>
              <a:t>This means they are earning their own money and can have children without the support of a man through methods such as IVF or adoption, bringing children up in a lone-parent family. </a:t>
            </a:r>
            <a:r>
              <a:rPr lang="en-GB" b="1" dirty="0">
                <a:solidFill>
                  <a:srgbClr val="FF0000"/>
                </a:solidFill>
                <a:latin typeface="Comic Sans MS" panose="030F0702030302020204" pitchFamily="66" charset="0"/>
              </a:rPr>
              <a:t>[3]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872217" y="-449539"/>
            <a:ext cx="1326764" cy="2225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705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40" y="225303"/>
            <a:ext cx="11557686" cy="936104"/>
          </a:xfrm>
          <a:solidFill>
            <a:srgbClr val="FFFF00"/>
          </a:solidFill>
        </p:spPr>
        <p:txBody>
          <a:bodyPr/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What have you learnt…?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940" y="1513388"/>
            <a:ext cx="11557686" cy="5109354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Comic Sans MS" panose="030F0702030302020204" pitchFamily="66" charset="0"/>
              </a:rPr>
              <a:t> </a:t>
            </a:r>
            <a:r>
              <a:rPr lang="en-GB" dirty="0">
                <a:latin typeface="Comic Sans MS" panose="030F0702030302020204" pitchFamily="66" charset="0"/>
              </a:rPr>
              <a:t>In your exercise books, answer the following in green pen: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Comic Sans MS" panose="030F0702030302020204" pitchFamily="66" charset="0"/>
              </a:rPr>
              <a:t>Name two things that you have learnt in today’s lesson.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Comic Sans MS" panose="030F0702030302020204" pitchFamily="66" charset="0"/>
              </a:rPr>
              <a:t>Name one thing that you feel you did well during the lesson?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Comic Sans MS" panose="030F0702030302020204" pitchFamily="66" charset="0"/>
              </a:rPr>
              <a:t>Name one thing you could try to do better next lesson.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Comic Sans MS" panose="030F0702030302020204" pitchFamily="66" charset="0"/>
              </a:rPr>
              <a:t>How would you rate your understanding of today’s lesson (excellent, good, okay, poor) and why?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latin typeface="Comic Sans MS" panose="030F0702030302020204" pitchFamily="66" charset="0"/>
              </a:rPr>
              <a:t>How would you rate your understanding of the family topic so far (excellent, good, okay, poor) and why?</a:t>
            </a:r>
          </a:p>
          <a:p>
            <a:pPr marL="0" indent="0">
              <a:buNone/>
            </a:pPr>
            <a:endParaRPr lang="en-GB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5D7BF1-EFDD-66AB-DF1C-85E07828528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160323" y="-318602"/>
            <a:ext cx="1326764" cy="2225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5842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0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39ECA460-DC2F-4792-A88C-C26299B030AA}" vid="{BF1E0B47-22B0-4E45-A073-ED1F0BDA0D4C}"/>
    </a:ext>
  </a:ext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RVPSRJS5WCQE-1801518596-45563</_dlc_DocId>
    <_dlc_DocIdUrl xmlns="17a39593-945a-4813-81bf-1728cf9e5038">
      <Url>https://stpeterscatholicschool.sharepoint.com/sites/StaffShared/_layouts/15/DocIdRedir.aspx?ID=RVPSRJS5WCQE-1801518596-45563</Url>
      <Description>RVPSRJS5WCQE-1801518596-45563</Description>
    </_dlc_DocIdUrl>
    <lcf76f155ced4ddcb4097134ff3c332f xmlns="a8d2b040-4d60-4b73-8960-49102152ab97">
      <Terms xmlns="http://schemas.microsoft.com/office/infopath/2007/PartnerControls"/>
    </lcf76f155ced4ddcb4097134ff3c332f>
    <TaxCatchAll xmlns="17a39593-945a-4813-81bf-1728cf9e5038" xsi:nil="true"/>
  </documentManagement>
</p:properties>
</file>

<file path=customXml/itemProps1.xml><?xml version="1.0" encoding="utf-8"?>
<ds:datastoreItem xmlns:ds="http://schemas.openxmlformats.org/officeDocument/2006/customXml" ds:itemID="{E55921E4-70F0-4411-8AC9-6D0A697FAB4E}"/>
</file>

<file path=customXml/itemProps2.xml><?xml version="1.0" encoding="utf-8"?>
<ds:datastoreItem xmlns:ds="http://schemas.openxmlformats.org/officeDocument/2006/customXml" ds:itemID="{CB579539-C7E1-4D6B-ADCF-88AEB55A815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BCC1F63-1DC5-4B84-9CFB-7A20D2151B7F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9E38B5AD-C5AE-4260-8182-E0803E98635A}">
  <ds:schemaRefs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elements/1.1/"/>
    <ds:schemaRef ds:uri="9e683f99-5220-42b6-ba8a-178dcd410c3b"/>
    <ds:schemaRef ds:uri="b718aa60-7cf0-45e3-8d89-7c676556ebc7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749</Words>
  <Application>Microsoft Office PowerPoint</Application>
  <PresentationFormat>Widescreen</PresentationFormat>
  <Paragraphs>90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Office Theme</vt:lpstr>
      <vt:lpstr>10_Office Theme</vt:lpstr>
      <vt:lpstr>1_Office Theme</vt:lpstr>
      <vt:lpstr>What can you remember? Whiteboards!</vt:lpstr>
      <vt:lpstr>Sentence starters</vt:lpstr>
      <vt:lpstr>PowerPoint Presentation</vt:lpstr>
      <vt:lpstr>Reasons for Family Diversity</vt:lpstr>
      <vt:lpstr>Reasons for Diversity</vt:lpstr>
      <vt:lpstr>Reasons for family diversity</vt:lpstr>
      <vt:lpstr>What have we learnt? Whiteboards!</vt:lpstr>
      <vt:lpstr>Reasons for family diversity</vt:lpstr>
      <vt:lpstr>PowerPoint Presentation</vt:lpstr>
      <vt:lpstr>Practice exam question</vt:lpstr>
      <vt:lpstr>Model answer</vt:lpstr>
      <vt:lpstr>What have you learnt…?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Reasons for Family Diversity</dc:title>
  <dc:creator>Miss S Hall</dc:creator>
  <cp:lastModifiedBy>Miss A Hussain</cp:lastModifiedBy>
  <cp:revision>13</cp:revision>
  <dcterms:created xsi:type="dcterms:W3CDTF">2018-09-17T08:23:21Z</dcterms:created>
  <dcterms:modified xsi:type="dcterms:W3CDTF">2024-10-03T09:44:07Z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Order">
    <vt:r8>213000</vt:r8>
  </property>
  <property fmtid="{D5CDD505-2E9C-101B-9397-08002B2CF9AE}" pid="4" name="_dlc_DocIdItemGuid">
    <vt:lpwstr>f7a4afe4-99b2-498a-aafd-b0d6c9785bb3</vt:lpwstr>
  </property>
  <property fmtid="{D5CDD505-2E9C-101B-9397-08002B2CF9AE}" pid="5" name="MediaServiceImageTags">
    <vt:lpwstr/>
  </property>
</Properties>
</file>