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8288000" cy="10287000"/>
  <p:notesSz cx="6858000" cy="9144000"/>
  <p:embeddedFontLst>
    <p:embeddedFont>
      <p:font typeface="Cranberry" panose="020B0604020202020204" charset="0"/>
      <p:regular r:id="rId18"/>
    </p:embeddedFont>
    <p:embeddedFont>
      <p:font typeface="Glacial Indifference Bold" panose="020B0604020202020204" charset="0"/>
      <p:regular r:id="rId19"/>
    </p:embeddedFont>
    <p:embeddedFont>
      <p:font typeface="Hero Bold" panose="020B0604020202020204" charset="0"/>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5" d="100"/>
          <a:sy n="45" d="100"/>
        </p:scale>
        <p:origin x="816"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1.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3.svg"/><Relationship Id="rId9" Type="http://schemas.openxmlformats.org/officeDocument/2006/relationships/image" Target="../media/image15.jpeg"/></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20.png"/></Relationships>
</file>

<file path=ppt/slides/_rels/slide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3.svg"/><Relationship Id="rId9"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23.png"/><Relationship Id="rId4" Type="http://schemas.openxmlformats.org/officeDocument/2006/relationships/image" Target="../media/image3.svg"/><Relationship Id="rId9"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10" Type="http://schemas.openxmlformats.org/officeDocument/2006/relationships/image" Target="../media/image25.png"/><Relationship Id="rId4" Type="http://schemas.openxmlformats.org/officeDocument/2006/relationships/image" Target="../media/image3.sv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image" Target="../media/image28.jpeg"/><Relationship Id="rId5" Type="http://schemas.openxmlformats.org/officeDocument/2006/relationships/image" Target="../media/image16.png"/><Relationship Id="rId10" Type="http://schemas.openxmlformats.org/officeDocument/2006/relationships/image" Target="../media/image27.png"/><Relationship Id="rId4" Type="http://schemas.openxmlformats.org/officeDocument/2006/relationships/image" Target="../media/image3.svg"/><Relationship Id="rId9" Type="http://schemas.openxmlformats.org/officeDocument/2006/relationships/image" Target="../media/image26.jpeg"/></Relationships>
</file>

<file path=ppt/slides/_rels/slide9.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29.png"/></Relationships>
</file>

<file path=ppt/slides/_rels/slide10.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31.png"/></Relationships>
</file>

<file path=ppt/slides/_rels/slide12.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32.png"/></Relationships>
</file>

<file path=ppt/slides/_rels/slide1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33.png"/></Relationships>
</file>

<file path=ppt/slides/_rels/slide14.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svg"/><Relationship Id="rId9"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image" Target="../media/image37.png"/><Relationship Id="rId5" Type="http://schemas.openxmlformats.org/officeDocument/2006/relationships/image" Target="../media/image16.png"/><Relationship Id="rId10" Type="http://schemas.openxmlformats.org/officeDocument/2006/relationships/image" Target="../media/image36.png"/><Relationship Id="rId4" Type="http://schemas.openxmlformats.org/officeDocument/2006/relationships/image" Target="../media/image3.svg"/><Relationship Id="rId9" Type="http://schemas.openxmlformats.org/officeDocument/2006/relationships/image" Target="../media/image35.png"/></Relationships>
</file>

<file path=ppt/slides/_rels/slide16.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7.svg"/><Relationship Id="rId11" Type="http://schemas.openxmlformats.org/officeDocument/2006/relationships/image" Target="../media/image40.png"/><Relationship Id="rId5" Type="http://schemas.openxmlformats.org/officeDocument/2006/relationships/image" Target="../media/image16.png"/><Relationship Id="rId10" Type="http://schemas.openxmlformats.org/officeDocument/2006/relationships/image" Target="../media/image39.png"/><Relationship Id="rId4" Type="http://schemas.openxmlformats.org/officeDocument/2006/relationships/image" Target="../media/image3.svg"/><Relationship Id="rId9"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grpSp>
        <p:nvGrpSpPr>
          <p:cNvPr id="3" name="Group 3"/>
          <p:cNvGrpSpPr/>
          <p:nvPr/>
        </p:nvGrpSpPr>
        <p:grpSpPr>
          <a:xfrm rot="737582">
            <a:off x="-4980071" y="1005581"/>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TextBox 12"/>
          <p:cNvSpPr txBox="1"/>
          <p:nvPr/>
        </p:nvSpPr>
        <p:spPr>
          <a:xfrm>
            <a:off x="2533609" y="1190255"/>
            <a:ext cx="14109522" cy="1410643"/>
          </a:xfrm>
          <a:prstGeom prst="rect">
            <a:avLst/>
          </a:prstGeom>
        </p:spPr>
        <p:txBody>
          <a:bodyPr lIns="0" tIns="0" rIns="0" bIns="0" rtlCol="0" anchor="t">
            <a:spAutoFit/>
          </a:bodyPr>
          <a:lstStyle/>
          <a:p>
            <a:pPr marL="0" lvl="0" indent="0" algn="ctr">
              <a:lnSpc>
                <a:spcPts val="11001"/>
              </a:lnSpc>
            </a:pPr>
            <a:r>
              <a:rPr lang="en-US" sz="11001">
                <a:solidFill>
                  <a:srgbClr val="1867BE"/>
                </a:solidFill>
                <a:latin typeface="Cranberry"/>
                <a:ea typeface="Cranberry"/>
                <a:cs typeface="Cranberry"/>
                <a:sym typeface="Cranberry"/>
              </a:rPr>
              <a:t>WELCOME !</a:t>
            </a:r>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8" name="Freeform 18"/>
          <p:cNvSpPr/>
          <p:nvPr/>
        </p:nvSpPr>
        <p:spPr>
          <a:xfrm>
            <a:off x="8660409" y="3135412"/>
            <a:ext cx="9087691" cy="6661009"/>
          </a:xfrm>
          <a:custGeom>
            <a:avLst/>
            <a:gdLst/>
            <a:ahLst/>
            <a:cxnLst/>
            <a:rect l="l" t="t" r="r" b="b"/>
            <a:pathLst>
              <a:path w="9087691" h="6661009">
                <a:moveTo>
                  <a:pt x="0" y="0"/>
                </a:moveTo>
                <a:lnTo>
                  <a:pt x="9087692" y="0"/>
                </a:lnTo>
                <a:lnTo>
                  <a:pt x="9087692" y="6661009"/>
                </a:lnTo>
                <a:lnTo>
                  <a:pt x="0" y="6661009"/>
                </a:lnTo>
                <a:lnTo>
                  <a:pt x="0" y="0"/>
                </a:lnTo>
                <a:close/>
              </a:path>
            </a:pathLst>
          </a:custGeom>
          <a:blipFill>
            <a:blip r:embed="rId11"/>
            <a:stretch>
              <a:fillRect l="-1660" r="-1660"/>
            </a:stretch>
          </a:blipFill>
        </p:spPr>
        <p:txBody>
          <a:bodyPr/>
          <a:lstStyle/>
          <a:p>
            <a:endParaRPr lang="en-GB"/>
          </a:p>
        </p:txBody>
      </p:sp>
      <p:sp>
        <p:nvSpPr>
          <p:cNvPr id="19" name="TextBox 19"/>
          <p:cNvSpPr txBox="1"/>
          <p:nvPr/>
        </p:nvSpPr>
        <p:spPr>
          <a:xfrm>
            <a:off x="1644869" y="2803181"/>
            <a:ext cx="6766230" cy="6993241"/>
          </a:xfrm>
          <a:prstGeom prst="rect">
            <a:avLst/>
          </a:prstGeom>
        </p:spPr>
        <p:txBody>
          <a:bodyPr lIns="0" tIns="0" rIns="0" bIns="0" rtlCol="0" anchor="t">
            <a:spAutoFit/>
          </a:bodyPr>
          <a:lstStyle/>
          <a:p>
            <a:pPr algn="ctr">
              <a:lnSpc>
                <a:spcPts val="6195"/>
              </a:lnSpc>
              <a:spcBef>
                <a:spcPct val="0"/>
              </a:spcBef>
            </a:pPr>
            <a:r>
              <a:rPr lang="en-US" sz="4425" b="1">
                <a:solidFill>
                  <a:srgbClr val="1867BE"/>
                </a:solidFill>
                <a:latin typeface="Glacial Indifference Bold"/>
                <a:ea typeface="Glacial Indifference Bold"/>
                <a:cs typeface="Glacial Indifference Bold"/>
                <a:sym typeface="Glacial Indifference Bold"/>
              </a:rPr>
              <a:t>We are SO proud of the fantastic results achieved at St Peter’s this summer in GCSE’s, A levels and B Tecs!  Congratulations.  Aim always to use you God given talents to be the BEST you can be!</a:t>
            </a:r>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grpSp>
        <p:nvGrpSpPr>
          <p:cNvPr id="3" name="Group 3"/>
          <p:cNvGrpSpPr/>
          <p:nvPr/>
        </p:nvGrpSpPr>
        <p:grpSpPr>
          <a:xfrm rot="737582">
            <a:off x="-4980071" y="1005581"/>
            <a:ext cx="10375916" cy="8635185"/>
            <a:chOff x="0" y="0"/>
            <a:chExt cx="2732752" cy="2274287"/>
          </a:xfrm>
        </p:grpSpPr>
        <p:sp>
          <p:nvSpPr>
            <p:cNvPr id="4" name="Freeform 4"/>
            <p:cNvSpPr/>
            <p:nvPr/>
          </p:nvSpPr>
          <p:spPr>
            <a:xfrm>
              <a:off x="0" y="0"/>
              <a:ext cx="2732752" cy="2274288"/>
            </a:xfrm>
            <a:custGeom>
              <a:avLst/>
              <a:gdLst/>
              <a:ahLst/>
              <a:cxnLst/>
              <a:rect l="l" t="t" r="r" b="b"/>
              <a:pathLst>
                <a:path w="2732752" h="2274288">
                  <a:moveTo>
                    <a:pt x="0" y="0"/>
                  </a:moveTo>
                  <a:lnTo>
                    <a:pt x="2732752" y="0"/>
                  </a:lnTo>
                  <a:lnTo>
                    <a:pt x="2732752" y="2274288"/>
                  </a:lnTo>
                  <a:lnTo>
                    <a:pt x="0" y="2274288"/>
                  </a:lnTo>
                  <a:close/>
                </a:path>
              </a:pathLst>
            </a:custGeom>
            <a:solidFill>
              <a:srgbClr val="AED4DA"/>
            </a:solidFill>
          </p:spPr>
          <p:txBody>
            <a:bodyPr/>
            <a:lstStyle/>
            <a:p>
              <a:endParaRPr lang="en-GB"/>
            </a:p>
          </p:txBody>
        </p:sp>
        <p:sp>
          <p:nvSpPr>
            <p:cNvPr id="5" name="TextBox 5"/>
            <p:cNvSpPr txBox="1"/>
            <p:nvPr/>
          </p:nvSpPr>
          <p:spPr>
            <a:xfrm>
              <a:off x="0" y="-38100"/>
              <a:ext cx="2732752" cy="2312387"/>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7" name="Group 7"/>
          <p:cNvGrpSpPr/>
          <p:nvPr/>
        </p:nvGrpSpPr>
        <p:grpSpPr>
          <a:xfrm rot="1202047">
            <a:off x="12163630" y="-3610760"/>
            <a:ext cx="8070263" cy="9261909"/>
            <a:chOff x="0" y="0"/>
            <a:chExt cx="2125501" cy="2439351"/>
          </a:xfrm>
        </p:grpSpPr>
        <p:sp>
          <p:nvSpPr>
            <p:cNvPr id="8" name="Freeform 8"/>
            <p:cNvSpPr/>
            <p:nvPr/>
          </p:nvSpPr>
          <p:spPr>
            <a:xfrm>
              <a:off x="0" y="0"/>
              <a:ext cx="2125501" cy="2439351"/>
            </a:xfrm>
            <a:custGeom>
              <a:avLst/>
              <a:gdLst/>
              <a:ahLst/>
              <a:cxnLst/>
              <a:rect l="l" t="t" r="r" b="b"/>
              <a:pathLst>
                <a:path w="2125501" h="2439351">
                  <a:moveTo>
                    <a:pt x="0" y="0"/>
                  </a:moveTo>
                  <a:lnTo>
                    <a:pt x="2125501" y="0"/>
                  </a:lnTo>
                  <a:lnTo>
                    <a:pt x="2125501" y="2439351"/>
                  </a:lnTo>
                  <a:lnTo>
                    <a:pt x="0" y="2439351"/>
                  </a:lnTo>
                  <a:close/>
                </a:path>
              </a:pathLst>
            </a:custGeom>
            <a:solidFill>
              <a:srgbClr val="C8B3EE"/>
            </a:solidFill>
          </p:spPr>
          <p:txBody>
            <a:bodyPr/>
            <a:lstStyle/>
            <a:p>
              <a:endParaRPr lang="en-GB"/>
            </a:p>
          </p:txBody>
        </p:sp>
        <p:sp>
          <p:nvSpPr>
            <p:cNvPr id="9" name="TextBox 9"/>
            <p:cNvSpPr txBox="1"/>
            <p:nvPr/>
          </p:nvSpPr>
          <p:spPr>
            <a:xfrm>
              <a:off x="0" y="-38100"/>
              <a:ext cx="2125501" cy="2477451"/>
            </a:xfrm>
            <a:prstGeom prst="rect">
              <a:avLst/>
            </a:prstGeom>
          </p:spPr>
          <p:txBody>
            <a:bodyPr lIns="50800" tIns="50800" rIns="50800" bIns="50800" rtlCol="0" anchor="ctr"/>
            <a:lstStyle/>
            <a:p>
              <a:pPr algn="ctr">
                <a:lnSpc>
                  <a:spcPts val="2659"/>
                </a:lnSpc>
              </a:pPr>
              <a:endParaRPr/>
            </a:p>
          </p:txBody>
        </p:sp>
      </p:grpSp>
      <p:sp>
        <p:nvSpPr>
          <p:cNvPr id="10" name="Freeform 10"/>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Freeform 11"/>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TextBox 12"/>
          <p:cNvSpPr txBox="1"/>
          <p:nvPr/>
        </p:nvSpPr>
        <p:spPr>
          <a:xfrm>
            <a:off x="2192718" y="1374557"/>
            <a:ext cx="10670646" cy="1313856"/>
          </a:xfrm>
          <a:prstGeom prst="rect">
            <a:avLst/>
          </a:prstGeom>
        </p:spPr>
        <p:txBody>
          <a:bodyPr lIns="0" tIns="0" rIns="0" bIns="0" rtlCol="0" anchor="t">
            <a:spAutoFit/>
          </a:bodyPr>
          <a:lstStyle/>
          <a:p>
            <a:pPr marL="0" lvl="0" indent="0" algn="ctr">
              <a:lnSpc>
                <a:spcPts val="8601"/>
              </a:lnSpc>
            </a:pPr>
            <a:r>
              <a:rPr lang="en-US" sz="8601">
                <a:solidFill>
                  <a:srgbClr val="1867BE"/>
                </a:solidFill>
                <a:latin typeface="Cranberry"/>
                <a:ea typeface="Cranberry"/>
                <a:cs typeface="Cranberry"/>
                <a:sym typeface="Cranberry"/>
              </a:rPr>
              <a:t>OUR SCHOOL PRAYER</a:t>
            </a:r>
          </a:p>
        </p:txBody>
      </p:sp>
      <p:sp>
        <p:nvSpPr>
          <p:cNvPr id="13" name="Freeform 13"/>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4" name="Freeform 14"/>
          <p:cNvSpPr/>
          <p:nvPr/>
        </p:nvSpPr>
        <p:spPr>
          <a:xfrm>
            <a:off x="2931082" y="353372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5" name="Freeform 15"/>
          <p:cNvSpPr/>
          <p:nvPr/>
        </p:nvSpPr>
        <p:spPr>
          <a:xfrm>
            <a:off x="14111466" y="5593932"/>
            <a:ext cx="1245452" cy="1159346"/>
          </a:xfrm>
          <a:custGeom>
            <a:avLst/>
            <a:gdLst/>
            <a:ahLst/>
            <a:cxnLst/>
            <a:rect l="l" t="t" r="r" b="b"/>
            <a:pathLst>
              <a:path w="1245452" h="1159346">
                <a:moveTo>
                  <a:pt x="0" y="0"/>
                </a:moveTo>
                <a:lnTo>
                  <a:pt x="1245452" y="0"/>
                </a:lnTo>
                <a:lnTo>
                  <a:pt x="1245452" y="1159346"/>
                </a:lnTo>
                <a:lnTo>
                  <a:pt x="0" y="115934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Freeform 16"/>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Freeform 17"/>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8" name="Freeform 18"/>
          <p:cNvSpPr/>
          <p:nvPr/>
        </p:nvSpPr>
        <p:spPr>
          <a:xfrm>
            <a:off x="12863364" y="615473"/>
            <a:ext cx="1870828" cy="2072940"/>
          </a:xfrm>
          <a:custGeom>
            <a:avLst/>
            <a:gdLst/>
            <a:ahLst/>
            <a:cxnLst/>
            <a:rect l="l" t="t" r="r" b="b"/>
            <a:pathLst>
              <a:path w="1870828" h="2072940">
                <a:moveTo>
                  <a:pt x="0" y="0"/>
                </a:moveTo>
                <a:lnTo>
                  <a:pt x="1870828" y="0"/>
                </a:lnTo>
                <a:lnTo>
                  <a:pt x="1870828" y="2072939"/>
                </a:lnTo>
                <a:lnTo>
                  <a:pt x="0" y="207293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9" name="TextBox 19"/>
          <p:cNvSpPr txBox="1"/>
          <p:nvPr/>
        </p:nvSpPr>
        <p:spPr>
          <a:xfrm>
            <a:off x="1644869" y="2765081"/>
            <a:ext cx="14998262" cy="5856302"/>
          </a:xfrm>
          <a:prstGeom prst="rect">
            <a:avLst/>
          </a:prstGeom>
        </p:spPr>
        <p:txBody>
          <a:bodyPr lIns="0" tIns="0" rIns="0" bIns="0" rtlCol="0" anchor="t">
            <a:spAutoFit/>
          </a:bodyPr>
          <a:lstStyle/>
          <a:p>
            <a:pPr algn="ctr">
              <a:lnSpc>
                <a:spcPts val="7735"/>
              </a:lnSpc>
              <a:spcBef>
                <a:spcPct val="0"/>
              </a:spcBef>
            </a:pPr>
            <a:r>
              <a:rPr lang="en-US" sz="5525" b="1">
                <a:solidFill>
                  <a:srgbClr val="1867BE"/>
                </a:solidFill>
                <a:latin typeface="Glacial Indifference Bold"/>
                <a:ea typeface="Glacial Indifference Bold"/>
                <a:cs typeface="Glacial Indifference Bold"/>
                <a:sym typeface="Glacial Indifference Bold"/>
              </a:rPr>
              <a:t>We thank you for our gifts and talents. Help us to strive to use them wisely for the benefit of our special community. Guide us to fulfil your plan for each of us. Give us the grace to be humble, respectful and tolerant this day and all the days of our lives.  Amen.</a:t>
            </a:r>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6" name="Freeform 6"/>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8" name="Freeform 8"/>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a:off x="10719111" y="2541873"/>
            <a:ext cx="5376171" cy="6049705"/>
          </a:xfrm>
          <a:custGeom>
            <a:avLst/>
            <a:gdLst/>
            <a:ahLst/>
            <a:cxnLst/>
            <a:rect l="l" t="t" r="r" b="b"/>
            <a:pathLst>
              <a:path w="5376171" h="6049705">
                <a:moveTo>
                  <a:pt x="0" y="0"/>
                </a:moveTo>
                <a:lnTo>
                  <a:pt x="5376171" y="0"/>
                </a:lnTo>
                <a:lnTo>
                  <a:pt x="5376171" y="6049704"/>
                </a:lnTo>
                <a:lnTo>
                  <a:pt x="0" y="6049704"/>
                </a:lnTo>
                <a:lnTo>
                  <a:pt x="0" y="0"/>
                </a:lnTo>
                <a:close/>
              </a:path>
            </a:pathLst>
          </a:custGeom>
          <a:blipFill>
            <a:blip r:embed="rId9"/>
            <a:stretch>
              <a:fillRect/>
            </a:stretch>
          </a:blipFill>
        </p:spPr>
        <p:txBody>
          <a:bodyPr/>
          <a:lstStyle/>
          <a:p>
            <a:endParaRPr lang="en-GB"/>
          </a:p>
        </p:txBody>
      </p:sp>
      <p:sp>
        <p:nvSpPr>
          <p:cNvPr id="10" name="TextBox 10"/>
          <p:cNvSpPr txBox="1"/>
          <p:nvPr/>
        </p:nvSpPr>
        <p:spPr>
          <a:xfrm>
            <a:off x="2473335" y="1181100"/>
            <a:ext cx="133413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CATHOLIC LIFE</a:t>
            </a:r>
          </a:p>
        </p:txBody>
      </p:sp>
      <p:sp>
        <p:nvSpPr>
          <p:cNvPr id="11" name="TextBox 11"/>
          <p:cNvSpPr txBox="1"/>
          <p:nvPr/>
        </p:nvSpPr>
        <p:spPr>
          <a:xfrm>
            <a:off x="1644869" y="3562297"/>
            <a:ext cx="8853908" cy="4873626"/>
          </a:xfrm>
          <a:prstGeom prst="rect">
            <a:avLst/>
          </a:prstGeom>
        </p:spPr>
        <p:txBody>
          <a:bodyPr lIns="0" tIns="0" rIns="0" bIns="0" rtlCol="0" anchor="t">
            <a:spAutoFit/>
          </a:bodyPr>
          <a:lstStyle/>
          <a:p>
            <a:pPr algn="l">
              <a:lnSpc>
                <a:spcPts val="3850"/>
              </a:lnSpc>
            </a:pPr>
            <a:r>
              <a:rPr lang="en-US" sz="3500" spc="105">
                <a:solidFill>
                  <a:srgbClr val="000000"/>
                </a:solidFill>
                <a:latin typeface="Hero Bold"/>
                <a:ea typeface="Hero Bold"/>
                <a:cs typeface="Hero Bold"/>
                <a:sym typeface="Hero Bold"/>
              </a:rPr>
              <a:t>Our faith is based on the teachings of Jesus Christ, the Son of God, who came to prove God’s love for all eternity.</a:t>
            </a:r>
          </a:p>
          <a:p>
            <a:pPr algn="l">
              <a:lnSpc>
                <a:spcPts val="3850"/>
              </a:lnSpc>
            </a:pPr>
            <a:endParaRPr lang="en-US" sz="3500" spc="105">
              <a:solidFill>
                <a:srgbClr val="000000"/>
              </a:solidFill>
              <a:latin typeface="Hero Bold"/>
              <a:ea typeface="Hero Bold"/>
              <a:cs typeface="Hero Bold"/>
              <a:sym typeface="Hero Bold"/>
            </a:endParaRPr>
          </a:p>
          <a:p>
            <a:pPr algn="l">
              <a:lnSpc>
                <a:spcPts val="3850"/>
              </a:lnSpc>
            </a:pPr>
            <a:r>
              <a:rPr lang="en-US" sz="3500" spc="105">
                <a:solidFill>
                  <a:srgbClr val="000000"/>
                </a:solidFill>
                <a:latin typeface="Hero Bold"/>
                <a:ea typeface="Hero Bold"/>
                <a:cs typeface="Hero Bold"/>
                <a:sym typeface="Hero Bold"/>
              </a:rPr>
              <a:t>To demonstrate God’s love for each us, bringing an inner peace because of the joy that this love brings enabling us to have hope in the future. </a:t>
            </a:r>
          </a:p>
          <a:p>
            <a:pPr marL="0" lvl="0" indent="0" algn="l">
              <a:lnSpc>
                <a:spcPts val="3850"/>
              </a:lnSpc>
            </a:pPr>
            <a:endParaRPr lang="en-US" sz="3500" spc="105">
              <a:solidFill>
                <a:srgbClr val="000000"/>
              </a:solidFill>
              <a:latin typeface="Hero Bold"/>
              <a:ea typeface="Hero Bold"/>
              <a:cs typeface="Hero Bold"/>
              <a:sym typeface="Hero Bold"/>
            </a:endParaRPr>
          </a:p>
        </p:txBody>
      </p:sp>
      <p:sp>
        <p:nvSpPr>
          <p:cNvPr id="12" name="TextBox 12"/>
          <p:cNvSpPr txBox="1"/>
          <p:nvPr/>
        </p:nvSpPr>
        <p:spPr>
          <a:xfrm>
            <a:off x="1827981" y="2438400"/>
            <a:ext cx="6897591" cy="669290"/>
          </a:xfrm>
          <a:prstGeom prst="rect">
            <a:avLst/>
          </a:prstGeom>
        </p:spPr>
        <p:txBody>
          <a:bodyPr lIns="0" tIns="0" rIns="0" bIns="0" rtlCol="0" anchor="t">
            <a:spAutoFit/>
          </a:bodyPr>
          <a:lstStyle/>
          <a:p>
            <a:pPr marL="0" lvl="0" indent="0" algn="l">
              <a:lnSpc>
                <a:spcPts val="5170"/>
              </a:lnSpc>
            </a:pPr>
            <a:r>
              <a:rPr lang="en-US" sz="4700" spc="141">
                <a:solidFill>
                  <a:srgbClr val="EE140C"/>
                </a:solidFill>
                <a:latin typeface="Hero Bold"/>
                <a:ea typeface="Hero Bold"/>
                <a:cs typeface="Hero Bold"/>
                <a:sym typeface="Hero Bold"/>
              </a:rPr>
              <a:t>Our Catholic Mission</a:t>
            </a:r>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473335" y="1181100"/>
            <a:ext cx="133413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ON THIS DAY</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3754485" y="2233082"/>
            <a:ext cx="10979707" cy="6403580"/>
          </a:xfrm>
          <a:custGeom>
            <a:avLst/>
            <a:gdLst/>
            <a:ahLst/>
            <a:cxnLst/>
            <a:rect l="l" t="t" r="r" b="b"/>
            <a:pathLst>
              <a:path w="10979707" h="6403580">
                <a:moveTo>
                  <a:pt x="0" y="0"/>
                </a:moveTo>
                <a:lnTo>
                  <a:pt x="10979707" y="0"/>
                </a:lnTo>
                <a:lnTo>
                  <a:pt x="10979707" y="6403580"/>
                </a:lnTo>
                <a:lnTo>
                  <a:pt x="0" y="6403580"/>
                </a:lnTo>
                <a:lnTo>
                  <a:pt x="0" y="0"/>
                </a:lnTo>
                <a:close/>
              </a:path>
            </a:pathLst>
          </a:custGeom>
          <a:blipFill>
            <a:blip r:embed="rId9"/>
            <a:stretch>
              <a:fillRect l="-168" r="-2880"/>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6" name="Freeform 6"/>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8" name="Freeform 8"/>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a:off x="9868922" y="2363346"/>
            <a:ext cx="6670665" cy="6420705"/>
          </a:xfrm>
          <a:custGeom>
            <a:avLst/>
            <a:gdLst/>
            <a:ahLst/>
            <a:cxnLst/>
            <a:rect l="l" t="t" r="r" b="b"/>
            <a:pathLst>
              <a:path w="6670665" h="6420705">
                <a:moveTo>
                  <a:pt x="0" y="0"/>
                </a:moveTo>
                <a:lnTo>
                  <a:pt x="6670666" y="0"/>
                </a:lnTo>
                <a:lnTo>
                  <a:pt x="6670666" y="6420705"/>
                </a:lnTo>
                <a:lnTo>
                  <a:pt x="0" y="6420705"/>
                </a:lnTo>
                <a:lnTo>
                  <a:pt x="0" y="0"/>
                </a:lnTo>
                <a:close/>
              </a:path>
            </a:pathLst>
          </a:custGeom>
          <a:blipFill>
            <a:blip r:embed="rId9"/>
            <a:stretch>
              <a:fillRect t="-3263" b="-3263"/>
            </a:stretch>
          </a:blipFill>
        </p:spPr>
        <p:txBody>
          <a:bodyPr/>
          <a:lstStyle/>
          <a:p>
            <a:endParaRPr lang="en-GB"/>
          </a:p>
        </p:txBody>
      </p:sp>
      <p:sp>
        <p:nvSpPr>
          <p:cNvPr id="10" name="TextBox 10"/>
          <p:cNvSpPr txBox="1"/>
          <p:nvPr/>
        </p:nvSpPr>
        <p:spPr>
          <a:xfrm>
            <a:off x="2473335" y="1181100"/>
            <a:ext cx="133413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WHAT’S GOING ON?</a:t>
            </a:r>
          </a:p>
        </p:txBody>
      </p:sp>
      <p:sp>
        <p:nvSpPr>
          <p:cNvPr id="11" name="TextBox 11"/>
          <p:cNvSpPr txBox="1"/>
          <p:nvPr/>
        </p:nvSpPr>
        <p:spPr>
          <a:xfrm>
            <a:off x="1644869" y="3995167"/>
            <a:ext cx="6583456" cy="3416301"/>
          </a:xfrm>
          <a:prstGeom prst="rect">
            <a:avLst/>
          </a:prstGeom>
        </p:spPr>
        <p:txBody>
          <a:bodyPr lIns="0" tIns="0" rIns="0" bIns="0" rtlCol="0" anchor="t">
            <a:spAutoFit/>
          </a:bodyPr>
          <a:lstStyle/>
          <a:p>
            <a:pPr marL="0" lvl="0" indent="0" algn="ctr">
              <a:lnSpc>
                <a:spcPts val="3850"/>
              </a:lnSpc>
            </a:pPr>
            <a:r>
              <a:rPr lang="en-US" sz="3500" spc="105">
                <a:solidFill>
                  <a:srgbClr val="000000"/>
                </a:solidFill>
                <a:latin typeface="Hero Bold"/>
                <a:ea typeface="Hero Bold"/>
                <a:cs typeface="Hero Bold"/>
                <a:sym typeface="Hero Bold"/>
              </a:rPr>
              <a:t>This year we are joining our churches, Solihull Council and many more, iin urging everyone to </a:t>
            </a:r>
            <a:r>
              <a:rPr lang="en-US" sz="3500" spc="105">
                <a:solidFill>
                  <a:srgbClr val="EE140C"/>
                </a:solidFill>
                <a:latin typeface="Hero Bold"/>
                <a:ea typeface="Hero Bold"/>
                <a:cs typeface="Hero Bold"/>
                <a:sym typeface="Hero Bold"/>
              </a:rPr>
              <a:t>Be the Change</a:t>
            </a:r>
            <a:r>
              <a:rPr lang="en-US" sz="3500" spc="105">
                <a:solidFill>
                  <a:srgbClr val="000000"/>
                </a:solidFill>
                <a:latin typeface="Hero Bold"/>
                <a:ea typeface="Hero Bold"/>
                <a:cs typeface="Hero Bold"/>
                <a:sym typeface="Hero Bold"/>
              </a:rPr>
              <a:t>, by picking up Fairtrade products and speaking up for fairer trade. </a:t>
            </a:r>
          </a:p>
        </p:txBody>
      </p:sp>
      <p:sp>
        <p:nvSpPr>
          <p:cNvPr id="12" name="TextBox 12"/>
          <p:cNvSpPr txBox="1"/>
          <p:nvPr/>
        </p:nvSpPr>
        <p:spPr>
          <a:xfrm>
            <a:off x="1827981" y="2438400"/>
            <a:ext cx="6897591" cy="669290"/>
          </a:xfrm>
          <a:prstGeom prst="rect">
            <a:avLst/>
          </a:prstGeom>
        </p:spPr>
        <p:txBody>
          <a:bodyPr lIns="0" tIns="0" rIns="0" bIns="0" rtlCol="0" anchor="t">
            <a:spAutoFit/>
          </a:bodyPr>
          <a:lstStyle/>
          <a:p>
            <a:pPr marL="0" lvl="0" indent="0" algn="l">
              <a:lnSpc>
                <a:spcPts val="5170"/>
              </a:lnSpc>
            </a:pPr>
            <a:r>
              <a:rPr lang="en-US" sz="4700" spc="141">
                <a:solidFill>
                  <a:srgbClr val="EE140C"/>
                </a:solidFill>
                <a:latin typeface="Hero Bold"/>
                <a:ea typeface="Hero Bold"/>
                <a:cs typeface="Hero Bold"/>
                <a:sym typeface="Hero Bold"/>
              </a:rPr>
              <a:t>Fair Trade Fortnight</a:t>
            </a:r>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6" name="Freeform 6"/>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8" name="Freeform 8"/>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9" name="Freeform 9"/>
          <p:cNvSpPr/>
          <p:nvPr/>
        </p:nvSpPr>
        <p:spPr>
          <a:xfrm>
            <a:off x="3553808" y="2412060"/>
            <a:ext cx="4651100" cy="6604800"/>
          </a:xfrm>
          <a:custGeom>
            <a:avLst/>
            <a:gdLst/>
            <a:ahLst/>
            <a:cxnLst/>
            <a:rect l="l" t="t" r="r" b="b"/>
            <a:pathLst>
              <a:path w="4651100" h="6604800">
                <a:moveTo>
                  <a:pt x="0" y="0"/>
                </a:moveTo>
                <a:lnTo>
                  <a:pt x="4651100" y="0"/>
                </a:lnTo>
                <a:lnTo>
                  <a:pt x="4651100" y="6604800"/>
                </a:lnTo>
                <a:lnTo>
                  <a:pt x="0" y="6604800"/>
                </a:lnTo>
                <a:lnTo>
                  <a:pt x="0" y="0"/>
                </a:lnTo>
                <a:close/>
              </a:path>
            </a:pathLst>
          </a:custGeom>
          <a:blipFill>
            <a:blip r:embed="rId9"/>
            <a:stretch>
              <a:fillRect l="-1331"/>
            </a:stretch>
          </a:blipFill>
        </p:spPr>
        <p:txBody>
          <a:bodyPr/>
          <a:lstStyle/>
          <a:p>
            <a:endParaRPr lang="en-GB"/>
          </a:p>
        </p:txBody>
      </p:sp>
      <p:sp>
        <p:nvSpPr>
          <p:cNvPr id="10" name="Freeform 10"/>
          <p:cNvSpPr/>
          <p:nvPr/>
        </p:nvSpPr>
        <p:spPr>
          <a:xfrm>
            <a:off x="9144000" y="2400300"/>
            <a:ext cx="4770078" cy="6616560"/>
          </a:xfrm>
          <a:custGeom>
            <a:avLst/>
            <a:gdLst/>
            <a:ahLst/>
            <a:cxnLst/>
            <a:rect l="l" t="t" r="r" b="b"/>
            <a:pathLst>
              <a:path w="4770078" h="6616560">
                <a:moveTo>
                  <a:pt x="0" y="0"/>
                </a:moveTo>
                <a:lnTo>
                  <a:pt x="4770078" y="0"/>
                </a:lnTo>
                <a:lnTo>
                  <a:pt x="4770078" y="6616560"/>
                </a:lnTo>
                <a:lnTo>
                  <a:pt x="0" y="6616560"/>
                </a:lnTo>
                <a:lnTo>
                  <a:pt x="0" y="0"/>
                </a:lnTo>
                <a:close/>
              </a:path>
            </a:pathLst>
          </a:custGeom>
          <a:blipFill>
            <a:blip r:embed="rId10"/>
            <a:stretch>
              <a:fillRect/>
            </a:stretch>
          </a:blipFill>
        </p:spPr>
        <p:txBody>
          <a:bodyPr/>
          <a:lstStyle/>
          <a:p>
            <a:endParaRPr lang="en-GB"/>
          </a:p>
        </p:txBody>
      </p:sp>
      <p:sp>
        <p:nvSpPr>
          <p:cNvPr id="11" name="TextBox 11"/>
          <p:cNvSpPr txBox="1"/>
          <p:nvPr/>
        </p:nvSpPr>
        <p:spPr>
          <a:xfrm>
            <a:off x="2473335" y="1181100"/>
            <a:ext cx="133413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WHAT’S GOING ON?</a:t>
            </a:r>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753951" y="1527125"/>
            <a:ext cx="13341331" cy="1014748"/>
          </a:xfrm>
          <a:prstGeom prst="rect">
            <a:avLst/>
          </a:prstGeom>
        </p:spPr>
        <p:txBody>
          <a:bodyPr lIns="0" tIns="0" rIns="0" bIns="0" rtlCol="0" anchor="t">
            <a:spAutoFit/>
          </a:bodyPr>
          <a:lstStyle/>
          <a:p>
            <a:pPr marL="0" lvl="1" indent="0" algn="ctr">
              <a:lnSpc>
                <a:spcPts val="6080"/>
              </a:lnSpc>
              <a:spcBef>
                <a:spcPct val="0"/>
              </a:spcBef>
            </a:pPr>
            <a:r>
              <a:rPr lang="en-US" sz="7600">
                <a:solidFill>
                  <a:srgbClr val="1867BE"/>
                </a:solidFill>
                <a:latin typeface="Cranberry"/>
                <a:ea typeface="Cranberry"/>
                <a:cs typeface="Cranberry"/>
                <a:sym typeface="Cranberry"/>
              </a:rPr>
              <a:t>WE ARE SO PROUD OF YOU!</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6057080" y="2541873"/>
            <a:ext cx="10586051" cy="5954653"/>
          </a:xfrm>
          <a:custGeom>
            <a:avLst/>
            <a:gdLst/>
            <a:ahLst/>
            <a:cxnLst/>
            <a:rect l="l" t="t" r="r" b="b"/>
            <a:pathLst>
              <a:path w="10586051" h="5954653">
                <a:moveTo>
                  <a:pt x="0" y="0"/>
                </a:moveTo>
                <a:lnTo>
                  <a:pt x="10586051" y="0"/>
                </a:lnTo>
                <a:lnTo>
                  <a:pt x="10586051" y="5954653"/>
                </a:lnTo>
                <a:lnTo>
                  <a:pt x="0" y="5954653"/>
                </a:lnTo>
                <a:lnTo>
                  <a:pt x="0" y="0"/>
                </a:lnTo>
                <a:close/>
              </a:path>
            </a:pathLst>
          </a:custGeom>
          <a:blipFill>
            <a:blip r:embed="rId9"/>
            <a:stretch>
              <a:fillRect/>
            </a:stretch>
          </a:blipFill>
        </p:spPr>
        <p:txBody>
          <a:bodyPr/>
          <a:lstStyle/>
          <a:p>
            <a:endParaRPr lang="en-GB"/>
          </a:p>
        </p:txBody>
      </p:sp>
      <p:sp>
        <p:nvSpPr>
          <p:cNvPr id="11" name="Freeform 11"/>
          <p:cNvSpPr/>
          <p:nvPr/>
        </p:nvSpPr>
        <p:spPr>
          <a:xfrm>
            <a:off x="1644869" y="3533722"/>
            <a:ext cx="3858542" cy="3858542"/>
          </a:xfrm>
          <a:custGeom>
            <a:avLst/>
            <a:gdLst/>
            <a:ahLst/>
            <a:cxnLst/>
            <a:rect l="l" t="t" r="r" b="b"/>
            <a:pathLst>
              <a:path w="3858542" h="3858542">
                <a:moveTo>
                  <a:pt x="0" y="0"/>
                </a:moveTo>
                <a:lnTo>
                  <a:pt x="3858542" y="0"/>
                </a:lnTo>
                <a:lnTo>
                  <a:pt x="3858542" y="3858542"/>
                </a:lnTo>
                <a:lnTo>
                  <a:pt x="0" y="3858542"/>
                </a:lnTo>
                <a:lnTo>
                  <a:pt x="0" y="0"/>
                </a:lnTo>
                <a:close/>
              </a:path>
            </a:pathLst>
          </a:custGeom>
          <a:blipFill>
            <a:blip r:embed="rId10"/>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753951" y="1527125"/>
            <a:ext cx="13341331" cy="1014748"/>
          </a:xfrm>
          <a:prstGeom prst="rect">
            <a:avLst/>
          </a:prstGeom>
        </p:spPr>
        <p:txBody>
          <a:bodyPr lIns="0" tIns="0" rIns="0" bIns="0" rtlCol="0" anchor="t">
            <a:spAutoFit/>
          </a:bodyPr>
          <a:lstStyle/>
          <a:p>
            <a:pPr marL="0" lvl="1" indent="0" algn="ctr">
              <a:lnSpc>
                <a:spcPts val="6080"/>
              </a:lnSpc>
              <a:spcBef>
                <a:spcPct val="0"/>
              </a:spcBef>
            </a:pPr>
            <a:r>
              <a:rPr lang="en-US" sz="7600">
                <a:solidFill>
                  <a:srgbClr val="1867BE"/>
                </a:solidFill>
                <a:latin typeface="Cranberry"/>
                <a:ea typeface="Cranberry"/>
                <a:cs typeface="Cranberry"/>
                <a:sym typeface="Cranberry"/>
              </a:rPr>
              <a:t>LOOK WHAT WE’VE ACHIEVED!</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6419828" y="2671279"/>
            <a:ext cx="5200695" cy="5073848"/>
          </a:xfrm>
          <a:custGeom>
            <a:avLst/>
            <a:gdLst/>
            <a:ahLst/>
            <a:cxnLst/>
            <a:rect l="l" t="t" r="r" b="b"/>
            <a:pathLst>
              <a:path w="5200695" h="5073848">
                <a:moveTo>
                  <a:pt x="0" y="0"/>
                </a:moveTo>
                <a:lnTo>
                  <a:pt x="5200694" y="0"/>
                </a:lnTo>
                <a:lnTo>
                  <a:pt x="5200694" y="5073848"/>
                </a:lnTo>
                <a:lnTo>
                  <a:pt x="0" y="5073848"/>
                </a:lnTo>
                <a:lnTo>
                  <a:pt x="0" y="0"/>
                </a:lnTo>
                <a:close/>
              </a:path>
            </a:pathLst>
          </a:custGeom>
          <a:blipFill>
            <a:blip r:embed="rId9"/>
            <a:stretch>
              <a:fillRect/>
            </a:stretch>
          </a:blipFill>
        </p:spPr>
        <p:txBody>
          <a:bodyPr/>
          <a:lstStyle/>
          <a:p>
            <a:endParaRPr lang="en-GB"/>
          </a:p>
        </p:txBody>
      </p:sp>
      <p:sp>
        <p:nvSpPr>
          <p:cNvPr id="11" name="Freeform 11"/>
          <p:cNvSpPr/>
          <p:nvPr/>
        </p:nvSpPr>
        <p:spPr>
          <a:xfrm>
            <a:off x="11866332" y="2671279"/>
            <a:ext cx="4798887" cy="5073848"/>
          </a:xfrm>
          <a:custGeom>
            <a:avLst/>
            <a:gdLst/>
            <a:ahLst/>
            <a:cxnLst/>
            <a:rect l="l" t="t" r="r" b="b"/>
            <a:pathLst>
              <a:path w="4798887" h="5073848">
                <a:moveTo>
                  <a:pt x="0" y="0"/>
                </a:moveTo>
                <a:lnTo>
                  <a:pt x="4798887" y="0"/>
                </a:lnTo>
                <a:lnTo>
                  <a:pt x="4798887" y="5073848"/>
                </a:lnTo>
                <a:lnTo>
                  <a:pt x="0" y="5073848"/>
                </a:lnTo>
                <a:lnTo>
                  <a:pt x="0" y="0"/>
                </a:lnTo>
                <a:close/>
              </a:path>
            </a:pathLst>
          </a:custGeom>
          <a:blipFill>
            <a:blip r:embed="rId10"/>
            <a:stretch>
              <a:fillRect l="-7575" r="-10323" b="-11509"/>
            </a:stretch>
          </a:blipFill>
        </p:spPr>
        <p:txBody>
          <a:bodyPr/>
          <a:lstStyle/>
          <a:p>
            <a:endParaRPr lang="en-GB"/>
          </a:p>
        </p:txBody>
      </p:sp>
      <p:sp>
        <p:nvSpPr>
          <p:cNvPr id="12" name="Freeform 12"/>
          <p:cNvSpPr/>
          <p:nvPr/>
        </p:nvSpPr>
        <p:spPr>
          <a:xfrm>
            <a:off x="1443283" y="2878489"/>
            <a:ext cx="4734536" cy="4866638"/>
          </a:xfrm>
          <a:custGeom>
            <a:avLst/>
            <a:gdLst/>
            <a:ahLst/>
            <a:cxnLst/>
            <a:rect l="l" t="t" r="r" b="b"/>
            <a:pathLst>
              <a:path w="4734536" h="4866638">
                <a:moveTo>
                  <a:pt x="0" y="0"/>
                </a:moveTo>
                <a:lnTo>
                  <a:pt x="4734537" y="0"/>
                </a:lnTo>
                <a:lnTo>
                  <a:pt x="4734537" y="4866638"/>
                </a:lnTo>
                <a:lnTo>
                  <a:pt x="0" y="4866638"/>
                </a:lnTo>
                <a:lnTo>
                  <a:pt x="0" y="0"/>
                </a:lnTo>
                <a:close/>
              </a:path>
            </a:pathLst>
          </a:custGeom>
          <a:blipFill>
            <a:blip r:embed="rId11"/>
            <a:stretch>
              <a:fillRect t="-18336" b="-19250"/>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1336784" y="653278"/>
            <a:ext cx="15614431" cy="956329"/>
          </a:xfrm>
          <a:prstGeom prst="rect">
            <a:avLst/>
          </a:prstGeom>
        </p:spPr>
        <p:txBody>
          <a:bodyPr lIns="0" tIns="0" rIns="0" bIns="0" rtlCol="0" anchor="t">
            <a:spAutoFit/>
          </a:bodyPr>
          <a:lstStyle/>
          <a:p>
            <a:pPr marL="0" lvl="1" indent="0" algn="ctr">
              <a:lnSpc>
                <a:spcPts val="5760"/>
              </a:lnSpc>
              <a:spcBef>
                <a:spcPct val="0"/>
              </a:spcBef>
            </a:pPr>
            <a:r>
              <a:rPr lang="en-US" sz="7200">
                <a:solidFill>
                  <a:srgbClr val="1867BE"/>
                </a:solidFill>
                <a:latin typeface="Cranberry"/>
                <a:ea typeface="Cranberry"/>
                <a:cs typeface="Cranberry"/>
                <a:sym typeface="Cranberry"/>
              </a:rPr>
              <a:t>PE 9TH AND 16TH SEPT</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4198249" y="1731318"/>
            <a:ext cx="10535943" cy="7526982"/>
          </a:xfrm>
          <a:custGeom>
            <a:avLst/>
            <a:gdLst/>
            <a:ahLst/>
            <a:cxnLst/>
            <a:rect l="l" t="t" r="r" b="b"/>
            <a:pathLst>
              <a:path w="10535943" h="7526982">
                <a:moveTo>
                  <a:pt x="0" y="0"/>
                </a:moveTo>
                <a:lnTo>
                  <a:pt x="10535943" y="0"/>
                </a:lnTo>
                <a:lnTo>
                  <a:pt x="10535943" y="7526982"/>
                </a:lnTo>
                <a:lnTo>
                  <a:pt x="0" y="7526982"/>
                </a:lnTo>
                <a:lnTo>
                  <a:pt x="0" y="0"/>
                </a:lnTo>
                <a:close/>
              </a:path>
            </a:pathLst>
          </a:custGeom>
          <a:blipFill>
            <a:blip r:embed="rId9"/>
            <a:stretch>
              <a:fillRect l="-958" r="-958" b="-1502"/>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473335" y="1181100"/>
            <a:ext cx="133413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WHOLE SCHOOL NOTICES</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1937775" y="3158018"/>
            <a:ext cx="14157507" cy="4114135"/>
          </a:xfrm>
          <a:custGeom>
            <a:avLst/>
            <a:gdLst/>
            <a:ahLst/>
            <a:cxnLst/>
            <a:rect l="l" t="t" r="r" b="b"/>
            <a:pathLst>
              <a:path w="14157507" h="4114135">
                <a:moveTo>
                  <a:pt x="0" y="0"/>
                </a:moveTo>
                <a:lnTo>
                  <a:pt x="14157507" y="0"/>
                </a:lnTo>
                <a:lnTo>
                  <a:pt x="14157507" y="4114135"/>
                </a:lnTo>
                <a:lnTo>
                  <a:pt x="0" y="4114135"/>
                </a:lnTo>
                <a:lnTo>
                  <a:pt x="0" y="0"/>
                </a:lnTo>
                <a:close/>
              </a:path>
            </a:pathLst>
          </a:custGeom>
          <a:blipFill>
            <a:blip r:embed="rId9"/>
            <a:stretch>
              <a:fillRect l="-885" r="-1281"/>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473335" y="1181100"/>
            <a:ext cx="133413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JOB OF THE WEEK</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3553808" y="2454307"/>
            <a:ext cx="11357419" cy="6275737"/>
          </a:xfrm>
          <a:custGeom>
            <a:avLst/>
            <a:gdLst/>
            <a:ahLst/>
            <a:cxnLst/>
            <a:rect l="l" t="t" r="r" b="b"/>
            <a:pathLst>
              <a:path w="11357419" h="6275737">
                <a:moveTo>
                  <a:pt x="0" y="0"/>
                </a:moveTo>
                <a:lnTo>
                  <a:pt x="11357419" y="0"/>
                </a:lnTo>
                <a:lnTo>
                  <a:pt x="11357419" y="6275737"/>
                </a:lnTo>
                <a:lnTo>
                  <a:pt x="0" y="6275737"/>
                </a:lnTo>
                <a:lnTo>
                  <a:pt x="0" y="0"/>
                </a:lnTo>
                <a:close/>
              </a:path>
            </a:pathLst>
          </a:custGeom>
          <a:blipFill>
            <a:blip r:embed="rId9"/>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1336784" y="672328"/>
            <a:ext cx="156144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PUPIL LEADERSHIP</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3171110" y="2071128"/>
            <a:ext cx="12575018" cy="6533324"/>
          </a:xfrm>
          <a:custGeom>
            <a:avLst/>
            <a:gdLst/>
            <a:ahLst/>
            <a:cxnLst/>
            <a:rect l="l" t="t" r="r" b="b"/>
            <a:pathLst>
              <a:path w="12575018" h="6533324">
                <a:moveTo>
                  <a:pt x="0" y="0"/>
                </a:moveTo>
                <a:lnTo>
                  <a:pt x="12575017" y="0"/>
                </a:lnTo>
                <a:lnTo>
                  <a:pt x="12575017" y="6533324"/>
                </a:lnTo>
                <a:lnTo>
                  <a:pt x="0" y="6533324"/>
                </a:lnTo>
                <a:lnTo>
                  <a:pt x="0" y="0"/>
                </a:lnTo>
                <a:close/>
              </a:path>
            </a:pathLst>
          </a:custGeom>
          <a:blipFill>
            <a:blip r:embed="rId9"/>
            <a:stretch>
              <a:fillRect t="-7868" r="-6998" b="-7868"/>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1336784" y="672328"/>
            <a:ext cx="156144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PUPIL LEADERSHIP</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2818746" y="2172632"/>
            <a:ext cx="12650508" cy="6373857"/>
          </a:xfrm>
          <a:custGeom>
            <a:avLst/>
            <a:gdLst/>
            <a:ahLst/>
            <a:cxnLst/>
            <a:rect l="l" t="t" r="r" b="b"/>
            <a:pathLst>
              <a:path w="12650508" h="6373857">
                <a:moveTo>
                  <a:pt x="0" y="0"/>
                </a:moveTo>
                <a:lnTo>
                  <a:pt x="12650508" y="0"/>
                </a:lnTo>
                <a:lnTo>
                  <a:pt x="12650508" y="6373857"/>
                </a:lnTo>
                <a:lnTo>
                  <a:pt x="0" y="6373857"/>
                </a:lnTo>
                <a:lnTo>
                  <a:pt x="0" y="0"/>
                </a:lnTo>
                <a:close/>
              </a:path>
            </a:pathLst>
          </a:custGeom>
          <a:blipFill>
            <a:blip r:embed="rId9"/>
            <a:stretch>
              <a:fillRect t="-4410" r="-6376" b="-14241"/>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1336784" y="672328"/>
            <a:ext cx="15614431" cy="12192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PUPIL LEADERSHIP</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3308065" y="2226370"/>
            <a:ext cx="11671870" cy="6222840"/>
          </a:xfrm>
          <a:custGeom>
            <a:avLst/>
            <a:gdLst/>
            <a:ahLst/>
            <a:cxnLst/>
            <a:rect l="l" t="t" r="r" b="b"/>
            <a:pathLst>
              <a:path w="11671870" h="6222840">
                <a:moveTo>
                  <a:pt x="0" y="0"/>
                </a:moveTo>
                <a:lnTo>
                  <a:pt x="11671870" y="0"/>
                </a:lnTo>
                <a:lnTo>
                  <a:pt x="11671870" y="6222840"/>
                </a:lnTo>
                <a:lnTo>
                  <a:pt x="0" y="6222840"/>
                </a:lnTo>
                <a:lnTo>
                  <a:pt x="0" y="0"/>
                </a:lnTo>
                <a:close/>
              </a:path>
            </a:pathLst>
          </a:custGeom>
          <a:blipFill>
            <a:blip r:embed="rId9"/>
            <a:stretch>
              <a:fillRect r="-7225" b="-13024"/>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473335" y="1181100"/>
            <a:ext cx="13341331" cy="21336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PUPIL VOICE ON OUR FAITH</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1805414" y="3237954"/>
            <a:ext cx="4420332" cy="4567915"/>
          </a:xfrm>
          <a:custGeom>
            <a:avLst/>
            <a:gdLst/>
            <a:ahLst/>
            <a:cxnLst/>
            <a:rect l="l" t="t" r="r" b="b"/>
            <a:pathLst>
              <a:path w="4420332" h="4567915">
                <a:moveTo>
                  <a:pt x="0" y="0"/>
                </a:moveTo>
                <a:lnTo>
                  <a:pt x="4420332" y="0"/>
                </a:lnTo>
                <a:lnTo>
                  <a:pt x="4420332" y="4567915"/>
                </a:lnTo>
                <a:lnTo>
                  <a:pt x="0" y="4567915"/>
                </a:lnTo>
                <a:lnTo>
                  <a:pt x="0" y="0"/>
                </a:lnTo>
                <a:close/>
              </a:path>
            </a:pathLst>
          </a:custGeom>
          <a:blipFill>
            <a:blip r:embed="rId9"/>
            <a:stretch>
              <a:fillRect l="-65992" t="-12094" r="-60493" b="-11127"/>
            </a:stretch>
          </a:blipFill>
        </p:spPr>
        <p:txBody>
          <a:bodyPr/>
          <a:lstStyle/>
          <a:p>
            <a:endParaRPr lang="en-GB"/>
          </a:p>
        </p:txBody>
      </p:sp>
      <p:sp>
        <p:nvSpPr>
          <p:cNvPr id="11" name="Freeform 11"/>
          <p:cNvSpPr/>
          <p:nvPr/>
        </p:nvSpPr>
        <p:spPr>
          <a:xfrm>
            <a:off x="6734454" y="3237954"/>
            <a:ext cx="4634871" cy="4567915"/>
          </a:xfrm>
          <a:custGeom>
            <a:avLst/>
            <a:gdLst/>
            <a:ahLst/>
            <a:cxnLst/>
            <a:rect l="l" t="t" r="r" b="b"/>
            <a:pathLst>
              <a:path w="4634871" h="4567915">
                <a:moveTo>
                  <a:pt x="0" y="0"/>
                </a:moveTo>
                <a:lnTo>
                  <a:pt x="4634871" y="0"/>
                </a:lnTo>
                <a:lnTo>
                  <a:pt x="4634871" y="4567915"/>
                </a:lnTo>
                <a:lnTo>
                  <a:pt x="0" y="4567915"/>
                </a:lnTo>
                <a:lnTo>
                  <a:pt x="0" y="0"/>
                </a:lnTo>
                <a:close/>
              </a:path>
            </a:pathLst>
          </a:custGeom>
          <a:blipFill>
            <a:blip r:embed="rId10"/>
            <a:stretch>
              <a:fillRect/>
            </a:stretch>
          </a:blipFill>
        </p:spPr>
        <p:txBody>
          <a:bodyPr/>
          <a:lstStyle/>
          <a:p>
            <a:endParaRPr lang="en-GB"/>
          </a:p>
        </p:txBody>
      </p:sp>
      <p:sp>
        <p:nvSpPr>
          <p:cNvPr id="12" name="Freeform 12"/>
          <p:cNvSpPr/>
          <p:nvPr/>
        </p:nvSpPr>
        <p:spPr>
          <a:xfrm>
            <a:off x="11874150" y="3314700"/>
            <a:ext cx="4692772" cy="4430427"/>
          </a:xfrm>
          <a:custGeom>
            <a:avLst/>
            <a:gdLst/>
            <a:ahLst/>
            <a:cxnLst/>
            <a:rect l="l" t="t" r="r" b="b"/>
            <a:pathLst>
              <a:path w="4692772" h="4430427">
                <a:moveTo>
                  <a:pt x="0" y="0"/>
                </a:moveTo>
                <a:lnTo>
                  <a:pt x="4692772" y="0"/>
                </a:lnTo>
                <a:lnTo>
                  <a:pt x="4692772" y="4430427"/>
                </a:lnTo>
                <a:lnTo>
                  <a:pt x="0" y="4430427"/>
                </a:lnTo>
                <a:lnTo>
                  <a:pt x="0" y="0"/>
                </a:lnTo>
                <a:close/>
              </a:path>
            </a:pathLst>
          </a:custGeom>
          <a:blipFill>
            <a:blip r:embed="rId11"/>
            <a:stretch>
              <a:fillRect t="-3411" b="-3411"/>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l="-13870" r="-13870"/>
            </a:stretch>
          </a:blipFill>
        </p:spPr>
        <p:txBody>
          <a:bodyPr/>
          <a:lstStyle/>
          <a:p>
            <a:endParaRPr lang="en-GB"/>
          </a:p>
        </p:txBody>
      </p:sp>
      <p:sp>
        <p:nvSpPr>
          <p:cNvPr id="3" name="Freeform 3"/>
          <p:cNvSpPr/>
          <p:nvPr/>
        </p:nvSpPr>
        <p:spPr>
          <a:xfrm>
            <a:off x="0" y="0"/>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a:off x="13204255" y="5203255"/>
            <a:ext cx="5083745" cy="5083745"/>
          </a:xfrm>
          <a:custGeom>
            <a:avLst/>
            <a:gdLst/>
            <a:ahLst/>
            <a:cxnLst/>
            <a:rect l="l" t="t" r="r" b="b"/>
            <a:pathLst>
              <a:path w="5083745" h="5083745">
                <a:moveTo>
                  <a:pt x="0" y="0"/>
                </a:moveTo>
                <a:lnTo>
                  <a:pt x="5083745" y="0"/>
                </a:lnTo>
                <a:lnTo>
                  <a:pt x="5083745" y="5083745"/>
                </a:lnTo>
                <a:lnTo>
                  <a:pt x="0" y="50837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TextBox 5"/>
          <p:cNvSpPr txBox="1"/>
          <p:nvPr/>
        </p:nvSpPr>
        <p:spPr>
          <a:xfrm>
            <a:off x="2473335" y="1181100"/>
            <a:ext cx="13341331" cy="2133600"/>
          </a:xfrm>
          <a:prstGeom prst="rect">
            <a:avLst/>
          </a:prstGeom>
        </p:spPr>
        <p:txBody>
          <a:bodyPr lIns="0" tIns="0" rIns="0" bIns="0" rtlCol="0" anchor="t">
            <a:spAutoFit/>
          </a:bodyPr>
          <a:lstStyle/>
          <a:p>
            <a:pPr marL="0" lvl="1" indent="0" algn="ctr">
              <a:lnSpc>
                <a:spcPts val="7200"/>
              </a:lnSpc>
              <a:spcBef>
                <a:spcPct val="0"/>
              </a:spcBef>
            </a:pPr>
            <a:r>
              <a:rPr lang="en-US" sz="9000">
                <a:solidFill>
                  <a:srgbClr val="1867BE"/>
                </a:solidFill>
                <a:latin typeface="Cranberry"/>
                <a:ea typeface="Cranberry"/>
                <a:cs typeface="Cranberry"/>
                <a:sym typeface="Cranberry"/>
              </a:rPr>
              <a:t>PUPIL VOICE ON OUR FAITH</a:t>
            </a:r>
          </a:p>
        </p:txBody>
      </p:sp>
      <p:sp>
        <p:nvSpPr>
          <p:cNvPr id="6" name="Freeform 6"/>
          <p:cNvSpPr/>
          <p:nvPr/>
        </p:nvSpPr>
        <p:spPr>
          <a:xfrm>
            <a:off x="-732486" y="878405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7" name="Freeform 7"/>
          <p:cNvSpPr/>
          <p:nvPr/>
        </p:nvSpPr>
        <p:spPr>
          <a:xfrm>
            <a:off x="14265776" y="595231"/>
            <a:ext cx="4754711" cy="907718"/>
          </a:xfrm>
          <a:custGeom>
            <a:avLst/>
            <a:gdLst/>
            <a:ahLst/>
            <a:cxnLst/>
            <a:rect l="l" t="t" r="r" b="b"/>
            <a:pathLst>
              <a:path w="4754711" h="907718">
                <a:moveTo>
                  <a:pt x="0" y="0"/>
                </a:moveTo>
                <a:lnTo>
                  <a:pt x="4754710" y="0"/>
                </a:lnTo>
                <a:lnTo>
                  <a:pt x="4754710" y="907718"/>
                </a:lnTo>
                <a:lnTo>
                  <a:pt x="0" y="907718"/>
                </a:lnTo>
                <a:lnTo>
                  <a:pt x="0" y="0"/>
                </a:lnTo>
                <a:close/>
              </a:path>
            </a:pathLst>
          </a:custGeom>
          <a:blipFill>
            <a:blip r:embed="rId5">
              <a:extLst>
                <a:ext uri="{96DAC541-7B7A-43D3-8B79-37D633B846F1}">
                  <asvg:svgBlip xmlns:asvg="http://schemas.microsoft.com/office/drawing/2016/SVG/main" r:embed="rId6"/>
                </a:ext>
              </a:extLst>
            </a:blip>
            <a:stretch>
              <a:fillRect/>
            </a:stretch>
          </a:blipFill>
          <a:ln cap="sq">
            <a:noFill/>
            <a:prstDash val="solid"/>
            <a:miter/>
          </a:ln>
        </p:spPr>
        <p:txBody>
          <a:bodyPr/>
          <a:lstStyle/>
          <a:p>
            <a:endParaRPr lang="en-GB"/>
          </a:p>
        </p:txBody>
      </p:sp>
      <p:sp>
        <p:nvSpPr>
          <p:cNvPr id="8" name="Freeform 8"/>
          <p:cNvSpPr/>
          <p:nvPr/>
        </p:nvSpPr>
        <p:spPr>
          <a:xfrm>
            <a:off x="831629" y="811542"/>
            <a:ext cx="2722179" cy="2722179"/>
          </a:xfrm>
          <a:custGeom>
            <a:avLst/>
            <a:gdLst/>
            <a:ahLst/>
            <a:cxnLst/>
            <a:rect l="l" t="t" r="r" b="b"/>
            <a:pathLst>
              <a:path w="2722179" h="2722179">
                <a:moveTo>
                  <a:pt x="0" y="0"/>
                </a:moveTo>
                <a:lnTo>
                  <a:pt x="2722179" y="0"/>
                </a:lnTo>
                <a:lnTo>
                  <a:pt x="2722179" y="2722180"/>
                </a:lnTo>
                <a:lnTo>
                  <a:pt x="0" y="272218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 name="Freeform 9"/>
          <p:cNvSpPr/>
          <p:nvPr/>
        </p:nvSpPr>
        <p:spPr>
          <a:xfrm flipH="1" flipV="1">
            <a:off x="14734192" y="6753278"/>
            <a:ext cx="2722179" cy="2722179"/>
          </a:xfrm>
          <a:custGeom>
            <a:avLst/>
            <a:gdLst/>
            <a:ahLst/>
            <a:cxnLst/>
            <a:rect l="l" t="t" r="r" b="b"/>
            <a:pathLst>
              <a:path w="2722179" h="2722179">
                <a:moveTo>
                  <a:pt x="2722179" y="2722180"/>
                </a:moveTo>
                <a:lnTo>
                  <a:pt x="0" y="2722180"/>
                </a:lnTo>
                <a:lnTo>
                  <a:pt x="0" y="0"/>
                </a:lnTo>
                <a:lnTo>
                  <a:pt x="2722179" y="0"/>
                </a:lnTo>
                <a:lnTo>
                  <a:pt x="2722179" y="2722180"/>
                </a:lnTo>
                <a:close/>
              </a:path>
            </a:pathLst>
          </a:custGeom>
          <a:blipFill>
            <a:blip r:embed="rId7">
              <a:extLst>
                <a:ext uri="{96DAC541-7B7A-43D3-8B79-37D633B846F1}">
                  <asvg:svgBlip xmlns:asvg="http://schemas.microsoft.com/office/drawing/2016/SVG/main" r:embed="rId8"/>
                </a:ext>
              </a:extLst>
            </a:blip>
            <a:stretch>
              <a:fillRect/>
            </a:stretch>
          </a:blipFill>
          <a:ln cap="sq">
            <a:noFill/>
            <a:prstDash val="solid"/>
            <a:miter/>
          </a:ln>
        </p:spPr>
        <p:txBody>
          <a:bodyPr/>
          <a:lstStyle/>
          <a:p>
            <a:endParaRPr lang="en-GB"/>
          </a:p>
        </p:txBody>
      </p:sp>
      <p:sp>
        <p:nvSpPr>
          <p:cNvPr id="10" name="Freeform 10"/>
          <p:cNvSpPr/>
          <p:nvPr/>
        </p:nvSpPr>
        <p:spPr>
          <a:xfrm>
            <a:off x="1885502" y="3237954"/>
            <a:ext cx="4455208" cy="4567915"/>
          </a:xfrm>
          <a:custGeom>
            <a:avLst/>
            <a:gdLst/>
            <a:ahLst/>
            <a:cxnLst/>
            <a:rect l="l" t="t" r="r" b="b"/>
            <a:pathLst>
              <a:path w="4455208" h="4567915">
                <a:moveTo>
                  <a:pt x="0" y="0"/>
                </a:moveTo>
                <a:lnTo>
                  <a:pt x="4455208" y="0"/>
                </a:lnTo>
                <a:lnTo>
                  <a:pt x="4455208" y="4567915"/>
                </a:lnTo>
                <a:lnTo>
                  <a:pt x="0" y="4567915"/>
                </a:lnTo>
                <a:lnTo>
                  <a:pt x="0" y="0"/>
                </a:lnTo>
                <a:close/>
              </a:path>
            </a:pathLst>
          </a:custGeom>
          <a:blipFill>
            <a:blip r:embed="rId9"/>
            <a:stretch>
              <a:fillRect l="-2757" t="-689" b="-689"/>
            </a:stretch>
          </a:blipFill>
        </p:spPr>
        <p:txBody>
          <a:bodyPr/>
          <a:lstStyle/>
          <a:p>
            <a:endParaRPr lang="en-GB"/>
          </a:p>
        </p:txBody>
      </p:sp>
      <p:sp>
        <p:nvSpPr>
          <p:cNvPr id="11" name="Freeform 11"/>
          <p:cNvSpPr/>
          <p:nvPr/>
        </p:nvSpPr>
        <p:spPr>
          <a:xfrm>
            <a:off x="6869966" y="3207583"/>
            <a:ext cx="4548067" cy="4567915"/>
          </a:xfrm>
          <a:custGeom>
            <a:avLst/>
            <a:gdLst/>
            <a:ahLst/>
            <a:cxnLst/>
            <a:rect l="l" t="t" r="r" b="b"/>
            <a:pathLst>
              <a:path w="4548067" h="4567915">
                <a:moveTo>
                  <a:pt x="0" y="0"/>
                </a:moveTo>
                <a:lnTo>
                  <a:pt x="4548068" y="0"/>
                </a:lnTo>
                <a:lnTo>
                  <a:pt x="4548068" y="4567915"/>
                </a:lnTo>
                <a:lnTo>
                  <a:pt x="0" y="4567915"/>
                </a:lnTo>
                <a:lnTo>
                  <a:pt x="0" y="0"/>
                </a:lnTo>
                <a:close/>
              </a:path>
            </a:pathLst>
          </a:custGeom>
          <a:blipFill>
            <a:blip r:embed="rId10"/>
            <a:stretch>
              <a:fillRect l="-1174" t="-1115" b="-1115"/>
            </a:stretch>
          </a:blipFill>
        </p:spPr>
        <p:txBody>
          <a:bodyPr/>
          <a:lstStyle/>
          <a:p>
            <a:endParaRPr lang="en-GB"/>
          </a:p>
        </p:txBody>
      </p:sp>
      <p:sp>
        <p:nvSpPr>
          <p:cNvPr id="12" name="Freeform 12"/>
          <p:cNvSpPr/>
          <p:nvPr/>
        </p:nvSpPr>
        <p:spPr>
          <a:xfrm>
            <a:off x="12084471" y="3207583"/>
            <a:ext cx="4362608" cy="4413085"/>
          </a:xfrm>
          <a:custGeom>
            <a:avLst/>
            <a:gdLst/>
            <a:ahLst/>
            <a:cxnLst/>
            <a:rect l="l" t="t" r="r" b="b"/>
            <a:pathLst>
              <a:path w="4362608" h="4413085">
                <a:moveTo>
                  <a:pt x="0" y="0"/>
                </a:moveTo>
                <a:lnTo>
                  <a:pt x="4362609" y="0"/>
                </a:lnTo>
                <a:lnTo>
                  <a:pt x="4362609" y="4413085"/>
                </a:lnTo>
                <a:lnTo>
                  <a:pt x="0" y="4413085"/>
                </a:lnTo>
                <a:lnTo>
                  <a:pt x="0" y="0"/>
                </a:lnTo>
                <a:close/>
              </a:path>
            </a:pathLst>
          </a:custGeom>
          <a:blipFill>
            <a:blip r:embed="rId11"/>
            <a:stretch>
              <a:fillRect/>
            </a:stretch>
          </a:blipFill>
        </p:spPr>
        <p:txBody>
          <a:bodyPr/>
          <a:lstStyle/>
          <a:p>
            <a:endParaRPr lang="en-GB"/>
          </a:p>
        </p:txBody>
      </p:sp>
    </p:spTree>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253</Words>
  <Application>Microsoft Office PowerPoint</Application>
  <PresentationFormat>Custom</PresentationFormat>
  <Paragraphs>24</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Cranberry</vt:lpstr>
      <vt:lpstr>Glacial Indifference Bold</vt:lpstr>
      <vt:lpstr>Arial</vt:lpstr>
      <vt:lpstr>Hero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White Creative Cute Group Project Presentation</dc:title>
  <dc:creator>Mrs S Shelton</dc:creator>
  <cp:lastModifiedBy>Mr K Mallon</cp:lastModifiedBy>
  <cp:revision>2</cp:revision>
  <dcterms:created xsi:type="dcterms:W3CDTF">2006-08-16T00:00:00Z</dcterms:created>
  <dcterms:modified xsi:type="dcterms:W3CDTF">2024-09-05T08:48:21Z</dcterms:modified>
  <dc:identifier>DAGHoBVu-sQ</dc:identifier>
</cp:coreProperties>
</file>