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wmf" ContentType="image/x-wmf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4" r:id="rId3"/>
    <p:sldId id="265" r:id="rId4"/>
    <p:sldId id="266" r:id="rId5"/>
    <p:sldId id="279" r:id="rId6"/>
    <p:sldId id="275" r:id="rId7"/>
    <p:sldId id="280" r:id="rId8"/>
    <p:sldId id="269" r:id="rId9"/>
    <p:sldId id="270" r:id="rId10"/>
    <p:sldId id="267" r:id="rId11"/>
    <p:sldId id="268" r:id="rId12"/>
    <p:sldId id="271" r:id="rId13"/>
    <p:sldId id="272" r:id="rId14"/>
    <p:sldId id="273" r:id="rId15"/>
    <p:sldId id="277" r:id="rId16"/>
    <p:sldId id="281" r:id="rId17"/>
    <p:sldId id="278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7D2FF"/>
    <a:srgbClr val="7CD0DA"/>
    <a:srgbClr val="008C8C"/>
    <a:srgbClr val="26C9FF"/>
    <a:srgbClr val="197D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>
      <p:cViewPr varScale="1">
        <p:scale>
          <a:sx n="117" d="100"/>
          <a:sy n="117" d="100"/>
        </p:scale>
        <p:origin x="808" y="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ustomXml" Target="../customXml/item4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67369-A355-4D19-AEEC-9D0100EF3C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924699-1673-40E6-9241-180D779421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CBE935-35F7-402A-9F4D-C68B29248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4D7A12-EBDB-45B0-9FF5-F17A7EF67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7C7090-3E02-4EBA-95BB-2F3FF45C1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84295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977CF4-093B-4C66-A107-491AFAE190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7249AB-C9F4-4A3F-A472-C5FDCF3AAF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6A491B-E55E-4F96-A0A2-08ABE85381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5EE9C3-3BD7-499C-9C8F-E914AF0CCD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CA0F2C-BB77-4D20-BD01-009748E06A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30069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EAB41-C5F4-4F77-8A5C-14CA38A3E7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C5B807-A41F-4934-B9B5-F06B7FECFD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BA9AEC-9ECF-4105-84CF-CCC301ADB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9A81FA-05E8-4A50-9FC5-A94F3634CB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B13BE1-EE3A-45AF-BF76-41B86D070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0735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601685-8ECA-46F3-BC78-B8E4D43D8A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A252D3-EA14-47C6-8BDF-B549E97DE4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9FA317-5ECF-4693-88DD-BCA7EC3919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CCA0AA-2226-49B9-8142-4F45D8CE6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7F340D-9456-43F7-A764-CBD130EF6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72910B-6BBA-4043-8CD2-7AE056F14A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0604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F960B3-16E7-4811-A5F8-83614659AC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DB62EE-BCB8-429D-BB6F-89DF9F3EA1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34AD67-4C0E-484D-B7FF-FB976A1710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D7660E-8B38-43A5-A48D-A4523AA03AB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E7EFE82-A3BC-42B8-9F71-5C3C1ADD41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BBD8DB3-F688-4AB2-AAFC-0E5E7F2EB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48F70DA-1B40-4425-B025-A8D06411A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A95CE6D-8A51-4013-A622-D11EFBB72D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52274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4E232E-9E69-481F-BDD8-74F4219ED3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BAD69E5-4081-437F-98E4-2CAF4F5CCA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1B30953-0189-477F-ABF4-CE4D2ED1E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BCC43C7-506A-468F-96CB-96E8683CF1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98141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o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B0CC6F3-15F4-4749-9242-EDD4FF8C5DBF}"/>
              </a:ext>
            </a:extLst>
          </p:cNvPr>
          <p:cNvSpPr/>
          <p:nvPr userDrawn="1"/>
        </p:nvSpPr>
        <p:spPr>
          <a:xfrm>
            <a:off x="10088880" y="0"/>
            <a:ext cx="2103120" cy="6858000"/>
          </a:xfrm>
          <a:prstGeom prst="rect">
            <a:avLst/>
          </a:prstGeom>
          <a:solidFill>
            <a:srgbClr val="7CD0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0000" rtlCol="0" anchor="t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OCR GCSE</a:t>
            </a:r>
          </a:p>
          <a:p>
            <a:pPr algn="ctr"/>
            <a:r>
              <a:rPr lang="en-GB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(J277)</a:t>
            </a: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8B2C14A7-E460-4357-90EB-FC2CBD74FCA1}"/>
              </a:ext>
            </a:extLst>
          </p:cNvPr>
          <p:cNvSpPr/>
          <p:nvPr userDrawn="1"/>
        </p:nvSpPr>
        <p:spPr>
          <a:xfrm>
            <a:off x="8915400" y="2354373"/>
            <a:ext cx="2140171" cy="2140171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 descr="A picture containing brush&#10;&#10;Description automatically generated">
            <a:extLst>
              <a:ext uri="{FF2B5EF4-FFF2-40B4-BE49-F238E27FC236}">
                <a16:creationId xmlns:a16="http://schemas.microsoft.com/office/drawing/2014/main" id="{802D9E8A-D873-49FF-AED9-2CD228DFF51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" r="-3" b="-3"/>
          <a:stretch/>
        </p:blipFill>
        <p:spPr>
          <a:xfrm>
            <a:off x="9029206" y="2474254"/>
            <a:ext cx="1912560" cy="1909489"/>
          </a:xfrm>
          <a:custGeom>
            <a:avLst/>
            <a:gdLst>
              <a:gd name="connsiteX0" fmla="*/ 3028805 w 6057610"/>
              <a:gd name="connsiteY0" fmla="*/ 0 h 6057610"/>
              <a:gd name="connsiteX1" fmla="*/ 6057610 w 6057610"/>
              <a:gd name="connsiteY1" fmla="*/ 3028805 h 6057610"/>
              <a:gd name="connsiteX2" fmla="*/ 3028805 w 6057610"/>
              <a:gd name="connsiteY2" fmla="*/ 6057610 h 6057610"/>
              <a:gd name="connsiteX3" fmla="*/ 0 w 6057610"/>
              <a:gd name="connsiteY3" fmla="*/ 3028805 h 6057610"/>
              <a:gd name="connsiteX4" fmla="*/ 3028805 w 6057610"/>
              <a:gd name="connsiteY4" fmla="*/ 0 h 6057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7610" h="6057610">
                <a:moveTo>
                  <a:pt x="3028805" y="0"/>
                </a:moveTo>
                <a:cubicBezTo>
                  <a:pt x="4701568" y="0"/>
                  <a:pt x="6057610" y="1356042"/>
                  <a:pt x="6057610" y="3028805"/>
                </a:cubicBezTo>
                <a:cubicBezTo>
                  <a:pt x="6057610" y="4701568"/>
                  <a:pt x="4701568" y="6057610"/>
                  <a:pt x="3028805" y="6057610"/>
                </a:cubicBezTo>
                <a:cubicBezTo>
                  <a:pt x="1356042" y="6057610"/>
                  <a:pt x="0" y="4701568"/>
                  <a:pt x="0" y="3028805"/>
                </a:cubicBezTo>
                <a:cubicBezTo>
                  <a:pt x="0" y="1356042"/>
                  <a:pt x="1356042" y="0"/>
                  <a:pt x="3028805" y="0"/>
                </a:cubicBezTo>
                <a:close/>
              </a:path>
            </a:pathLst>
          </a:custGeom>
          <a:effectLst>
            <a:softEdge rad="0"/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1FE3659E-7B75-43EA-B2D2-F180CB40635B}"/>
              </a:ext>
            </a:extLst>
          </p:cNvPr>
          <p:cNvSpPr/>
          <p:nvPr userDrawn="1"/>
        </p:nvSpPr>
        <p:spPr>
          <a:xfrm>
            <a:off x="0" y="6451184"/>
            <a:ext cx="1008887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Teacher site: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craigndave.org   |   </a:t>
            </a:r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Student site: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student.craigndave.org   |   </a:t>
            </a:r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Smart revise: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smartrevise.co.uk  </a:t>
            </a:r>
          </a:p>
        </p:txBody>
      </p:sp>
    </p:spTree>
    <p:extLst>
      <p:ext uri="{BB962C8B-B14F-4D97-AF65-F5344CB8AC3E}">
        <p14:creationId xmlns:p14="http://schemas.microsoft.com/office/powerpoint/2010/main" val="40900153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o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F19224-2084-4C89-AEFB-59035B0F8D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B8E9D01-9A95-4DC3-AD5E-0657203E7B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DB0936-CF61-444A-88C9-B1BE2B0166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87AACC54-1682-4874-BD09-D8CF92EDAE43}"/>
              </a:ext>
            </a:extLst>
          </p:cNvPr>
          <p:cNvGrpSpPr/>
          <p:nvPr userDrawn="1"/>
        </p:nvGrpSpPr>
        <p:grpSpPr>
          <a:xfrm>
            <a:off x="-1" y="0"/>
            <a:ext cx="12192001" cy="419100"/>
            <a:chOff x="-1" y="0"/>
            <a:chExt cx="12192001" cy="533400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7E5FF8B6-F953-41A2-8CA9-2F6F841BDD32}"/>
                </a:ext>
              </a:extLst>
            </p:cNvPr>
            <p:cNvSpPr/>
            <p:nvPr/>
          </p:nvSpPr>
          <p:spPr>
            <a:xfrm>
              <a:off x="10220326" y="0"/>
              <a:ext cx="1971674" cy="533400"/>
            </a:xfrm>
            <a:prstGeom prst="rect">
              <a:avLst/>
            </a:prstGeom>
            <a:solidFill>
              <a:srgbClr val="7CD0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r"/>
              <a:r>
                <a:rPr lang="en-GB" b="1" dirty="0">
                  <a:solidFill>
                    <a:schemeClr val="bg1">
                      <a:lumMod val="95000"/>
                    </a:schemeClr>
                  </a:solidFill>
                </a:rPr>
                <a:t>OCR GCSE (J277)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A3B4ABA0-791C-4EF4-91E1-0A7F5B882D36}"/>
                </a:ext>
              </a:extLst>
            </p:cNvPr>
            <p:cNvSpPr/>
            <p:nvPr/>
          </p:nvSpPr>
          <p:spPr>
            <a:xfrm>
              <a:off x="-1" y="0"/>
              <a:ext cx="10315575" cy="533400"/>
            </a:xfrm>
            <a:prstGeom prst="rect">
              <a:avLst/>
            </a:prstGeom>
            <a:solidFill>
              <a:srgbClr val="7CD0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r>
                <a:rPr lang="en-GB" b="1" dirty="0">
                  <a:solidFill>
                    <a:schemeClr val="bg1"/>
                  </a:solidFill>
                </a:rPr>
                <a:t>SLR1.2 Memory and storage | The units of data storage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20910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4E615E-FCEC-48A2-8A58-855AC17510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A6C2E3-EFFC-4E46-8E3B-353E3410C7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8F8DFF-FB25-4FDB-AE01-189095807A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75E6D8-83E5-4A1F-91A5-3CC7778FD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62ED67-D636-4841-A380-71A8E2C223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ECBE11-BFFB-4E5F-95F9-EF6A83AD83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1817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D13C68-F937-4619-AC2A-808BB5FBCD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64D0E72-F13A-47A1-9749-F939C5B6148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ACE7D0-DEEB-4789-9725-4826AE9B0A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252C0A-0BB5-4C36-AC67-AFCF2DC0A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1906B4-69CB-471E-B443-A6DD59556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C21424-3B0E-4EEC-875D-327603D191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2049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F6F412-1941-41D2-AC46-E8C20860A8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2A1B5D-15E6-4D4B-B6F5-E46A1A7234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418167-751F-4B50-84DD-7F7377E43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A10E4B-ECAF-4B58-9633-F0D2214AE3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D0936C-E069-45AA-8B1E-8B295D2AA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7371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50BBC43-F9FB-4DC0-9192-4C6BBC0BBF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665541F-6124-45F5-9E33-C88771523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28D7AD-9B6B-4D71-A044-0A8CD107B0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6F19E0-2B2A-44A5-95AA-5794953B8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8AE265-1899-40B9-ABCC-0F0FA6B452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9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768667-8C97-4EFE-84F3-BDAFCA0DE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A6806C-F4A6-4145-8586-E1BA0D6AA7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A371F7-F0FF-4998-A335-671F6745CC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11381F-CB31-4B37-8E8C-1B4AD2A089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B29192-27C3-435C-AA4E-0FF49DC56D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7013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Ambox_warning_orange.svg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1342EC1-2AFD-4406-9F14-4D674F90CAE8}"/>
              </a:ext>
            </a:extLst>
          </p:cNvPr>
          <p:cNvSpPr txBox="1"/>
          <p:nvPr/>
        </p:nvSpPr>
        <p:spPr>
          <a:xfrm>
            <a:off x="304800" y="92954"/>
            <a:ext cx="987927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dirty="0">
                <a:solidFill>
                  <a:srgbClr val="008C8C"/>
                </a:solidFill>
                <a:latin typeface="Century Gothic" panose="020B0502020202020204" pitchFamily="34" charset="0"/>
                <a:ea typeface="+mj-ea"/>
                <a:cs typeface="+mj-cs"/>
              </a:rPr>
              <a:t>SLR1.2 Memory and storage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FABF442-A178-4CA8-8D0A-DF0A8E18C046}"/>
              </a:ext>
            </a:extLst>
          </p:cNvPr>
          <p:cNvSpPr txBox="1"/>
          <p:nvPr/>
        </p:nvSpPr>
        <p:spPr>
          <a:xfrm>
            <a:off x="927652" y="1650609"/>
            <a:ext cx="6997148" cy="34506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Aft>
                <a:spcPts val="1200"/>
              </a:spcAft>
            </a:pPr>
            <a:r>
              <a:rPr lang="en-GB" sz="4000" dirty="0">
                <a:solidFill>
                  <a:srgbClr val="008C8C"/>
                </a:solidFill>
              </a:rPr>
              <a:t>The units of data storage</a:t>
            </a:r>
            <a:endParaRPr lang="en-US" sz="4000" dirty="0">
              <a:solidFill>
                <a:srgbClr val="008C8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3771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>
            <a:extLst>
              <a:ext uri="{FF2B5EF4-FFF2-40B4-BE49-F238E27FC236}">
                <a16:creationId xmlns:a16="http://schemas.microsoft.com/office/drawing/2014/main" id="{F44A84B6-DE28-47BB-B78D-17026D7922FB}"/>
              </a:ext>
            </a:extLst>
          </p:cNvPr>
          <p:cNvGrpSpPr/>
          <p:nvPr/>
        </p:nvGrpSpPr>
        <p:grpSpPr>
          <a:xfrm>
            <a:off x="1900947" y="581997"/>
            <a:ext cx="8960497" cy="2710386"/>
            <a:chOff x="3470988" y="601981"/>
            <a:chExt cx="8960497" cy="2710386"/>
          </a:xfrm>
        </p:grpSpPr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7D31B9BF-D339-4108-9DA4-FD1C51D74986}"/>
                </a:ext>
              </a:extLst>
            </p:cNvPr>
            <p:cNvGrpSpPr/>
            <p:nvPr/>
          </p:nvGrpSpPr>
          <p:grpSpPr>
            <a:xfrm>
              <a:off x="3470988" y="601981"/>
              <a:ext cx="4937034" cy="2710386"/>
              <a:chOff x="3470988" y="601981"/>
              <a:chExt cx="4937034" cy="2710386"/>
            </a:xfrm>
          </p:grpSpPr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95294015-2A25-4E2F-962B-79134B66DC59}"/>
                  </a:ext>
                </a:extLst>
              </p:cNvPr>
              <p:cNvSpPr/>
              <p:nvPr/>
            </p:nvSpPr>
            <p:spPr>
              <a:xfrm>
                <a:off x="3470988" y="1782147"/>
                <a:ext cx="1530220" cy="1530220"/>
              </a:xfrm>
              <a:prstGeom prst="rect">
                <a:avLst/>
              </a:prstGeom>
              <a:solidFill>
                <a:schemeClr val="bg1"/>
              </a:solidFill>
              <a:ln w="571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6000" b="1" dirty="0">
                    <a:solidFill>
                      <a:schemeClr val="tx1"/>
                    </a:solidFill>
                  </a:rPr>
                  <a:t>0</a:t>
                </a:r>
              </a:p>
            </p:txBody>
          </p:sp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10BE8D4C-562C-4CA8-A51B-7EE7C293A7BE}"/>
                  </a:ext>
                </a:extLst>
              </p:cNvPr>
              <p:cNvSpPr/>
              <p:nvPr/>
            </p:nvSpPr>
            <p:spPr>
              <a:xfrm>
                <a:off x="5928049" y="1782147"/>
                <a:ext cx="1530220" cy="1530220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  <a:ln w="571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6000" b="1" dirty="0">
                    <a:solidFill>
                      <a:schemeClr val="tx1"/>
                    </a:solidFill>
                  </a:rPr>
                  <a:t>1</a:t>
                </a:r>
              </a:p>
            </p:txBody>
          </p:sp>
          <p:pic>
            <p:nvPicPr>
              <p:cNvPr id="7" name="Picture 6">
                <a:extLst>
                  <a:ext uri="{FF2B5EF4-FFF2-40B4-BE49-F238E27FC236}">
                    <a16:creationId xmlns:a16="http://schemas.microsoft.com/office/drawing/2014/main" id="{E2AAB8F6-6532-42D5-8114-01F65E52B11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4608020" y="1190003"/>
                <a:ext cx="686043" cy="1184287"/>
              </a:xfrm>
              <a:prstGeom prst="rect">
                <a:avLst/>
              </a:prstGeom>
            </p:spPr>
          </p:pic>
          <p:pic>
            <p:nvPicPr>
              <p:cNvPr id="11" name="Picture 10">
                <a:extLst>
                  <a:ext uri="{FF2B5EF4-FFF2-40B4-BE49-F238E27FC236}">
                    <a16:creationId xmlns:a16="http://schemas.microsoft.com/office/drawing/2014/main" id="{9FCB340B-FDB4-4892-B824-D0A549E83BB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508516" y="601981"/>
                <a:ext cx="1899506" cy="1717170"/>
              </a:xfrm>
              <a:prstGeom prst="rect">
                <a:avLst/>
              </a:prstGeom>
            </p:spPr>
          </p:pic>
        </p:grp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1EFD108-0314-45BC-9F6C-346B0AFABA06}"/>
                </a:ext>
              </a:extLst>
            </p:cNvPr>
            <p:cNvSpPr/>
            <p:nvPr/>
          </p:nvSpPr>
          <p:spPr>
            <a:xfrm>
              <a:off x="7784124" y="2029038"/>
              <a:ext cx="4647361" cy="10364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60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= </a:t>
              </a:r>
              <a:r>
                <a:rPr lang="en-GB" sz="6000" b="1" u="sng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Bi</a:t>
              </a:r>
              <a:r>
                <a:rPr lang="en-GB" sz="60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nary Digi</a:t>
              </a:r>
              <a:r>
                <a:rPr lang="en-GB" sz="6000" b="1" u="sng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t</a:t>
              </a:r>
              <a:endParaRPr lang="en-GB" sz="3600" b="1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0082CA70-9AB5-DB41-B073-C16A1C053FA8}"/>
              </a:ext>
            </a:extLst>
          </p:cNvPr>
          <p:cNvSpPr/>
          <p:nvPr/>
        </p:nvSpPr>
        <p:spPr>
          <a:xfrm>
            <a:off x="170345" y="546663"/>
            <a:ext cx="5757704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Units of data storage</a:t>
            </a:r>
            <a:endParaRPr lang="en-GB" sz="12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11475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" name="Group 68">
            <a:extLst>
              <a:ext uri="{FF2B5EF4-FFF2-40B4-BE49-F238E27FC236}">
                <a16:creationId xmlns:a16="http://schemas.microsoft.com/office/drawing/2014/main" id="{9BE8AEEB-32DA-4542-8FA7-735E1DBDA1B2}"/>
              </a:ext>
            </a:extLst>
          </p:cNvPr>
          <p:cNvGrpSpPr/>
          <p:nvPr/>
        </p:nvGrpSpPr>
        <p:grpSpPr>
          <a:xfrm>
            <a:off x="0" y="3684601"/>
            <a:ext cx="12192000" cy="3182108"/>
            <a:chOff x="0" y="3359027"/>
            <a:chExt cx="9780600" cy="3498973"/>
          </a:xfrm>
        </p:grpSpPr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DA1C3890-7865-481E-9B84-DFBA0DC0DE09}"/>
                </a:ext>
              </a:extLst>
            </p:cNvPr>
            <p:cNvSpPr/>
            <p:nvPr/>
          </p:nvSpPr>
          <p:spPr>
            <a:xfrm>
              <a:off x="2442855" y="3359028"/>
              <a:ext cx="2445918" cy="349897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6" name="Rectangle 65">
              <a:extLst>
                <a:ext uri="{FF2B5EF4-FFF2-40B4-BE49-F238E27FC236}">
                  <a16:creationId xmlns:a16="http://schemas.microsoft.com/office/drawing/2014/main" id="{0BE13B60-EB61-4842-A9E7-92E157D069B4}"/>
                </a:ext>
              </a:extLst>
            </p:cNvPr>
            <p:cNvSpPr/>
            <p:nvPr/>
          </p:nvSpPr>
          <p:spPr>
            <a:xfrm>
              <a:off x="0" y="3359028"/>
              <a:ext cx="2445918" cy="3498972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7" name="Rectangle 66">
              <a:extLst>
                <a:ext uri="{FF2B5EF4-FFF2-40B4-BE49-F238E27FC236}">
                  <a16:creationId xmlns:a16="http://schemas.microsoft.com/office/drawing/2014/main" id="{BD7D0353-1A00-44F3-8655-BAEE98F36CF9}"/>
                </a:ext>
              </a:extLst>
            </p:cNvPr>
            <p:cNvSpPr/>
            <p:nvPr/>
          </p:nvSpPr>
          <p:spPr>
            <a:xfrm>
              <a:off x="4888773" y="3359027"/>
              <a:ext cx="2445918" cy="3498972"/>
            </a:xfrm>
            <a:prstGeom prst="rect">
              <a:avLst/>
            </a:prstGeom>
            <a:solidFill>
              <a:srgbClr val="CC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8" name="Rectangle 67">
              <a:extLst>
                <a:ext uri="{FF2B5EF4-FFF2-40B4-BE49-F238E27FC236}">
                  <a16:creationId xmlns:a16="http://schemas.microsoft.com/office/drawing/2014/main" id="{B3C32828-5A95-435D-A687-CEB9275FCFD3}"/>
                </a:ext>
              </a:extLst>
            </p:cNvPr>
            <p:cNvSpPr/>
            <p:nvPr/>
          </p:nvSpPr>
          <p:spPr>
            <a:xfrm>
              <a:off x="7334682" y="3359028"/>
              <a:ext cx="2445918" cy="3498972"/>
            </a:xfrm>
            <a:prstGeom prst="rect">
              <a:avLst/>
            </a:prstGeom>
            <a:solidFill>
              <a:srgbClr val="97D2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F44A84B6-DE28-47BB-B78D-17026D7922FB}"/>
              </a:ext>
            </a:extLst>
          </p:cNvPr>
          <p:cNvGrpSpPr/>
          <p:nvPr/>
        </p:nvGrpSpPr>
        <p:grpSpPr>
          <a:xfrm>
            <a:off x="1900947" y="581997"/>
            <a:ext cx="8960497" cy="2710386"/>
            <a:chOff x="3470988" y="601981"/>
            <a:chExt cx="8960497" cy="2710386"/>
          </a:xfrm>
        </p:grpSpPr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7D31B9BF-D339-4108-9DA4-FD1C51D74986}"/>
                </a:ext>
              </a:extLst>
            </p:cNvPr>
            <p:cNvGrpSpPr/>
            <p:nvPr/>
          </p:nvGrpSpPr>
          <p:grpSpPr>
            <a:xfrm>
              <a:off x="3470988" y="601981"/>
              <a:ext cx="4937034" cy="2710386"/>
              <a:chOff x="3470988" y="601981"/>
              <a:chExt cx="4937034" cy="2710386"/>
            </a:xfrm>
          </p:grpSpPr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95294015-2A25-4E2F-962B-79134B66DC59}"/>
                  </a:ext>
                </a:extLst>
              </p:cNvPr>
              <p:cNvSpPr/>
              <p:nvPr/>
            </p:nvSpPr>
            <p:spPr>
              <a:xfrm>
                <a:off x="3470988" y="1782147"/>
                <a:ext cx="1530220" cy="1530220"/>
              </a:xfrm>
              <a:prstGeom prst="rect">
                <a:avLst/>
              </a:prstGeom>
              <a:solidFill>
                <a:schemeClr val="bg1"/>
              </a:solidFill>
              <a:ln w="571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6000" b="1" dirty="0">
                    <a:solidFill>
                      <a:schemeClr val="tx1"/>
                    </a:solidFill>
                  </a:rPr>
                  <a:t>0</a:t>
                </a:r>
              </a:p>
            </p:txBody>
          </p:sp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10BE8D4C-562C-4CA8-A51B-7EE7C293A7BE}"/>
                  </a:ext>
                </a:extLst>
              </p:cNvPr>
              <p:cNvSpPr/>
              <p:nvPr/>
            </p:nvSpPr>
            <p:spPr>
              <a:xfrm>
                <a:off x="5928049" y="1782147"/>
                <a:ext cx="1530220" cy="1530220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  <a:ln w="571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6000" b="1" dirty="0">
                    <a:solidFill>
                      <a:schemeClr val="tx1"/>
                    </a:solidFill>
                  </a:rPr>
                  <a:t>1</a:t>
                </a:r>
              </a:p>
            </p:txBody>
          </p:sp>
          <p:pic>
            <p:nvPicPr>
              <p:cNvPr id="7" name="Picture 6">
                <a:extLst>
                  <a:ext uri="{FF2B5EF4-FFF2-40B4-BE49-F238E27FC236}">
                    <a16:creationId xmlns:a16="http://schemas.microsoft.com/office/drawing/2014/main" id="{E2AAB8F6-6532-42D5-8114-01F65E52B11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4608020" y="1190003"/>
                <a:ext cx="686043" cy="1184287"/>
              </a:xfrm>
              <a:prstGeom prst="rect">
                <a:avLst/>
              </a:prstGeom>
            </p:spPr>
          </p:pic>
          <p:pic>
            <p:nvPicPr>
              <p:cNvPr id="11" name="Picture 10">
                <a:extLst>
                  <a:ext uri="{FF2B5EF4-FFF2-40B4-BE49-F238E27FC236}">
                    <a16:creationId xmlns:a16="http://schemas.microsoft.com/office/drawing/2014/main" id="{9FCB340B-FDB4-4892-B824-D0A549E83BB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508516" y="601981"/>
                <a:ext cx="1899506" cy="1717170"/>
              </a:xfrm>
              <a:prstGeom prst="rect">
                <a:avLst/>
              </a:prstGeom>
            </p:spPr>
          </p:pic>
        </p:grp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1EFD108-0314-45BC-9F6C-346B0AFABA06}"/>
                </a:ext>
              </a:extLst>
            </p:cNvPr>
            <p:cNvSpPr/>
            <p:nvPr/>
          </p:nvSpPr>
          <p:spPr>
            <a:xfrm>
              <a:off x="7784124" y="2029038"/>
              <a:ext cx="4647361" cy="10364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60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= </a:t>
              </a:r>
              <a:r>
                <a:rPr lang="en-GB" sz="6000" b="1" u="sng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Bi</a:t>
              </a:r>
              <a:r>
                <a:rPr lang="en-GB" sz="60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nary Digi</a:t>
              </a:r>
              <a:r>
                <a:rPr lang="en-GB" sz="6000" b="1" u="sng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t</a:t>
              </a:r>
              <a:endParaRPr lang="en-GB" sz="3600" b="1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16" name="Picture 15" descr="A circuit board&#10;&#10;Description automatically generated">
            <a:extLst>
              <a:ext uri="{FF2B5EF4-FFF2-40B4-BE49-F238E27FC236}">
                <a16:creationId xmlns:a16="http://schemas.microsoft.com/office/drawing/2014/main" id="{2F02ED57-F5CA-473F-AEDA-293C5D83D63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072" y="5320132"/>
            <a:ext cx="1881602" cy="1143623"/>
          </a:xfrm>
          <a:prstGeom prst="rect">
            <a:avLst/>
          </a:prstGeom>
        </p:spPr>
      </p:pic>
      <p:pic>
        <p:nvPicPr>
          <p:cNvPr id="18" name="Picture 17" descr="A picture containing disk, electronics, video, game&#10;&#10;Description automatically generated">
            <a:extLst>
              <a:ext uri="{FF2B5EF4-FFF2-40B4-BE49-F238E27FC236}">
                <a16:creationId xmlns:a16="http://schemas.microsoft.com/office/drawing/2014/main" id="{E2D6CC27-499A-4E29-B341-7D329E0C62B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8836" y="4954006"/>
            <a:ext cx="1721168" cy="1617809"/>
          </a:xfrm>
          <a:prstGeom prst="rect">
            <a:avLst/>
          </a:prstGeom>
        </p:spPr>
      </p:pic>
      <p:pic>
        <p:nvPicPr>
          <p:cNvPr id="20" name="Picture 19" descr="A picture containing device, sitting, white, table&#10;&#10;Description automatically generated">
            <a:extLst>
              <a:ext uri="{FF2B5EF4-FFF2-40B4-BE49-F238E27FC236}">
                <a16:creationId xmlns:a16="http://schemas.microsoft.com/office/drawing/2014/main" id="{F12B0981-E80D-4958-89B4-36746FC2074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682" y="5074195"/>
            <a:ext cx="1478072" cy="1427210"/>
          </a:xfrm>
          <a:prstGeom prst="rect">
            <a:avLst/>
          </a:prstGeom>
        </p:spPr>
      </p:pic>
      <p:pic>
        <p:nvPicPr>
          <p:cNvPr id="22" name="Picture 21" descr="A circuit board&#10;&#10;Description automatically generated">
            <a:extLst>
              <a:ext uri="{FF2B5EF4-FFF2-40B4-BE49-F238E27FC236}">
                <a16:creationId xmlns:a16="http://schemas.microsoft.com/office/drawing/2014/main" id="{532D580F-757C-4EE0-A918-6CFFBC00E2B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0702" y="5167344"/>
            <a:ext cx="1720213" cy="1427210"/>
          </a:xfrm>
          <a:prstGeom prst="rect">
            <a:avLst/>
          </a:prstGeom>
        </p:spPr>
      </p:pic>
      <p:grpSp>
        <p:nvGrpSpPr>
          <p:cNvPr id="24" name="Group 23">
            <a:extLst>
              <a:ext uri="{FF2B5EF4-FFF2-40B4-BE49-F238E27FC236}">
                <a16:creationId xmlns:a16="http://schemas.microsoft.com/office/drawing/2014/main" id="{9DD53583-03FA-4963-99ED-19CE66398526}"/>
              </a:ext>
            </a:extLst>
          </p:cNvPr>
          <p:cNvGrpSpPr/>
          <p:nvPr/>
        </p:nvGrpSpPr>
        <p:grpSpPr>
          <a:xfrm>
            <a:off x="957962" y="3895711"/>
            <a:ext cx="1306464" cy="1264767"/>
            <a:chOff x="1191447" y="3463402"/>
            <a:chExt cx="895350" cy="866775"/>
          </a:xfrm>
        </p:grpSpPr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B9E56A82-0D9A-4387-8E06-14888D365DAD}"/>
                </a:ext>
              </a:extLst>
            </p:cNvPr>
            <p:cNvGrpSpPr>
              <a:grpSpLocks/>
            </p:cNvGrpSpPr>
            <p:nvPr/>
          </p:nvGrpSpPr>
          <p:grpSpPr bwMode="auto">
            <a:xfrm rot="20882287">
              <a:off x="1191447" y="3463402"/>
              <a:ext cx="404813" cy="695325"/>
              <a:chOff x="103639310" y="105747215"/>
              <a:chExt cx="404037" cy="694660"/>
            </a:xfrm>
          </p:grpSpPr>
          <p:sp>
            <p:nvSpPr>
              <p:cNvPr id="31" name="AutoShape 3">
                <a:extLst>
                  <a:ext uri="{FF2B5EF4-FFF2-40B4-BE49-F238E27FC236}">
                    <a16:creationId xmlns:a16="http://schemas.microsoft.com/office/drawing/2014/main" id="{15ACD421-9B69-4ACF-B68B-487935FBD4B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3639310" y="105747215"/>
                <a:ext cx="404037" cy="531627"/>
              </a:xfrm>
              <a:prstGeom prst="flowChartMagneticDisk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EEECE1"/>
                      </a:outerShdw>
                    </a:effectLst>
                  </a14:hiddenEffects>
                </a:ext>
              </a:extLst>
            </p:spPr>
            <p:txBody>
              <a:bodyPr vert="horz" wrap="square" lIns="36576" tIns="36576" rIns="36576" bIns="3657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GB" dirty="0"/>
              </a:p>
            </p:txBody>
          </p:sp>
          <p:cxnSp>
            <p:nvCxnSpPr>
              <p:cNvPr id="32" name="AutoShape 4">
                <a:extLst>
                  <a:ext uri="{FF2B5EF4-FFF2-40B4-BE49-F238E27FC236}">
                    <a16:creationId xmlns:a16="http://schemas.microsoft.com/office/drawing/2014/main" id="{3275F0F9-A06D-427C-9043-B97B49B8FD74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103746300" y="106279950"/>
                <a:ext cx="0" cy="161925"/>
              </a:xfrm>
              <a:prstGeom prst="straightConnector1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EEECE1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33" name="AutoShape 5">
                <a:extLst>
                  <a:ext uri="{FF2B5EF4-FFF2-40B4-BE49-F238E27FC236}">
                    <a16:creationId xmlns:a16="http://schemas.microsoft.com/office/drawing/2014/main" id="{FC55F077-1105-463E-BC8C-FE9577518730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103936800" y="106279950"/>
                <a:ext cx="0" cy="161925"/>
              </a:xfrm>
              <a:prstGeom prst="straightConnector1">
                <a:avLst/>
              </a:prstGeom>
              <a:noFill/>
              <a:ln w="28575" algn="ctr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EEECE1"/>
                      </a:outerShdw>
                    </a:effectLst>
                  </a14:hiddenEffects>
                </a:ext>
              </a:extLst>
            </p:spPr>
          </p:cxnSp>
        </p:grpSp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2019099A-BAD5-4AE8-89AE-74B1B3C13F3C}"/>
                </a:ext>
              </a:extLst>
            </p:cNvPr>
            <p:cNvGrpSpPr>
              <a:grpSpLocks/>
            </p:cNvGrpSpPr>
            <p:nvPr/>
          </p:nvGrpSpPr>
          <p:grpSpPr bwMode="auto">
            <a:xfrm rot="652815">
              <a:off x="1681985" y="3636440"/>
              <a:ext cx="404812" cy="693737"/>
              <a:chOff x="104143507" y="105747795"/>
              <a:chExt cx="404037" cy="694660"/>
            </a:xfrm>
          </p:grpSpPr>
          <p:sp>
            <p:nvSpPr>
              <p:cNvPr id="27" name="AutoShape 7">
                <a:extLst>
                  <a:ext uri="{FF2B5EF4-FFF2-40B4-BE49-F238E27FC236}">
                    <a16:creationId xmlns:a16="http://schemas.microsoft.com/office/drawing/2014/main" id="{A8DF2C2F-4C96-422C-985A-7974B310AE5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4143507" y="105747795"/>
                <a:ext cx="404037" cy="531627"/>
              </a:xfrm>
              <a:prstGeom prst="flowChartMagneticDisk">
                <a:avLst/>
              </a:prstGeom>
              <a:noFill/>
              <a:ln w="28575" algn="ctr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EEECE1"/>
                      </a:outerShdw>
                    </a:effectLst>
                  </a14:hiddenEffects>
                </a:ext>
              </a:extLst>
            </p:spPr>
            <p:txBody>
              <a:bodyPr vert="horz" wrap="square" lIns="36576" tIns="36576" rIns="36576" bIns="3657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GB" dirty="0"/>
              </a:p>
            </p:txBody>
          </p:sp>
          <p:cxnSp>
            <p:nvCxnSpPr>
              <p:cNvPr id="28" name="AutoShape 8">
                <a:extLst>
                  <a:ext uri="{FF2B5EF4-FFF2-40B4-BE49-F238E27FC236}">
                    <a16:creationId xmlns:a16="http://schemas.microsoft.com/office/drawing/2014/main" id="{1E76B4B0-8EB3-4300-991E-4119B7A0F940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104250497" y="106280530"/>
                <a:ext cx="0" cy="161925"/>
              </a:xfrm>
              <a:prstGeom prst="straightConnector1">
                <a:avLst/>
              </a:prstGeom>
              <a:noFill/>
              <a:ln w="28575" algn="ctr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EEECE1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29" name="AutoShape 9">
                <a:extLst>
                  <a:ext uri="{FF2B5EF4-FFF2-40B4-BE49-F238E27FC236}">
                    <a16:creationId xmlns:a16="http://schemas.microsoft.com/office/drawing/2014/main" id="{C7248F5B-5478-4740-8399-C498E5B74E45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104440997" y="106280530"/>
                <a:ext cx="0" cy="161925"/>
              </a:xfrm>
              <a:prstGeom prst="straightConnector1">
                <a:avLst/>
              </a:prstGeom>
              <a:noFill/>
              <a:ln w="28575" algn="ctr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EEECE1"/>
                      </a:outerShdw>
                    </a:effectLst>
                  </a14:hiddenEffects>
                </a:ext>
              </a:extLst>
            </p:spPr>
          </p:cxnSp>
          <p:sp>
            <p:nvSpPr>
              <p:cNvPr id="30" name="AutoShape 10">
                <a:extLst>
                  <a:ext uri="{FF2B5EF4-FFF2-40B4-BE49-F238E27FC236}">
                    <a16:creationId xmlns:a16="http://schemas.microsoft.com/office/drawing/2014/main" id="{D9CEC8FD-7B24-4D15-81BB-BEA56B85A34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4283375" y="105961321"/>
                <a:ext cx="129966" cy="243685"/>
              </a:xfrm>
              <a:prstGeom prst="lightningBolt">
                <a:avLst/>
              </a:prstGeom>
              <a:solidFill>
                <a:srgbClr val="000000"/>
              </a:solidFill>
              <a:ln w="28575" algn="in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EEECE1"/>
                      </a:outerShdw>
                    </a:effectLst>
                  </a14:hiddenEffects>
                </a:ext>
              </a:extLst>
            </p:spPr>
            <p:txBody>
              <a:bodyPr vert="horz" wrap="square" lIns="36576" tIns="36576" rIns="36576" bIns="3657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GB" dirty="0"/>
              </a:p>
            </p:txBody>
          </p:sp>
        </p:grp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4B104C02-C283-4AB6-B3F2-A3BA4E5C5263}"/>
              </a:ext>
            </a:extLst>
          </p:cNvPr>
          <p:cNvGrpSpPr/>
          <p:nvPr/>
        </p:nvGrpSpPr>
        <p:grpSpPr>
          <a:xfrm>
            <a:off x="3700384" y="3933656"/>
            <a:ext cx="1686811" cy="855731"/>
            <a:chOff x="7416638" y="5988080"/>
            <a:chExt cx="1727279" cy="876260"/>
          </a:xfrm>
        </p:grpSpPr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44A577A4-A8F6-46F7-98B7-863FBAE80C78}"/>
                </a:ext>
              </a:extLst>
            </p:cNvPr>
            <p:cNvGrpSpPr>
              <a:grpSpLocks/>
            </p:cNvGrpSpPr>
            <p:nvPr/>
          </p:nvGrpSpPr>
          <p:grpSpPr bwMode="auto">
            <a:xfrm rot="20972380">
              <a:off x="7416638" y="5988080"/>
              <a:ext cx="1398586" cy="331788"/>
              <a:chOff x="115372675" y="105549271"/>
              <a:chExt cx="1399228" cy="331524"/>
            </a:xfrm>
          </p:grpSpPr>
          <p:sp>
            <p:nvSpPr>
              <p:cNvPr id="40" name="Rectangle 39">
                <a:extLst>
                  <a:ext uri="{FF2B5EF4-FFF2-40B4-BE49-F238E27FC236}">
                    <a16:creationId xmlns:a16="http://schemas.microsoft.com/office/drawing/2014/main" id="{2F63451E-E748-44F8-BDEA-4973E3F1104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5372675" y="105549271"/>
                <a:ext cx="331524" cy="331524"/>
              </a:xfrm>
              <a:prstGeom prst="rect">
                <a:avLst/>
              </a:prstGeom>
              <a:noFill/>
              <a:ln w="28575" algn="in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EEECE1"/>
                      </a:outerShdw>
                    </a:effectLst>
                  </a14:hiddenEffects>
                </a:ext>
              </a:extLst>
            </p:spPr>
            <p:txBody>
              <a:bodyPr vert="horz" wrap="square" lIns="36576" tIns="36576" rIns="36576" bIns="3657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400" b="0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itchFamily="34" charset="0"/>
                    <a:cs typeface="Arial" pitchFamily="34" charset="0"/>
                  </a:rPr>
                  <a:t>N</a:t>
                </a:r>
                <a:endParaRPr kumimoji="0" 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id="{2DA350DA-96E1-40D2-8F59-5039EB8F282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5700032" y="105549271"/>
                <a:ext cx="741054" cy="331524"/>
              </a:xfrm>
              <a:prstGeom prst="rect">
                <a:avLst/>
              </a:prstGeom>
              <a:noFill/>
              <a:ln w="28575" algn="in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EEECE1"/>
                      </a:outerShdw>
                    </a:effectLst>
                  </a14:hiddenEffects>
                </a:ext>
              </a:extLst>
            </p:spPr>
            <p:txBody>
              <a:bodyPr vert="horz" wrap="square" lIns="36576" tIns="36576" rIns="36576" bIns="3657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GB" dirty="0"/>
              </a:p>
            </p:txBody>
          </p:sp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1818C566-BE64-4ECC-BEE9-B36BF46D421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6440379" y="105549271"/>
                <a:ext cx="331524" cy="331524"/>
              </a:xfrm>
              <a:prstGeom prst="rect">
                <a:avLst/>
              </a:prstGeom>
              <a:noFill/>
              <a:ln w="28575" algn="in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EEECE1"/>
                      </a:outerShdw>
                    </a:effectLst>
                  </a14:hiddenEffects>
                </a:ext>
              </a:extLst>
            </p:spPr>
            <p:txBody>
              <a:bodyPr vert="horz" wrap="square" lIns="36576" tIns="36576" rIns="36576" bIns="3657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400" b="0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itchFamily="34" charset="0"/>
                    <a:cs typeface="Arial" pitchFamily="34" charset="0"/>
                  </a:rPr>
                  <a:t>S</a:t>
                </a:r>
                <a:endParaRPr kumimoji="0" 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A92D1CD7-CAFA-4ADA-ACC2-858B9B5B2049}"/>
                </a:ext>
              </a:extLst>
            </p:cNvPr>
            <p:cNvGrpSpPr>
              <a:grpSpLocks/>
            </p:cNvGrpSpPr>
            <p:nvPr/>
          </p:nvGrpSpPr>
          <p:grpSpPr bwMode="auto">
            <a:xfrm rot="457693">
              <a:off x="7745331" y="6532553"/>
              <a:ext cx="1398586" cy="331787"/>
              <a:chOff x="115701490" y="106094089"/>
              <a:chExt cx="1399228" cy="331524"/>
            </a:xfrm>
          </p:grpSpPr>
          <p:sp>
            <p:nvSpPr>
              <p:cNvPr id="37" name="Rectangle 36">
                <a:extLst>
                  <a:ext uri="{FF2B5EF4-FFF2-40B4-BE49-F238E27FC236}">
                    <a16:creationId xmlns:a16="http://schemas.microsoft.com/office/drawing/2014/main" id="{77151E8B-8F24-4D49-9A82-DF2D4663242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5701490" y="106094089"/>
                <a:ext cx="331524" cy="331524"/>
              </a:xfrm>
              <a:prstGeom prst="rect">
                <a:avLst/>
              </a:prstGeom>
              <a:noFill/>
              <a:ln w="28575" algn="in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EEECE1"/>
                      </a:outerShdw>
                    </a:effectLst>
                  </a14:hiddenEffects>
                </a:ext>
              </a:extLst>
            </p:spPr>
            <p:txBody>
              <a:bodyPr vert="horz" wrap="square" lIns="36576" tIns="36576" rIns="36576" bIns="3657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400" b="0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itchFamily="34" charset="0"/>
                    <a:cs typeface="Arial" pitchFamily="34" charset="0"/>
                  </a:rPr>
                  <a:t>S</a:t>
                </a:r>
                <a:endParaRPr kumimoji="0" 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38" name="Rectangle 37">
                <a:extLst>
                  <a:ext uri="{FF2B5EF4-FFF2-40B4-BE49-F238E27FC236}">
                    <a16:creationId xmlns:a16="http://schemas.microsoft.com/office/drawing/2014/main" id="{DB2F3AC0-4D1C-4E2D-949F-DA604E408B0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6033181" y="106094089"/>
                <a:ext cx="741054" cy="331524"/>
              </a:xfrm>
              <a:prstGeom prst="rect">
                <a:avLst/>
              </a:prstGeom>
              <a:noFill/>
              <a:ln w="28575" algn="in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EEECE1"/>
                      </a:outerShdw>
                    </a:effectLst>
                  </a14:hiddenEffects>
                </a:ext>
              </a:extLst>
            </p:spPr>
            <p:txBody>
              <a:bodyPr vert="horz" wrap="square" lIns="36576" tIns="36576" rIns="36576" bIns="3657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GB" dirty="0"/>
              </a:p>
            </p:txBody>
          </p:sp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id="{7AC22EFD-238B-4B3F-BDCC-6BE51547BD3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6769194" y="106094089"/>
                <a:ext cx="331524" cy="331524"/>
              </a:xfrm>
              <a:prstGeom prst="rect">
                <a:avLst/>
              </a:prstGeom>
              <a:noFill/>
              <a:ln w="28575" algn="in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EEECE1"/>
                      </a:outerShdw>
                    </a:effectLst>
                  </a14:hiddenEffects>
                </a:ext>
              </a:extLst>
            </p:spPr>
            <p:txBody>
              <a:bodyPr vert="horz" wrap="square" lIns="36576" tIns="36576" rIns="36576" bIns="3657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sz="1400" b="0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itchFamily="34" charset="0"/>
                    <a:cs typeface="Arial" pitchFamily="34" charset="0"/>
                  </a:rPr>
                  <a:t>N</a:t>
                </a:r>
                <a:endParaRPr kumimoji="0" 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00FDBFB5-FCBF-4DA2-B531-5161AE306A8B}"/>
              </a:ext>
            </a:extLst>
          </p:cNvPr>
          <p:cNvGrpSpPr/>
          <p:nvPr/>
        </p:nvGrpSpPr>
        <p:grpSpPr>
          <a:xfrm>
            <a:off x="6294422" y="4010084"/>
            <a:ext cx="2706297" cy="712196"/>
            <a:chOff x="6303487" y="2851346"/>
            <a:chExt cx="3130617" cy="823861"/>
          </a:xfrm>
        </p:grpSpPr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60B59995-9DD2-4CA6-99FE-54D61E0C135F}"/>
                </a:ext>
              </a:extLst>
            </p:cNvPr>
            <p:cNvCxnSpPr/>
            <p:nvPr/>
          </p:nvCxnSpPr>
          <p:spPr>
            <a:xfrm>
              <a:off x="8051596" y="3271936"/>
              <a:ext cx="460836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00DE8EB9-10E2-4349-8A8F-E9D353F7D646}"/>
                </a:ext>
              </a:extLst>
            </p:cNvPr>
            <p:cNvCxnSpPr/>
            <p:nvPr/>
          </p:nvCxnSpPr>
          <p:spPr>
            <a:xfrm>
              <a:off x="8051596" y="3391858"/>
              <a:ext cx="1382508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D24851B3-B46E-4BEB-8265-B1D70C7DA601}"/>
                </a:ext>
              </a:extLst>
            </p:cNvPr>
            <p:cNvCxnSpPr/>
            <p:nvPr/>
          </p:nvCxnSpPr>
          <p:spPr>
            <a:xfrm>
              <a:off x="8973268" y="3271936"/>
              <a:ext cx="460836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6E09DF40-2F1B-40C6-B080-5FB91BDCBAF1}"/>
                </a:ext>
              </a:extLst>
            </p:cNvPr>
            <p:cNvCxnSpPr/>
            <p:nvPr/>
          </p:nvCxnSpPr>
          <p:spPr>
            <a:xfrm>
              <a:off x="6303487" y="3271936"/>
              <a:ext cx="138304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9AD7D04D-4BAD-4AE2-BFAF-3ABCF658A3BC}"/>
                </a:ext>
              </a:extLst>
            </p:cNvPr>
            <p:cNvCxnSpPr/>
            <p:nvPr/>
          </p:nvCxnSpPr>
          <p:spPr>
            <a:xfrm>
              <a:off x="8512166" y="3271936"/>
              <a:ext cx="0" cy="11992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A2D907B5-C5AE-47E3-A4E3-723090A37AD9}"/>
                </a:ext>
              </a:extLst>
            </p:cNvPr>
            <p:cNvCxnSpPr/>
            <p:nvPr/>
          </p:nvCxnSpPr>
          <p:spPr>
            <a:xfrm>
              <a:off x="8973002" y="3271936"/>
              <a:ext cx="0" cy="11992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Arrow Connector 50">
              <a:extLst>
                <a:ext uri="{FF2B5EF4-FFF2-40B4-BE49-F238E27FC236}">
                  <a16:creationId xmlns:a16="http://schemas.microsoft.com/office/drawing/2014/main" id="{5A8815DC-E0D4-40E4-96DB-08F18D0B2CC8}"/>
                </a:ext>
              </a:extLst>
            </p:cNvPr>
            <p:cNvCxnSpPr/>
            <p:nvPr/>
          </p:nvCxnSpPr>
          <p:spPr>
            <a:xfrm>
              <a:off x="6588168" y="2857698"/>
              <a:ext cx="336884" cy="414238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Arrow Connector 51">
              <a:extLst>
                <a:ext uri="{FF2B5EF4-FFF2-40B4-BE49-F238E27FC236}">
                  <a16:creationId xmlns:a16="http://schemas.microsoft.com/office/drawing/2014/main" id="{F93329D0-16F9-472E-BD73-658A435DBC86}"/>
                </a:ext>
              </a:extLst>
            </p:cNvPr>
            <p:cNvCxnSpPr/>
            <p:nvPr/>
          </p:nvCxnSpPr>
          <p:spPr>
            <a:xfrm flipV="1">
              <a:off x="6913020" y="2857698"/>
              <a:ext cx="312821" cy="414238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Arrow Connector 52">
              <a:extLst>
                <a:ext uri="{FF2B5EF4-FFF2-40B4-BE49-F238E27FC236}">
                  <a16:creationId xmlns:a16="http://schemas.microsoft.com/office/drawing/2014/main" id="{9C53E90B-2364-4099-A0D9-3D9B9A81239D}"/>
                </a:ext>
              </a:extLst>
            </p:cNvPr>
            <p:cNvCxnSpPr/>
            <p:nvPr/>
          </p:nvCxnSpPr>
          <p:spPr>
            <a:xfrm>
              <a:off x="8350023" y="2857697"/>
              <a:ext cx="418309" cy="534161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Arrow Connector 53">
              <a:extLst>
                <a:ext uri="{FF2B5EF4-FFF2-40B4-BE49-F238E27FC236}">
                  <a16:creationId xmlns:a16="http://schemas.microsoft.com/office/drawing/2014/main" id="{B04AED7E-DAA2-4438-8979-35564EDF7C3C}"/>
                </a:ext>
              </a:extLst>
            </p:cNvPr>
            <p:cNvCxnSpPr/>
            <p:nvPr/>
          </p:nvCxnSpPr>
          <p:spPr>
            <a:xfrm flipV="1">
              <a:off x="8746172" y="2851346"/>
              <a:ext cx="365326" cy="540513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50F24FF6-C437-4A4F-A5A3-08C254D01E44}"/>
                </a:ext>
              </a:extLst>
            </p:cNvPr>
            <p:cNvSpPr txBox="1"/>
            <p:nvPr/>
          </p:nvSpPr>
          <p:spPr>
            <a:xfrm>
              <a:off x="6712791" y="3398208"/>
              <a:ext cx="45397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200" dirty="0"/>
                <a:t>land</a:t>
              </a: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4C6B71A0-47B6-4142-8887-E4E0384052E7}"/>
                </a:ext>
              </a:extLst>
            </p:cNvPr>
            <p:cNvSpPr txBox="1"/>
            <p:nvPr/>
          </p:nvSpPr>
          <p:spPr>
            <a:xfrm>
              <a:off x="8577457" y="3398208"/>
              <a:ext cx="35137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200" dirty="0"/>
                <a:t>pit</a:t>
              </a:r>
            </a:p>
          </p:txBody>
        </p: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CD9A8293-EB9D-48DB-AC6E-8CBAB4F80BCF}"/>
                </a:ext>
              </a:extLst>
            </p:cNvPr>
            <p:cNvCxnSpPr/>
            <p:nvPr/>
          </p:nvCxnSpPr>
          <p:spPr>
            <a:xfrm>
              <a:off x="6304019" y="3391858"/>
              <a:ext cx="1382508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1" name="Picture 70">
            <a:extLst>
              <a:ext uri="{FF2B5EF4-FFF2-40B4-BE49-F238E27FC236}">
                <a16:creationId xmlns:a16="http://schemas.microsoft.com/office/drawing/2014/main" id="{07696A9D-72AF-4C94-8CAC-9DD6ADEBB7FF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7135" y="3799485"/>
            <a:ext cx="1838359" cy="1030812"/>
          </a:xfrm>
          <a:prstGeom prst="rect">
            <a:avLst/>
          </a:prstGeom>
        </p:spPr>
      </p:pic>
      <p:sp>
        <p:nvSpPr>
          <p:cNvPr id="58" name="Rectangle 57">
            <a:extLst>
              <a:ext uri="{FF2B5EF4-FFF2-40B4-BE49-F238E27FC236}">
                <a16:creationId xmlns:a16="http://schemas.microsoft.com/office/drawing/2014/main" id="{CBDAFDF9-1ACE-FA46-839B-A685E5766A18}"/>
              </a:ext>
            </a:extLst>
          </p:cNvPr>
          <p:cNvSpPr/>
          <p:nvPr/>
        </p:nvSpPr>
        <p:spPr>
          <a:xfrm>
            <a:off x="170345" y="546663"/>
            <a:ext cx="5757704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Units of data storage</a:t>
            </a:r>
            <a:endParaRPr lang="en-GB" sz="12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92978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Rectangle 59">
            <a:extLst>
              <a:ext uri="{FF2B5EF4-FFF2-40B4-BE49-F238E27FC236}">
                <a16:creationId xmlns:a16="http://schemas.microsoft.com/office/drawing/2014/main" id="{553E32D3-56C3-4D8F-AC2D-B44FD98FCE9E}"/>
              </a:ext>
            </a:extLst>
          </p:cNvPr>
          <p:cNvSpPr/>
          <p:nvPr/>
        </p:nvSpPr>
        <p:spPr>
          <a:xfrm>
            <a:off x="8259777" y="419978"/>
            <a:ext cx="3932224" cy="269501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" name="Picture 3" descr="A picture containing building, sitting, monitor, brick&#10;&#10;Description automatically generated">
            <a:extLst>
              <a:ext uri="{FF2B5EF4-FFF2-40B4-BE49-F238E27FC236}">
                <a16:creationId xmlns:a16="http://schemas.microsoft.com/office/drawing/2014/main" id="{2FB99B18-762F-4BDA-A13F-4AB4FC2D68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4327" y="419978"/>
            <a:ext cx="1785449" cy="2695017"/>
          </a:xfrm>
          <a:prstGeom prst="rect">
            <a:avLst/>
          </a:prstGeom>
        </p:spPr>
      </p:pic>
      <p:sp>
        <p:nvSpPr>
          <p:cNvPr id="58" name="Rectangle 57">
            <a:extLst>
              <a:ext uri="{FF2B5EF4-FFF2-40B4-BE49-F238E27FC236}">
                <a16:creationId xmlns:a16="http://schemas.microsoft.com/office/drawing/2014/main" id="{5609D935-6914-4E4A-B08D-155E2D1F1D06}"/>
              </a:ext>
            </a:extLst>
          </p:cNvPr>
          <p:cNvSpPr/>
          <p:nvPr/>
        </p:nvSpPr>
        <p:spPr>
          <a:xfrm>
            <a:off x="8893140" y="1236521"/>
            <a:ext cx="2882093" cy="1036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6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 0111</a:t>
            </a:r>
            <a:endParaRPr lang="en-GB" sz="3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BF46F78-D1C3-4346-BD4C-71D66D7A53DE}"/>
              </a:ext>
            </a:extLst>
          </p:cNvPr>
          <p:cNvSpPr/>
          <p:nvPr/>
        </p:nvSpPr>
        <p:spPr>
          <a:xfrm>
            <a:off x="170345" y="546663"/>
            <a:ext cx="5757704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Units of data storage</a:t>
            </a:r>
            <a:endParaRPr lang="en-GB" sz="12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97335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Rectangle 59">
            <a:extLst>
              <a:ext uri="{FF2B5EF4-FFF2-40B4-BE49-F238E27FC236}">
                <a16:creationId xmlns:a16="http://schemas.microsoft.com/office/drawing/2014/main" id="{553E32D3-56C3-4D8F-AC2D-B44FD98FCE9E}"/>
              </a:ext>
            </a:extLst>
          </p:cNvPr>
          <p:cNvSpPr/>
          <p:nvPr/>
        </p:nvSpPr>
        <p:spPr>
          <a:xfrm>
            <a:off x="8259777" y="419978"/>
            <a:ext cx="3932224" cy="269501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" name="Picture 3" descr="A picture containing building, sitting, monitor, brick&#10;&#10;Description automatically generated">
            <a:extLst>
              <a:ext uri="{FF2B5EF4-FFF2-40B4-BE49-F238E27FC236}">
                <a16:creationId xmlns:a16="http://schemas.microsoft.com/office/drawing/2014/main" id="{2FB99B18-762F-4BDA-A13F-4AB4FC2D68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4327" y="419978"/>
            <a:ext cx="1785449" cy="2695017"/>
          </a:xfrm>
          <a:prstGeom prst="rect">
            <a:avLst/>
          </a:prstGeom>
        </p:spPr>
      </p:pic>
      <p:pic>
        <p:nvPicPr>
          <p:cNvPr id="9" name="Picture 8" descr="A squirrel on a branch&#10;&#10;Description automatically generated">
            <a:extLst>
              <a:ext uri="{FF2B5EF4-FFF2-40B4-BE49-F238E27FC236}">
                <a16:creationId xmlns:a16="http://schemas.microsoft.com/office/drawing/2014/main" id="{53962EFB-9FBF-49A3-83F1-BA4B9C7451E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37" b="-1"/>
          <a:stretch/>
        </p:blipFill>
        <p:spPr>
          <a:xfrm>
            <a:off x="6474327" y="3114995"/>
            <a:ext cx="5717674" cy="3743005"/>
          </a:xfrm>
          <a:prstGeom prst="rect">
            <a:avLst/>
          </a:prstGeom>
        </p:spPr>
      </p:pic>
      <p:sp>
        <p:nvSpPr>
          <p:cNvPr id="58" name="Rectangle 57">
            <a:extLst>
              <a:ext uri="{FF2B5EF4-FFF2-40B4-BE49-F238E27FC236}">
                <a16:creationId xmlns:a16="http://schemas.microsoft.com/office/drawing/2014/main" id="{5609D935-6914-4E4A-B08D-155E2D1F1D06}"/>
              </a:ext>
            </a:extLst>
          </p:cNvPr>
          <p:cNvSpPr/>
          <p:nvPr/>
        </p:nvSpPr>
        <p:spPr>
          <a:xfrm>
            <a:off x="8893140" y="1236521"/>
            <a:ext cx="2882093" cy="1036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6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 0111</a:t>
            </a:r>
            <a:endParaRPr lang="en-GB" sz="3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54D86D4-9DA4-5F44-89EE-983752D3FB8C}"/>
              </a:ext>
            </a:extLst>
          </p:cNvPr>
          <p:cNvSpPr/>
          <p:nvPr/>
        </p:nvSpPr>
        <p:spPr>
          <a:xfrm>
            <a:off x="170345" y="546663"/>
            <a:ext cx="5757704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Units of data storage</a:t>
            </a:r>
            <a:endParaRPr lang="en-GB" sz="12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37267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Rectangle 59">
            <a:extLst>
              <a:ext uri="{FF2B5EF4-FFF2-40B4-BE49-F238E27FC236}">
                <a16:creationId xmlns:a16="http://schemas.microsoft.com/office/drawing/2014/main" id="{553E32D3-56C3-4D8F-AC2D-B44FD98FCE9E}"/>
              </a:ext>
            </a:extLst>
          </p:cNvPr>
          <p:cNvSpPr/>
          <p:nvPr/>
        </p:nvSpPr>
        <p:spPr>
          <a:xfrm>
            <a:off x="8259777" y="419978"/>
            <a:ext cx="3932224" cy="269501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" name="Picture 3" descr="A picture containing building, sitting, monitor, brick&#10;&#10;Description automatically generated">
            <a:extLst>
              <a:ext uri="{FF2B5EF4-FFF2-40B4-BE49-F238E27FC236}">
                <a16:creationId xmlns:a16="http://schemas.microsoft.com/office/drawing/2014/main" id="{2FB99B18-762F-4BDA-A13F-4AB4FC2D68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4327" y="419978"/>
            <a:ext cx="1785449" cy="2695017"/>
          </a:xfrm>
          <a:prstGeom prst="rect">
            <a:avLst/>
          </a:prstGeom>
        </p:spPr>
      </p:pic>
      <p:pic>
        <p:nvPicPr>
          <p:cNvPr id="9" name="Picture 8" descr="A squirrel on a branch&#10;&#10;Description automatically generated">
            <a:extLst>
              <a:ext uri="{FF2B5EF4-FFF2-40B4-BE49-F238E27FC236}">
                <a16:creationId xmlns:a16="http://schemas.microsoft.com/office/drawing/2014/main" id="{53962EFB-9FBF-49A3-83F1-BA4B9C7451E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37" b="-1"/>
          <a:stretch/>
        </p:blipFill>
        <p:spPr>
          <a:xfrm>
            <a:off x="6474327" y="3114995"/>
            <a:ext cx="5717674" cy="3743005"/>
          </a:xfrm>
          <a:prstGeom prst="rect">
            <a:avLst/>
          </a:prstGeom>
        </p:spPr>
      </p:pic>
      <p:sp>
        <p:nvSpPr>
          <p:cNvPr id="58" name="Rectangle 57">
            <a:extLst>
              <a:ext uri="{FF2B5EF4-FFF2-40B4-BE49-F238E27FC236}">
                <a16:creationId xmlns:a16="http://schemas.microsoft.com/office/drawing/2014/main" id="{5609D935-6914-4E4A-B08D-155E2D1F1D06}"/>
              </a:ext>
            </a:extLst>
          </p:cNvPr>
          <p:cNvSpPr/>
          <p:nvPr/>
        </p:nvSpPr>
        <p:spPr>
          <a:xfrm>
            <a:off x="8893140" y="1236521"/>
            <a:ext cx="2882093" cy="1036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6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 0111</a:t>
            </a:r>
            <a:endParaRPr lang="en-GB" sz="3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A2A0DF72-9698-43D8-B48E-C47A57A4E151}"/>
              </a:ext>
            </a:extLst>
          </p:cNvPr>
          <p:cNvSpPr/>
          <p:nvPr/>
        </p:nvSpPr>
        <p:spPr>
          <a:xfrm>
            <a:off x="170345" y="1240048"/>
            <a:ext cx="6179318" cy="20658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 byte = 8 bits (e.g., 00000111)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00010011 = 19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01000001 = A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1BC27A9-8E23-0E47-9D5E-869A9FDC111F}"/>
              </a:ext>
            </a:extLst>
          </p:cNvPr>
          <p:cNvSpPr/>
          <p:nvPr/>
        </p:nvSpPr>
        <p:spPr>
          <a:xfrm>
            <a:off x="170345" y="546663"/>
            <a:ext cx="5757704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Units of data storage</a:t>
            </a:r>
            <a:endParaRPr lang="en-GB" sz="12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44542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Rectangle 59">
            <a:extLst>
              <a:ext uri="{FF2B5EF4-FFF2-40B4-BE49-F238E27FC236}">
                <a16:creationId xmlns:a16="http://schemas.microsoft.com/office/drawing/2014/main" id="{553E32D3-56C3-4D8F-AC2D-B44FD98FCE9E}"/>
              </a:ext>
            </a:extLst>
          </p:cNvPr>
          <p:cNvSpPr/>
          <p:nvPr/>
        </p:nvSpPr>
        <p:spPr>
          <a:xfrm>
            <a:off x="8259777" y="419978"/>
            <a:ext cx="3932224" cy="269501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" name="Picture 3" descr="A picture containing building, sitting, monitor, brick&#10;&#10;Description automatically generated">
            <a:extLst>
              <a:ext uri="{FF2B5EF4-FFF2-40B4-BE49-F238E27FC236}">
                <a16:creationId xmlns:a16="http://schemas.microsoft.com/office/drawing/2014/main" id="{2FB99B18-762F-4BDA-A13F-4AB4FC2D68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4327" y="419978"/>
            <a:ext cx="1785449" cy="2695017"/>
          </a:xfrm>
          <a:prstGeom prst="rect">
            <a:avLst/>
          </a:prstGeom>
        </p:spPr>
      </p:pic>
      <p:pic>
        <p:nvPicPr>
          <p:cNvPr id="9" name="Picture 8" descr="A squirrel on a branch&#10;&#10;Description automatically generated">
            <a:extLst>
              <a:ext uri="{FF2B5EF4-FFF2-40B4-BE49-F238E27FC236}">
                <a16:creationId xmlns:a16="http://schemas.microsoft.com/office/drawing/2014/main" id="{53962EFB-9FBF-49A3-83F1-BA4B9C7451E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37" b="-1"/>
          <a:stretch/>
        </p:blipFill>
        <p:spPr>
          <a:xfrm>
            <a:off x="6474327" y="3114995"/>
            <a:ext cx="5717674" cy="3743005"/>
          </a:xfrm>
          <a:prstGeom prst="rect">
            <a:avLst/>
          </a:prstGeom>
        </p:spPr>
      </p:pic>
      <p:sp>
        <p:nvSpPr>
          <p:cNvPr id="58" name="Rectangle 57">
            <a:extLst>
              <a:ext uri="{FF2B5EF4-FFF2-40B4-BE49-F238E27FC236}">
                <a16:creationId xmlns:a16="http://schemas.microsoft.com/office/drawing/2014/main" id="{5609D935-6914-4E4A-B08D-155E2D1F1D06}"/>
              </a:ext>
            </a:extLst>
          </p:cNvPr>
          <p:cNvSpPr/>
          <p:nvPr/>
        </p:nvSpPr>
        <p:spPr>
          <a:xfrm>
            <a:off x="8893140" y="1236521"/>
            <a:ext cx="2882093" cy="1036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6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 0111</a:t>
            </a:r>
            <a:endParaRPr lang="en-GB" sz="3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0C57074-6B75-8442-849F-3F8C9BB899D8}"/>
              </a:ext>
            </a:extLst>
          </p:cNvPr>
          <p:cNvSpPr/>
          <p:nvPr/>
        </p:nvSpPr>
        <p:spPr>
          <a:xfrm>
            <a:off x="170345" y="546663"/>
            <a:ext cx="5757704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Units of data storage</a:t>
            </a:r>
            <a:endParaRPr lang="en-GB" sz="12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BBA5B1E-2A44-A24A-B475-90B97B185FDF}"/>
              </a:ext>
            </a:extLst>
          </p:cNvPr>
          <p:cNvSpPr/>
          <p:nvPr/>
        </p:nvSpPr>
        <p:spPr>
          <a:xfrm>
            <a:off x="170345" y="1240048"/>
            <a:ext cx="6179318" cy="36660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 byte = 8 bits (e.g., 00000111)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00010011 = 19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01000001 = A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 kilobyte (KB) </a:t>
            </a:r>
          </a:p>
          <a:p>
            <a:pPr lvl="1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 2</a:t>
            </a:r>
            <a:r>
              <a:rPr lang="en-GB" baseline="30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10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lvl="1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 1024 bytes </a:t>
            </a:r>
          </a:p>
          <a:p>
            <a:pPr lvl="1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1000 </a:t>
            </a:r>
            <a:r>
              <a:rPr lang="en-GB" dirty="0"/>
              <a:t>≈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bytes</a:t>
            </a:r>
            <a:endParaRPr lang="en-GB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96757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8E432B8B-F5DB-4700-BDD6-A4C9546EF908}"/>
              </a:ext>
            </a:extLst>
          </p:cNvPr>
          <p:cNvGraphicFramePr>
            <a:graphicFrameLocks noGrp="1"/>
          </p:cNvGraphicFramePr>
          <p:nvPr/>
        </p:nvGraphicFramePr>
        <p:xfrm>
          <a:off x="0" y="1892734"/>
          <a:ext cx="12192000" cy="49559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2004">
                  <a:extLst>
                    <a:ext uri="{9D8B030D-6E8A-4147-A177-3AD203B41FA5}">
                      <a16:colId xmlns:a16="http://schemas.microsoft.com/office/drawing/2014/main" val="665960333"/>
                    </a:ext>
                  </a:extLst>
                </a:gridCol>
                <a:gridCol w="1134886">
                  <a:extLst>
                    <a:ext uri="{9D8B030D-6E8A-4147-A177-3AD203B41FA5}">
                      <a16:colId xmlns:a16="http://schemas.microsoft.com/office/drawing/2014/main" val="665845887"/>
                    </a:ext>
                  </a:extLst>
                </a:gridCol>
                <a:gridCol w="1709045">
                  <a:extLst>
                    <a:ext uri="{9D8B030D-6E8A-4147-A177-3AD203B41FA5}">
                      <a16:colId xmlns:a16="http://schemas.microsoft.com/office/drawing/2014/main" val="2596014373"/>
                    </a:ext>
                  </a:extLst>
                </a:gridCol>
                <a:gridCol w="1896906">
                  <a:extLst>
                    <a:ext uri="{9D8B030D-6E8A-4147-A177-3AD203B41FA5}">
                      <a16:colId xmlns:a16="http://schemas.microsoft.com/office/drawing/2014/main" val="1193506328"/>
                    </a:ext>
                  </a:extLst>
                </a:gridCol>
                <a:gridCol w="3559331">
                  <a:extLst>
                    <a:ext uri="{9D8B030D-6E8A-4147-A177-3AD203B41FA5}">
                      <a16:colId xmlns:a16="http://schemas.microsoft.com/office/drawing/2014/main" val="969020075"/>
                    </a:ext>
                  </a:extLst>
                </a:gridCol>
                <a:gridCol w="2469828">
                  <a:extLst>
                    <a:ext uri="{9D8B030D-6E8A-4147-A177-3AD203B41FA5}">
                      <a16:colId xmlns:a16="http://schemas.microsoft.com/office/drawing/2014/main" val="9133313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Unit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Symbol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Binary value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Decimal value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Approximation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Written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360785"/>
                  </a:ext>
                </a:extLst>
              </a:tr>
              <a:tr h="573137">
                <a:tc>
                  <a:txBody>
                    <a:bodyPr/>
                    <a:lstStyle/>
                    <a:p>
                      <a:r>
                        <a:rPr lang="en-GB" dirty="0"/>
                        <a:t>Bit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 or 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5153398"/>
                  </a:ext>
                </a:extLst>
              </a:tr>
              <a:tr h="573137">
                <a:tc>
                  <a:txBody>
                    <a:bodyPr/>
                    <a:lstStyle/>
                    <a:p>
                      <a:r>
                        <a:rPr lang="en-GB" dirty="0"/>
                        <a:t>Nibble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 bits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½ byte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2859817"/>
                  </a:ext>
                </a:extLst>
              </a:tr>
              <a:tr h="573137">
                <a:tc>
                  <a:txBody>
                    <a:bodyPr/>
                    <a:lstStyle/>
                    <a:p>
                      <a:r>
                        <a:rPr lang="en-GB" dirty="0"/>
                        <a:t>Byte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8 bits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 byte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18747702"/>
                  </a:ext>
                </a:extLst>
              </a:tr>
              <a:tr h="573137">
                <a:tc>
                  <a:txBody>
                    <a:bodyPr/>
                    <a:lstStyle/>
                    <a:p>
                      <a:r>
                        <a:rPr lang="en-GB" dirty="0"/>
                        <a:t>Kilobyte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KB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1024 bits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10</a:t>
                      </a:r>
                      <a:r>
                        <a:rPr lang="en-GB" baseline="30000" dirty="0"/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1,000 bytes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One thousand bytes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8113168"/>
                  </a:ext>
                </a:extLst>
              </a:tr>
              <a:tr h="573137">
                <a:tc>
                  <a:txBody>
                    <a:bodyPr/>
                    <a:lstStyle/>
                    <a:p>
                      <a:r>
                        <a:rPr lang="en-GB" dirty="0"/>
                        <a:t>Megabyte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MB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1024</a:t>
                      </a:r>
                      <a:r>
                        <a:rPr lang="en-GB" baseline="30000" dirty="0"/>
                        <a:t>2</a:t>
                      </a:r>
                      <a:r>
                        <a:rPr lang="en-GB" dirty="0"/>
                        <a:t> bits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10</a:t>
                      </a:r>
                      <a:r>
                        <a:rPr lang="en-GB" baseline="30000" dirty="0"/>
                        <a:t>6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1,000,000 bytes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One million bytes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07219513"/>
                  </a:ext>
                </a:extLst>
              </a:tr>
              <a:tr h="573137">
                <a:tc>
                  <a:txBody>
                    <a:bodyPr/>
                    <a:lstStyle/>
                    <a:p>
                      <a:r>
                        <a:rPr lang="en-GB" dirty="0"/>
                        <a:t>Gigabyte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GB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1024</a:t>
                      </a:r>
                      <a:r>
                        <a:rPr lang="en-GB" baseline="30000" dirty="0"/>
                        <a:t>3</a:t>
                      </a:r>
                      <a:r>
                        <a:rPr lang="en-GB" dirty="0"/>
                        <a:t> bits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10</a:t>
                      </a:r>
                      <a:r>
                        <a:rPr lang="en-GB" baseline="30000" dirty="0"/>
                        <a:t>9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1,000,000,000 bytes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One billion bytes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04365293"/>
                  </a:ext>
                </a:extLst>
              </a:tr>
              <a:tr h="573137">
                <a:tc>
                  <a:txBody>
                    <a:bodyPr/>
                    <a:lstStyle/>
                    <a:p>
                      <a:r>
                        <a:rPr lang="en-GB" dirty="0"/>
                        <a:t>Terabyte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TB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1024</a:t>
                      </a:r>
                      <a:r>
                        <a:rPr lang="en-GB" baseline="30000" dirty="0"/>
                        <a:t>4</a:t>
                      </a:r>
                      <a:r>
                        <a:rPr lang="en-GB" dirty="0"/>
                        <a:t> bits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10</a:t>
                      </a:r>
                      <a:r>
                        <a:rPr lang="en-GB" baseline="30000" dirty="0"/>
                        <a:t>12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1,000,000,000,000 bytes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One trillion bytes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14923385"/>
                  </a:ext>
                </a:extLst>
              </a:tr>
              <a:tr h="573137">
                <a:tc>
                  <a:txBody>
                    <a:bodyPr/>
                    <a:lstStyle/>
                    <a:p>
                      <a:r>
                        <a:rPr lang="en-GB" dirty="0"/>
                        <a:t>Petabyte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PB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1024</a:t>
                      </a:r>
                      <a:r>
                        <a:rPr lang="en-GB" baseline="30000" dirty="0"/>
                        <a:t>5</a:t>
                      </a:r>
                      <a:r>
                        <a:rPr lang="en-GB" dirty="0"/>
                        <a:t> bits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10</a:t>
                      </a:r>
                      <a:r>
                        <a:rPr lang="en-GB" baseline="30000" dirty="0"/>
                        <a:t>15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1,000,000,000,000,000 bytes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One quadrillion bytes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35725913"/>
                  </a:ext>
                </a:extLst>
              </a:tr>
            </a:tbl>
          </a:graphicData>
        </a:graphic>
      </p:graphicFrame>
      <p:pic>
        <p:nvPicPr>
          <p:cNvPr id="5" name="Picture 2" descr="make_notes">
            <a:extLst>
              <a:ext uri="{FF2B5EF4-FFF2-40B4-BE49-F238E27FC236}">
                <a16:creationId xmlns:a16="http://schemas.microsoft.com/office/drawing/2014/main" id="{9FE566B6-654A-6542-B66A-9E05D849F2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026" y="624029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84CCEE7-EE87-3445-8881-D2645C2F65C2}"/>
              </a:ext>
            </a:extLst>
          </p:cNvPr>
          <p:cNvSpPr/>
          <p:nvPr/>
        </p:nvSpPr>
        <p:spPr>
          <a:xfrm>
            <a:off x="1308627" y="549744"/>
            <a:ext cx="5757704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Units of data storage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98622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8E432B8B-F5DB-4700-BDD6-A4C9546EF908}"/>
              </a:ext>
            </a:extLst>
          </p:cNvPr>
          <p:cNvGraphicFramePr>
            <a:graphicFrameLocks noGrp="1"/>
          </p:cNvGraphicFramePr>
          <p:nvPr/>
        </p:nvGraphicFramePr>
        <p:xfrm>
          <a:off x="0" y="1892734"/>
          <a:ext cx="12192000" cy="49559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2004">
                  <a:extLst>
                    <a:ext uri="{9D8B030D-6E8A-4147-A177-3AD203B41FA5}">
                      <a16:colId xmlns:a16="http://schemas.microsoft.com/office/drawing/2014/main" val="665960333"/>
                    </a:ext>
                  </a:extLst>
                </a:gridCol>
                <a:gridCol w="1134886">
                  <a:extLst>
                    <a:ext uri="{9D8B030D-6E8A-4147-A177-3AD203B41FA5}">
                      <a16:colId xmlns:a16="http://schemas.microsoft.com/office/drawing/2014/main" val="665845887"/>
                    </a:ext>
                  </a:extLst>
                </a:gridCol>
                <a:gridCol w="1709045">
                  <a:extLst>
                    <a:ext uri="{9D8B030D-6E8A-4147-A177-3AD203B41FA5}">
                      <a16:colId xmlns:a16="http://schemas.microsoft.com/office/drawing/2014/main" val="2596014373"/>
                    </a:ext>
                  </a:extLst>
                </a:gridCol>
                <a:gridCol w="1896906">
                  <a:extLst>
                    <a:ext uri="{9D8B030D-6E8A-4147-A177-3AD203B41FA5}">
                      <a16:colId xmlns:a16="http://schemas.microsoft.com/office/drawing/2014/main" val="1193506328"/>
                    </a:ext>
                  </a:extLst>
                </a:gridCol>
                <a:gridCol w="3559331">
                  <a:extLst>
                    <a:ext uri="{9D8B030D-6E8A-4147-A177-3AD203B41FA5}">
                      <a16:colId xmlns:a16="http://schemas.microsoft.com/office/drawing/2014/main" val="969020075"/>
                    </a:ext>
                  </a:extLst>
                </a:gridCol>
                <a:gridCol w="2469828">
                  <a:extLst>
                    <a:ext uri="{9D8B030D-6E8A-4147-A177-3AD203B41FA5}">
                      <a16:colId xmlns:a16="http://schemas.microsoft.com/office/drawing/2014/main" val="9133313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Unit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Symbol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Binary value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Decimal value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Approximation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Written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360785"/>
                  </a:ext>
                </a:extLst>
              </a:tr>
              <a:tr h="573137">
                <a:tc>
                  <a:txBody>
                    <a:bodyPr/>
                    <a:lstStyle/>
                    <a:p>
                      <a:r>
                        <a:rPr lang="en-GB" dirty="0"/>
                        <a:t>Bit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 or 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5153398"/>
                  </a:ext>
                </a:extLst>
              </a:tr>
              <a:tr h="573137">
                <a:tc>
                  <a:txBody>
                    <a:bodyPr/>
                    <a:lstStyle/>
                    <a:p>
                      <a:r>
                        <a:rPr lang="en-GB" dirty="0"/>
                        <a:t>Nibble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 bits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½ byte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2859817"/>
                  </a:ext>
                </a:extLst>
              </a:tr>
              <a:tr h="573137">
                <a:tc>
                  <a:txBody>
                    <a:bodyPr/>
                    <a:lstStyle/>
                    <a:p>
                      <a:r>
                        <a:rPr lang="en-GB" dirty="0"/>
                        <a:t>Byte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8 bits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 byte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18747702"/>
                  </a:ext>
                </a:extLst>
              </a:tr>
              <a:tr h="573137">
                <a:tc>
                  <a:txBody>
                    <a:bodyPr/>
                    <a:lstStyle/>
                    <a:p>
                      <a:r>
                        <a:rPr lang="en-GB" dirty="0"/>
                        <a:t>Kilobyte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KB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1024 bits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10</a:t>
                      </a:r>
                      <a:r>
                        <a:rPr lang="en-GB" baseline="30000" dirty="0"/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1,000 bytes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One thousand bytes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8113168"/>
                  </a:ext>
                </a:extLst>
              </a:tr>
              <a:tr h="573137">
                <a:tc>
                  <a:txBody>
                    <a:bodyPr/>
                    <a:lstStyle/>
                    <a:p>
                      <a:r>
                        <a:rPr lang="en-GB" dirty="0"/>
                        <a:t>Megabyte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MB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1024</a:t>
                      </a:r>
                      <a:r>
                        <a:rPr lang="en-GB" baseline="30000" dirty="0"/>
                        <a:t>2</a:t>
                      </a:r>
                      <a:r>
                        <a:rPr lang="en-GB" dirty="0"/>
                        <a:t> bits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10</a:t>
                      </a:r>
                      <a:r>
                        <a:rPr lang="en-GB" baseline="30000" dirty="0"/>
                        <a:t>6</a:t>
                      </a:r>
                      <a:endParaRPr lang="en-GB" dirty="0"/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1,000,000 bytes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One million bytes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07219513"/>
                  </a:ext>
                </a:extLst>
              </a:tr>
              <a:tr h="573137">
                <a:tc>
                  <a:txBody>
                    <a:bodyPr/>
                    <a:lstStyle/>
                    <a:p>
                      <a:r>
                        <a:rPr lang="en-GB" dirty="0"/>
                        <a:t>Gigabyte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GB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1024</a:t>
                      </a:r>
                      <a:r>
                        <a:rPr lang="en-GB" baseline="30000" dirty="0"/>
                        <a:t>3</a:t>
                      </a:r>
                      <a:r>
                        <a:rPr lang="en-GB" dirty="0"/>
                        <a:t> bits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10</a:t>
                      </a:r>
                      <a:r>
                        <a:rPr lang="en-GB" baseline="30000" dirty="0"/>
                        <a:t>9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1,000,000,000 bytes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One billion bytes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04365293"/>
                  </a:ext>
                </a:extLst>
              </a:tr>
              <a:tr h="573137">
                <a:tc>
                  <a:txBody>
                    <a:bodyPr/>
                    <a:lstStyle/>
                    <a:p>
                      <a:r>
                        <a:rPr lang="en-GB" dirty="0"/>
                        <a:t>Terabyte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TB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1024</a:t>
                      </a:r>
                      <a:r>
                        <a:rPr lang="en-GB" baseline="30000" dirty="0"/>
                        <a:t>4</a:t>
                      </a:r>
                      <a:r>
                        <a:rPr lang="en-GB" dirty="0"/>
                        <a:t> bits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10</a:t>
                      </a:r>
                      <a:r>
                        <a:rPr lang="en-GB" baseline="30000" dirty="0"/>
                        <a:t>12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1,000,000,000,000 bytes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One trillion bytes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14923385"/>
                  </a:ext>
                </a:extLst>
              </a:tr>
              <a:tr h="573137">
                <a:tc>
                  <a:txBody>
                    <a:bodyPr/>
                    <a:lstStyle/>
                    <a:p>
                      <a:r>
                        <a:rPr lang="en-GB" dirty="0"/>
                        <a:t>Petabyte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PB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1024</a:t>
                      </a:r>
                      <a:r>
                        <a:rPr lang="en-GB" baseline="30000" dirty="0"/>
                        <a:t>5</a:t>
                      </a:r>
                      <a:r>
                        <a:rPr lang="en-GB" dirty="0"/>
                        <a:t> bits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10</a:t>
                      </a:r>
                      <a:r>
                        <a:rPr lang="en-GB" baseline="30000" dirty="0"/>
                        <a:t>15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1,000,000,000,000,000 bytes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One quadrillion bytes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35725913"/>
                  </a:ext>
                </a:extLst>
              </a:tr>
            </a:tbl>
          </a:graphicData>
        </a:graphic>
      </p:graphicFrame>
      <p:pic>
        <p:nvPicPr>
          <p:cNvPr id="7" name="Picture 2" descr="make_notes">
            <a:extLst>
              <a:ext uri="{FF2B5EF4-FFF2-40B4-BE49-F238E27FC236}">
                <a16:creationId xmlns:a16="http://schemas.microsoft.com/office/drawing/2014/main" id="{497C18EE-0948-314E-A880-4A86163FA3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026" y="624029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650FFAF3-CA5F-5447-A1AE-88E348AA00B7}"/>
              </a:ext>
            </a:extLst>
          </p:cNvPr>
          <p:cNvSpPr/>
          <p:nvPr/>
        </p:nvSpPr>
        <p:spPr>
          <a:xfrm>
            <a:off x="1308627" y="549744"/>
            <a:ext cx="5757704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Units of data storage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48076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make_notes">
            <a:extLst>
              <a:ext uri="{FF2B5EF4-FFF2-40B4-BE49-F238E27FC236}">
                <a16:creationId xmlns:a16="http://schemas.microsoft.com/office/drawing/2014/main" id="{BFF7D2D1-6B38-4D58-9F4C-8BBF926ECD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026" y="624029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D18C0DB3-13E8-4275-BDD4-9A9923E8AF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4923868"/>
              </p:ext>
            </p:extLst>
          </p:nvPr>
        </p:nvGraphicFramePr>
        <p:xfrm>
          <a:off x="2671665" y="1743444"/>
          <a:ext cx="6848670" cy="48626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82890">
                  <a:extLst>
                    <a:ext uri="{9D8B030D-6E8A-4147-A177-3AD203B41FA5}">
                      <a16:colId xmlns:a16="http://schemas.microsoft.com/office/drawing/2014/main" val="3432296359"/>
                    </a:ext>
                  </a:extLst>
                </a:gridCol>
                <a:gridCol w="2282890">
                  <a:extLst>
                    <a:ext uri="{9D8B030D-6E8A-4147-A177-3AD203B41FA5}">
                      <a16:colId xmlns:a16="http://schemas.microsoft.com/office/drawing/2014/main" val="3870674441"/>
                    </a:ext>
                  </a:extLst>
                </a:gridCol>
                <a:gridCol w="2282890">
                  <a:extLst>
                    <a:ext uri="{9D8B030D-6E8A-4147-A177-3AD203B41FA5}">
                      <a16:colId xmlns:a16="http://schemas.microsoft.com/office/drawing/2014/main" val="2078357617"/>
                    </a:ext>
                  </a:extLst>
                </a:gridCol>
              </a:tblGrid>
              <a:tr h="607828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Unit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1882285"/>
                  </a:ext>
                </a:extLst>
              </a:tr>
              <a:tr h="607828">
                <a:tc rowSpan="2">
                  <a:txBody>
                    <a:bodyPr/>
                    <a:lstStyle/>
                    <a:p>
                      <a:pPr algn="ctr"/>
                      <a:r>
                        <a:rPr lang="en-GB" dirty="0"/>
                        <a:t>Multiply</a:t>
                      </a:r>
                    </a:p>
                    <a:p>
                      <a:pPr algn="ctr"/>
                      <a:r>
                        <a:rPr lang="en-GB" dirty="0"/>
                        <a:t>by 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Bit</a:t>
                      </a: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dirty="0"/>
                        <a:t>Divide </a:t>
                      </a:r>
                    </a:p>
                    <a:p>
                      <a:pPr algn="ctr"/>
                      <a:r>
                        <a:rPr lang="en-GB" dirty="0"/>
                        <a:t>by 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43556923"/>
                  </a:ext>
                </a:extLst>
              </a:tr>
              <a:tr h="607828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Byte</a:t>
                      </a: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0547514"/>
                  </a:ext>
                </a:extLst>
              </a:tr>
              <a:tr h="607828">
                <a:tc rowSpan="5">
                  <a:txBody>
                    <a:bodyPr/>
                    <a:lstStyle/>
                    <a:p>
                      <a:pPr algn="ctr"/>
                      <a:r>
                        <a:rPr lang="en-GB"/>
                        <a:t>Multiply </a:t>
                      </a:r>
                      <a:r>
                        <a:rPr lang="en-GB" dirty="0"/>
                        <a:t>by 1000</a:t>
                      </a:r>
                    </a:p>
                  </a:txBody>
                  <a:tcPr vert="vert27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Kilobyte</a:t>
                      </a:r>
                    </a:p>
                  </a:txBody>
                  <a:tcPr anchor="ctr"/>
                </a:tc>
                <a:tc rowSpan="5">
                  <a:txBody>
                    <a:bodyPr/>
                    <a:lstStyle/>
                    <a:p>
                      <a:pPr algn="ctr"/>
                      <a:r>
                        <a:rPr lang="en-GB" dirty="0"/>
                        <a:t>Divide by 1000</a:t>
                      </a:r>
                    </a:p>
                  </a:txBody>
                  <a:tcPr vert="vert" anchor="ctr"/>
                </a:tc>
                <a:extLst>
                  <a:ext uri="{0D108BD9-81ED-4DB2-BD59-A6C34878D82A}">
                    <a16:rowId xmlns:a16="http://schemas.microsoft.com/office/drawing/2014/main" val="1250633899"/>
                  </a:ext>
                </a:extLst>
              </a:tr>
              <a:tr h="607828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Megabyte</a:t>
                      </a: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1591937"/>
                  </a:ext>
                </a:extLst>
              </a:tr>
              <a:tr h="607828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Gigabyte</a:t>
                      </a: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40489604"/>
                  </a:ext>
                </a:extLst>
              </a:tr>
              <a:tr h="607828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Terabyte</a:t>
                      </a: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1141115"/>
                  </a:ext>
                </a:extLst>
              </a:tr>
              <a:tr h="607828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Petabyte</a:t>
                      </a: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9278314"/>
                  </a:ext>
                </a:extLst>
              </a:tr>
            </a:tbl>
          </a:graphicData>
        </a:graphic>
      </p:graphicFrame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C5745C8B-7C49-4879-BAC3-0390C097AF36}"/>
              </a:ext>
            </a:extLst>
          </p:cNvPr>
          <p:cNvCxnSpPr>
            <a:cxnSpLocks/>
          </p:cNvCxnSpPr>
          <p:nvPr/>
        </p:nvCxnSpPr>
        <p:spPr>
          <a:xfrm flipV="1">
            <a:off x="4786600" y="3275045"/>
            <a:ext cx="0" cy="3023119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F6798275-C838-4799-AFF9-4E43CB35AF9E}"/>
              </a:ext>
            </a:extLst>
          </p:cNvPr>
          <p:cNvCxnSpPr>
            <a:cxnSpLocks/>
          </p:cNvCxnSpPr>
          <p:nvPr/>
        </p:nvCxnSpPr>
        <p:spPr>
          <a:xfrm flipV="1">
            <a:off x="4786600" y="2447731"/>
            <a:ext cx="0" cy="74731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B79C3076-B41C-44B9-AC87-FA57799A910E}"/>
              </a:ext>
            </a:extLst>
          </p:cNvPr>
          <p:cNvCxnSpPr>
            <a:cxnSpLocks/>
          </p:cNvCxnSpPr>
          <p:nvPr/>
        </p:nvCxnSpPr>
        <p:spPr>
          <a:xfrm flipV="1">
            <a:off x="7392955" y="3275044"/>
            <a:ext cx="0" cy="3023119"/>
          </a:xfrm>
          <a:prstGeom prst="straightConnector1">
            <a:avLst/>
          </a:prstGeom>
          <a:ln w="76200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7AB0E3FD-5533-4339-96D7-5A5F74FF3036}"/>
              </a:ext>
            </a:extLst>
          </p:cNvPr>
          <p:cNvCxnSpPr>
            <a:cxnSpLocks/>
          </p:cNvCxnSpPr>
          <p:nvPr/>
        </p:nvCxnSpPr>
        <p:spPr>
          <a:xfrm flipV="1">
            <a:off x="7392955" y="2447730"/>
            <a:ext cx="0" cy="747310"/>
          </a:xfrm>
          <a:prstGeom prst="straightConnector1">
            <a:avLst/>
          </a:prstGeom>
          <a:ln w="76200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>
            <a:extLst>
              <a:ext uri="{FF2B5EF4-FFF2-40B4-BE49-F238E27FC236}">
                <a16:creationId xmlns:a16="http://schemas.microsoft.com/office/drawing/2014/main" id="{5E309ED7-0EA1-3844-A6E7-E5B8DE6537AC}"/>
              </a:ext>
            </a:extLst>
          </p:cNvPr>
          <p:cNvSpPr/>
          <p:nvPr/>
        </p:nvSpPr>
        <p:spPr>
          <a:xfrm>
            <a:off x="1308627" y="549744"/>
            <a:ext cx="5757704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Converting between units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53921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29FBD33-1597-8640-B9EC-AE80A0D19756}"/>
              </a:ext>
            </a:extLst>
          </p:cNvPr>
          <p:cNvSpPr/>
          <p:nvPr/>
        </p:nvSpPr>
        <p:spPr>
          <a:xfrm>
            <a:off x="170345" y="546663"/>
            <a:ext cx="5757704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Units of data storage</a:t>
            </a:r>
            <a:endParaRPr lang="en-GB" sz="12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F3B49161-324C-6D4E-BBF0-582421F84C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7288" y="978923"/>
            <a:ext cx="4956641" cy="5332414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556970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screenshot of a cell phone&#10;&#10;Description automatically generated">
            <a:extLst>
              <a:ext uri="{FF2B5EF4-FFF2-40B4-BE49-F238E27FC236}">
                <a16:creationId xmlns:a16="http://schemas.microsoft.com/office/drawing/2014/main" id="{361902A0-7DF8-1842-A84F-5A889C06BC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7288" y="978923"/>
            <a:ext cx="4956641" cy="5332414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D0E74295-0389-FE4C-BC1F-C1AAF5F3A8B7}"/>
              </a:ext>
            </a:extLst>
          </p:cNvPr>
          <p:cNvSpPr/>
          <p:nvPr/>
        </p:nvSpPr>
        <p:spPr>
          <a:xfrm>
            <a:off x="4727288" y="1402429"/>
            <a:ext cx="4956641" cy="413308"/>
          </a:xfrm>
          <a:prstGeom prst="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DECE0C5-454C-1A48-8662-E9A2DB2226E2}"/>
              </a:ext>
            </a:extLst>
          </p:cNvPr>
          <p:cNvSpPr/>
          <p:nvPr/>
        </p:nvSpPr>
        <p:spPr>
          <a:xfrm>
            <a:off x="9737422" y="1354794"/>
            <a:ext cx="3763347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 1.47 MB</a:t>
            </a:r>
            <a:endParaRPr lang="en-GB" sz="12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487F4E4-329E-2141-A5BD-D15F84E830C7}"/>
              </a:ext>
            </a:extLst>
          </p:cNvPr>
          <p:cNvSpPr/>
          <p:nvPr/>
        </p:nvSpPr>
        <p:spPr>
          <a:xfrm>
            <a:off x="170345" y="546663"/>
            <a:ext cx="5757704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Units of data storage</a:t>
            </a:r>
            <a:endParaRPr lang="en-GB" sz="12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82495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screenshot of a cell phone&#10;&#10;Description automatically generated">
            <a:extLst>
              <a:ext uri="{FF2B5EF4-FFF2-40B4-BE49-F238E27FC236}">
                <a16:creationId xmlns:a16="http://schemas.microsoft.com/office/drawing/2014/main" id="{A0288793-ADE8-4848-B382-D9102148AE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7288" y="978923"/>
            <a:ext cx="4956641" cy="5332414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AC5FB419-2AD9-0C49-ACD5-5F9663F3CFB3}"/>
              </a:ext>
            </a:extLst>
          </p:cNvPr>
          <p:cNvSpPr/>
          <p:nvPr/>
        </p:nvSpPr>
        <p:spPr>
          <a:xfrm>
            <a:off x="4727288" y="1402429"/>
            <a:ext cx="4956641" cy="413308"/>
          </a:xfrm>
          <a:prstGeom prst="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718C089-FE1C-964F-92DD-A08689A17DD5}"/>
              </a:ext>
            </a:extLst>
          </p:cNvPr>
          <p:cNvSpPr/>
          <p:nvPr/>
        </p:nvSpPr>
        <p:spPr>
          <a:xfrm>
            <a:off x="9737422" y="1354794"/>
            <a:ext cx="3763347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 1.47 MB</a:t>
            </a:r>
            <a:endParaRPr lang="en-GB" sz="12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1DD723E-9B44-2445-8AFA-0B0F4102C744}"/>
              </a:ext>
            </a:extLst>
          </p:cNvPr>
          <p:cNvSpPr/>
          <p:nvPr/>
        </p:nvSpPr>
        <p:spPr>
          <a:xfrm>
            <a:off x="4727288" y="4385116"/>
            <a:ext cx="4956641" cy="413308"/>
          </a:xfrm>
          <a:prstGeom prst="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98FB64D-DB84-E344-8917-F4CAAF26BA41}"/>
              </a:ext>
            </a:extLst>
          </p:cNvPr>
          <p:cNvSpPr/>
          <p:nvPr/>
        </p:nvSpPr>
        <p:spPr>
          <a:xfrm>
            <a:off x="9737422" y="4337133"/>
            <a:ext cx="3763347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 0.74 MB</a:t>
            </a:r>
            <a:endParaRPr lang="en-GB" sz="12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7E4BCB3-452A-4D42-9F62-2B88DD29406D}"/>
              </a:ext>
            </a:extLst>
          </p:cNvPr>
          <p:cNvSpPr/>
          <p:nvPr/>
        </p:nvSpPr>
        <p:spPr>
          <a:xfrm>
            <a:off x="170345" y="546663"/>
            <a:ext cx="5757704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Units of data storage</a:t>
            </a:r>
            <a:endParaRPr lang="en-GB" sz="12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70134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screenshot of a cell phone&#10;&#10;Description automatically generated">
            <a:extLst>
              <a:ext uri="{FF2B5EF4-FFF2-40B4-BE49-F238E27FC236}">
                <a16:creationId xmlns:a16="http://schemas.microsoft.com/office/drawing/2014/main" id="{1DE6DD3B-DD98-DC46-8F75-1E87C9EB6E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7288" y="978923"/>
            <a:ext cx="4956641" cy="5332414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578BFE7E-47AB-0345-9893-EB31AE96B2C9}"/>
              </a:ext>
            </a:extLst>
          </p:cNvPr>
          <p:cNvSpPr/>
          <p:nvPr/>
        </p:nvSpPr>
        <p:spPr>
          <a:xfrm>
            <a:off x="4727288" y="1402429"/>
            <a:ext cx="4956641" cy="413308"/>
          </a:xfrm>
          <a:prstGeom prst="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1AF1C6F-6973-FC49-9BB5-B5904594EAFF}"/>
              </a:ext>
            </a:extLst>
          </p:cNvPr>
          <p:cNvSpPr/>
          <p:nvPr/>
        </p:nvSpPr>
        <p:spPr>
          <a:xfrm>
            <a:off x="9737422" y="1354794"/>
            <a:ext cx="3763347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 1.47 MB</a:t>
            </a:r>
            <a:endParaRPr lang="en-GB" sz="12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9A6AC7D-2985-CC41-8AEA-AFE49B1C1A94}"/>
              </a:ext>
            </a:extLst>
          </p:cNvPr>
          <p:cNvSpPr/>
          <p:nvPr/>
        </p:nvSpPr>
        <p:spPr>
          <a:xfrm>
            <a:off x="4727288" y="4385116"/>
            <a:ext cx="4956641" cy="413308"/>
          </a:xfrm>
          <a:prstGeom prst="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94897A2-FD23-4846-AA56-2D64D65ABBC6}"/>
              </a:ext>
            </a:extLst>
          </p:cNvPr>
          <p:cNvSpPr/>
          <p:nvPr/>
        </p:nvSpPr>
        <p:spPr>
          <a:xfrm>
            <a:off x="9737422" y="4337133"/>
            <a:ext cx="3763347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 0.74 MB</a:t>
            </a:r>
            <a:endParaRPr lang="en-GB" sz="12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3A77610-6A05-4866-AAEF-AFEEAC17C06E}"/>
              </a:ext>
            </a:extLst>
          </p:cNvPr>
          <p:cNvSpPr/>
          <p:nvPr/>
        </p:nvSpPr>
        <p:spPr>
          <a:xfrm>
            <a:off x="4732044" y="5132236"/>
            <a:ext cx="4956641" cy="413308"/>
          </a:xfrm>
          <a:prstGeom prst="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87FF431-D2F6-4352-8A6D-FB02F58C911B}"/>
              </a:ext>
            </a:extLst>
          </p:cNvPr>
          <p:cNvSpPr/>
          <p:nvPr/>
        </p:nvSpPr>
        <p:spPr>
          <a:xfrm>
            <a:off x="9737422" y="5097400"/>
            <a:ext cx="3763347" cy="8651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 25000B (x 1000)</a:t>
            </a:r>
            <a:b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 200000b (x 8)</a:t>
            </a:r>
            <a:endParaRPr lang="en-GB" sz="12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B1FDCC4-54C2-2D4E-A87A-1ADF7E9D6756}"/>
              </a:ext>
            </a:extLst>
          </p:cNvPr>
          <p:cNvSpPr/>
          <p:nvPr/>
        </p:nvSpPr>
        <p:spPr>
          <a:xfrm>
            <a:off x="170345" y="546663"/>
            <a:ext cx="5757704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Units of data storage</a:t>
            </a:r>
            <a:endParaRPr lang="en-GB" sz="12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17881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1342EC1-2AFD-4406-9F14-4D674F90CAE8}"/>
              </a:ext>
            </a:extLst>
          </p:cNvPr>
          <p:cNvSpPr txBox="1"/>
          <p:nvPr/>
        </p:nvSpPr>
        <p:spPr>
          <a:xfrm>
            <a:off x="304800" y="92954"/>
            <a:ext cx="987927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dirty="0">
                <a:solidFill>
                  <a:schemeClr val="accent6">
                    <a:lumMod val="75000"/>
                  </a:schemeClr>
                </a:solidFill>
                <a:latin typeface="Century Gothic" panose="020B0502020202020204" pitchFamily="34" charset="0"/>
                <a:ea typeface="+mj-ea"/>
                <a:cs typeface="+mj-cs"/>
              </a:rPr>
              <a:t>SLR13 Data representation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FABF442-A178-4CA8-8D0A-DF0A8E18C046}"/>
              </a:ext>
            </a:extLst>
          </p:cNvPr>
          <p:cNvSpPr txBox="1"/>
          <p:nvPr/>
        </p:nvSpPr>
        <p:spPr>
          <a:xfrm>
            <a:off x="927652" y="1650609"/>
            <a:ext cx="6997148" cy="34506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Aft>
                <a:spcPts val="1200"/>
              </a:spcAft>
            </a:pPr>
            <a:r>
              <a:rPr lang="en-GB" sz="4000" dirty="0">
                <a:solidFill>
                  <a:schemeClr val="accent6">
                    <a:lumMod val="75000"/>
                  </a:schemeClr>
                </a:solidFill>
              </a:rPr>
              <a:t>Going beyond the GCSE specification</a:t>
            </a:r>
            <a:endParaRPr lang="en-US" sz="4000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" name="Picture 3" descr="A picture containing drawing&#10;&#10;Description automatically generated">
            <a:extLst>
              <a:ext uri="{FF2B5EF4-FFF2-40B4-BE49-F238E27FC236}">
                <a16:creationId xmlns:a16="http://schemas.microsoft.com/office/drawing/2014/main" id="{FAC069AA-4085-44FE-AD96-0399346A3879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290" y="2685345"/>
            <a:ext cx="1381140" cy="1381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9878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>
            <a:extLst>
              <a:ext uri="{FF2B5EF4-FFF2-40B4-BE49-F238E27FC236}">
                <a16:creationId xmlns:a16="http://schemas.microsoft.com/office/drawing/2014/main" id="{F963C11D-8E89-468F-BAFB-BC38C23BA9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345" y="1047064"/>
            <a:ext cx="10815805" cy="11191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indent="0" algn="l" eaLnBrk="1" hangingPunct="1">
              <a:spcBef>
                <a:spcPct val="20000"/>
              </a:spcBef>
            </a:pPr>
            <a:r>
              <a:rPr lang="en-GB" sz="1800" dirty="0">
                <a:latin typeface="+mn-lt"/>
              </a:rPr>
              <a:t>When describing quantities of </a:t>
            </a:r>
            <a:r>
              <a:rPr lang="en-GB" sz="1800" b="1" dirty="0">
                <a:latin typeface="+mn-lt"/>
              </a:rPr>
              <a:t>bytes,</a:t>
            </a:r>
            <a:r>
              <a:rPr lang="en-GB" sz="1800" dirty="0">
                <a:latin typeface="+mn-lt"/>
              </a:rPr>
              <a:t> we can use both:</a:t>
            </a:r>
          </a:p>
          <a:p>
            <a:pPr lvl="1" algn="l" eaLnBrk="1" hangingPunct="1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GB" sz="1800" b="1" dirty="0">
                <a:latin typeface="+mn-lt"/>
              </a:rPr>
              <a:t>Binary</a:t>
            </a:r>
            <a:r>
              <a:rPr lang="en-GB" sz="1800" dirty="0">
                <a:latin typeface="+mn-lt"/>
              </a:rPr>
              <a:t> prefixes (powers of 2)</a:t>
            </a:r>
          </a:p>
          <a:p>
            <a:pPr lvl="1" algn="l" eaLnBrk="1" hangingPunct="1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GB" sz="1800" b="1" dirty="0">
                <a:latin typeface="+mn-lt"/>
              </a:rPr>
              <a:t>Decimal</a:t>
            </a:r>
            <a:r>
              <a:rPr lang="en-GB" sz="1800" dirty="0">
                <a:latin typeface="+mn-lt"/>
              </a:rPr>
              <a:t> prefixes (powers of 10)</a:t>
            </a:r>
          </a:p>
          <a:p>
            <a:pPr marL="0" indent="0" algn="l" eaLnBrk="1" hangingPunct="1">
              <a:spcBef>
                <a:spcPct val="20000"/>
              </a:spcBef>
            </a:pPr>
            <a:endParaRPr lang="en-GB" sz="1800" dirty="0"/>
          </a:p>
          <a:p>
            <a:pPr marL="0" indent="0" algn="l" eaLnBrk="1" hangingPunct="1">
              <a:spcBef>
                <a:spcPct val="20000"/>
              </a:spcBef>
            </a:pPr>
            <a:endParaRPr lang="en-GB" sz="1800" dirty="0"/>
          </a:p>
          <a:p>
            <a:pPr marL="0" indent="0" algn="l" eaLnBrk="1" hangingPunct="1">
              <a:spcBef>
                <a:spcPct val="20000"/>
              </a:spcBef>
            </a:pPr>
            <a:endParaRPr lang="en-GB" sz="1800" dirty="0"/>
          </a:p>
          <a:p>
            <a:pPr marL="0" indent="0" algn="l" eaLnBrk="1" hangingPunct="1">
              <a:spcBef>
                <a:spcPct val="20000"/>
              </a:spcBef>
            </a:pPr>
            <a:endParaRPr lang="en-GB" sz="1800" dirty="0"/>
          </a:p>
          <a:p>
            <a:pPr marL="0" indent="0" algn="l" eaLnBrk="1" hangingPunct="1">
              <a:spcBef>
                <a:spcPct val="20000"/>
              </a:spcBef>
            </a:pPr>
            <a:endParaRPr lang="en-GB" sz="1800" dirty="0"/>
          </a:p>
          <a:p>
            <a:pPr marL="0" indent="0" algn="l" eaLnBrk="1" hangingPunct="1">
              <a:spcBef>
                <a:spcPct val="20000"/>
              </a:spcBef>
            </a:pPr>
            <a:endParaRPr lang="en-GB" sz="1800" dirty="0"/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114B7CC5-98A9-4141-A922-83CB49CF7F2E}"/>
              </a:ext>
            </a:extLst>
          </p:cNvPr>
          <p:cNvGraphicFramePr>
            <a:graphicFrameLocks noGrp="1"/>
          </p:cNvGraphicFramePr>
          <p:nvPr/>
        </p:nvGraphicFramePr>
        <p:xfrm>
          <a:off x="531573" y="2191259"/>
          <a:ext cx="11102317" cy="222504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798830">
                  <a:extLst>
                    <a:ext uri="{9D8B030D-6E8A-4147-A177-3AD203B41FA5}">
                      <a16:colId xmlns:a16="http://schemas.microsoft.com/office/drawing/2014/main" val="2365676033"/>
                    </a:ext>
                  </a:extLst>
                </a:gridCol>
                <a:gridCol w="933704">
                  <a:extLst>
                    <a:ext uri="{9D8B030D-6E8A-4147-A177-3AD203B41FA5}">
                      <a16:colId xmlns:a16="http://schemas.microsoft.com/office/drawing/2014/main" val="4097219061"/>
                    </a:ext>
                  </a:extLst>
                </a:gridCol>
                <a:gridCol w="838962">
                  <a:extLst>
                    <a:ext uri="{9D8B030D-6E8A-4147-A177-3AD203B41FA5}">
                      <a16:colId xmlns:a16="http://schemas.microsoft.com/office/drawing/2014/main" val="2193776765"/>
                    </a:ext>
                  </a:extLst>
                </a:gridCol>
                <a:gridCol w="2840355">
                  <a:extLst>
                    <a:ext uri="{9D8B030D-6E8A-4147-A177-3AD203B41FA5}">
                      <a16:colId xmlns:a16="http://schemas.microsoft.com/office/drawing/2014/main" val="76144183"/>
                    </a:ext>
                  </a:extLst>
                </a:gridCol>
                <a:gridCol w="297582">
                  <a:extLst>
                    <a:ext uri="{9D8B030D-6E8A-4147-A177-3AD203B41FA5}">
                      <a16:colId xmlns:a16="http://schemas.microsoft.com/office/drawing/2014/main" val="1711245900"/>
                    </a:ext>
                  </a:extLst>
                </a:gridCol>
                <a:gridCol w="798830">
                  <a:extLst>
                    <a:ext uri="{9D8B030D-6E8A-4147-A177-3AD203B41FA5}">
                      <a16:colId xmlns:a16="http://schemas.microsoft.com/office/drawing/2014/main" val="95105926"/>
                    </a:ext>
                  </a:extLst>
                </a:gridCol>
                <a:gridCol w="933704">
                  <a:extLst>
                    <a:ext uri="{9D8B030D-6E8A-4147-A177-3AD203B41FA5}">
                      <a16:colId xmlns:a16="http://schemas.microsoft.com/office/drawing/2014/main" val="2192331907"/>
                    </a:ext>
                  </a:extLst>
                </a:gridCol>
                <a:gridCol w="838962">
                  <a:extLst>
                    <a:ext uri="{9D8B030D-6E8A-4147-A177-3AD203B41FA5}">
                      <a16:colId xmlns:a16="http://schemas.microsoft.com/office/drawing/2014/main" val="2846010823"/>
                    </a:ext>
                  </a:extLst>
                </a:gridCol>
                <a:gridCol w="2821388">
                  <a:extLst>
                    <a:ext uri="{9D8B030D-6E8A-4147-A177-3AD203B41FA5}">
                      <a16:colId xmlns:a16="http://schemas.microsoft.com/office/drawing/2014/main" val="181728479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Name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Symbol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Power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Value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Name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Symbol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Power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Value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2994501"/>
                  </a:ext>
                </a:extLst>
              </a:tr>
              <a:tr h="370840">
                <a:tc gridSpan="4">
                  <a:txBody>
                    <a:bodyPr/>
                    <a:lstStyle/>
                    <a:p>
                      <a:r>
                        <a:rPr lang="en-GB" sz="1800" b="1" dirty="0"/>
                        <a:t>Binary (base 2)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6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6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gridSpan="4">
                  <a:txBody>
                    <a:bodyPr/>
                    <a:lstStyle/>
                    <a:p>
                      <a:r>
                        <a:rPr lang="en-GB" b="1" dirty="0"/>
                        <a:t>Decimal (base 10)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6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6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6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87184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dirty="0"/>
                        <a:t>kibi</a:t>
                      </a:r>
                      <a:endParaRPr lang="en-GB" sz="1600" i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Ki</a:t>
                      </a:r>
                      <a:endParaRPr lang="en-GB" sz="1600" i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2</a:t>
                      </a:r>
                      <a:r>
                        <a:rPr lang="en-GB" sz="1600" baseline="30000" dirty="0"/>
                        <a:t>10</a:t>
                      </a:r>
                      <a:endParaRPr lang="en-GB" sz="1600" i="0" baseline="30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1,024</a:t>
                      </a:r>
                      <a:endParaRPr lang="en-GB" sz="1400" i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i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Kilo</a:t>
                      </a:r>
                      <a:endParaRPr lang="en-GB" sz="1600" i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K</a:t>
                      </a:r>
                      <a:endParaRPr lang="en-GB" sz="1600" i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10</a:t>
                      </a:r>
                      <a:r>
                        <a:rPr lang="en-GB" sz="1600" baseline="30000" dirty="0"/>
                        <a:t>3</a:t>
                      </a:r>
                      <a:endParaRPr lang="en-GB" sz="1600" i="0" baseline="30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1000</a:t>
                      </a:r>
                      <a:endParaRPr lang="en-GB" sz="1400" i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74686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dirty="0"/>
                        <a:t>mebi</a:t>
                      </a:r>
                      <a:endParaRPr lang="en-GB" sz="1600" i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Mi</a:t>
                      </a:r>
                      <a:endParaRPr lang="en-GB" sz="1600" i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/>
                        <a:t>2</a:t>
                      </a:r>
                      <a:r>
                        <a:rPr lang="en-GB" sz="1600" baseline="30000" dirty="0"/>
                        <a:t>20</a:t>
                      </a:r>
                      <a:endParaRPr lang="en-GB" sz="1600" i="0" baseline="30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1,048,576</a:t>
                      </a:r>
                      <a:endParaRPr lang="en-GB" sz="1400" i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Mega</a:t>
                      </a:r>
                      <a:endParaRPr lang="en-GB" sz="1600" i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M</a:t>
                      </a:r>
                      <a:endParaRPr lang="en-GB" sz="1600" i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10</a:t>
                      </a:r>
                      <a:r>
                        <a:rPr lang="en-GB" sz="1600" baseline="30000" dirty="0"/>
                        <a:t>6</a:t>
                      </a:r>
                      <a:endParaRPr lang="en-GB" sz="1600" i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1,000,000</a:t>
                      </a:r>
                      <a:endParaRPr lang="en-GB" sz="1400" i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560867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dirty="0"/>
                        <a:t>gibi</a:t>
                      </a:r>
                      <a:endParaRPr lang="en-GB" sz="1600" i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Gi</a:t>
                      </a:r>
                      <a:endParaRPr lang="en-GB" sz="1600" i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/>
                        <a:t>2</a:t>
                      </a:r>
                      <a:r>
                        <a:rPr lang="en-GB" sz="1600" baseline="30000" dirty="0"/>
                        <a:t>30</a:t>
                      </a:r>
                      <a:endParaRPr lang="en-GB" sz="1600" i="0" baseline="30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1,073,741,824</a:t>
                      </a:r>
                      <a:endParaRPr lang="en-GB" sz="1400" i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Giga</a:t>
                      </a:r>
                      <a:endParaRPr lang="en-GB" sz="1600" i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G</a:t>
                      </a:r>
                      <a:endParaRPr lang="en-GB" sz="1600" i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10</a:t>
                      </a:r>
                      <a:r>
                        <a:rPr lang="en-GB" sz="1600" baseline="30000" dirty="0"/>
                        <a:t>9</a:t>
                      </a:r>
                      <a:endParaRPr lang="en-GB" sz="1600" i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1,000,000,000</a:t>
                      </a:r>
                      <a:endParaRPr lang="en-GB" sz="1400" i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083224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dirty="0"/>
                        <a:t>tebi</a:t>
                      </a:r>
                      <a:endParaRPr lang="en-GB" sz="1600" i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Ti</a:t>
                      </a:r>
                      <a:endParaRPr lang="en-GB" sz="1600" i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/>
                        <a:t>2</a:t>
                      </a:r>
                      <a:r>
                        <a:rPr lang="en-GB" sz="1600" baseline="30000" dirty="0"/>
                        <a:t>40</a:t>
                      </a:r>
                      <a:endParaRPr lang="en-GB" sz="1600" i="0" baseline="30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1,099,511,627,776</a:t>
                      </a:r>
                      <a:endParaRPr lang="en-GB" sz="1400" i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Tera</a:t>
                      </a:r>
                      <a:endParaRPr lang="en-GB" sz="1600" i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T</a:t>
                      </a:r>
                      <a:endParaRPr lang="en-GB" sz="1600" i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10</a:t>
                      </a:r>
                      <a:r>
                        <a:rPr lang="en-GB" sz="1600" baseline="30000" dirty="0"/>
                        <a:t>12</a:t>
                      </a:r>
                      <a:endParaRPr lang="en-GB" sz="1600" i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1,000,000,000,000</a:t>
                      </a:r>
                      <a:endParaRPr lang="en-GB" sz="1400" i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9225785"/>
                  </a:ext>
                </a:extLst>
              </a:tr>
            </a:tbl>
          </a:graphicData>
        </a:graphic>
      </p:graphicFrame>
      <p:pic>
        <p:nvPicPr>
          <p:cNvPr id="14" name="Picture 13" descr="A close up of a sign&#10;&#10;Description generated with high confidence">
            <a:extLst>
              <a:ext uri="{FF2B5EF4-FFF2-40B4-BE49-F238E27FC236}">
                <a16:creationId xmlns:a16="http://schemas.microsoft.com/office/drawing/2014/main" id="{21EA317A-B64F-40B2-9BAB-BD4A23E675C3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12313" y="4763077"/>
            <a:ext cx="2045074" cy="1764243"/>
          </a:xfrm>
          <a:prstGeom prst="rect">
            <a:avLst/>
          </a:prstGeom>
        </p:spPr>
      </p:pic>
      <p:sp>
        <p:nvSpPr>
          <p:cNvPr id="15" name="Rectangle 3">
            <a:extLst>
              <a:ext uri="{FF2B5EF4-FFF2-40B4-BE49-F238E27FC236}">
                <a16:creationId xmlns:a16="http://schemas.microsoft.com/office/drawing/2014/main" id="{C2684A9E-62F8-44D2-A4D3-4911B31F40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6254" y="4780495"/>
            <a:ext cx="9037636" cy="23275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algn="ctr" eaLnBrk="0" hangingPunct="0"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l">
              <a:spcAft>
                <a:spcPts val="800"/>
              </a:spcAft>
            </a:pPr>
            <a:r>
              <a:rPr lang="en-GB" sz="1800" i="1" dirty="0">
                <a:latin typeface="+mn-lt"/>
              </a:rPr>
              <a:t>The terms kilobyte, megabyte, gigabyte and terabyte are often used to represent powers of 2.</a:t>
            </a:r>
            <a:endParaRPr lang="en-GB" sz="1000" i="1" dirty="0">
              <a:latin typeface="+mn-lt"/>
            </a:endParaRPr>
          </a:p>
          <a:p>
            <a:pPr marL="0" indent="0" algn="l">
              <a:spcAft>
                <a:spcPts val="800"/>
              </a:spcAft>
            </a:pPr>
            <a:r>
              <a:rPr lang="en-GB" sz="1800" i="1" dirty="0">
                <a:latin typeface="+mn-lt"/>
              </a:rPr>
              <a:t>However, the International System of Units (SI units) uses these terms to refer to values based only on powers of 10. </a:t>
            </a:r>
            <a:endParaRPr lang="en-GB" sz="1000" i="1" dirty="0">
              <a:latin typeface="+mn-lt"/>
            </a:endParaRPr>
          </a:p>
          <a:p>
            <a:pPr marL="0" indent="0" algn="l">
              <a:spcAft>
                <a:spcPts val="800"/>
              </a:spcAft>
            </a:pPr>
            <a:r>
              <a:rPr lang="en-GB" sz="1800" i="1" dirty="0">
                <a:latin typeface="+mn-lt"/>
              </a:rPr>
              <a:t>When referring to powers of 2, you should use the terms kibi, mebi, gibi and tebi instead, but you won’t be penalised in for using kilo, mega, etc. in exams.</a:t>
            </a:r>
            <a:endParaRPr lang="en-GB" sz="1800" i="1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7AC0D79-D1E3-B94A-8349-ED095A6E42C2}"/>
              </a:ext>
            </a:extLst>
          </p:cNvPr>
          <p:cNvSpPr/>
          <p:nvPr/>
        </p:nvSpPr>
        <p:spPr>
          <a:xfrm>
            <a:off x="170345" y="546663"/>
            <a:ext cx="5757704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Data capacity vs transfer speeds</a:t>
            </a:r>
            <a:endParaRPr lang="en-GB" sz="12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13950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screenshot of a cell phone&#10;&#10;Description automatically generated">
            <a:extLst>
              <a:ext uri="{FF2B5EF4-FFF2-40B4-BE49-F238E27FC236}">
                <a16:creationId xmlns:a16="http://schemas.microsoft.com/office/drawing/2014/main" id="{2B4BBFFF-0713-4CCC-992C-AB8FB7C4CE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5864" y="889547"/>
            <a:ext cx="4375530" cy="4707247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225072F-C1B5-4B59-BFE2-8DD024594CCD}"/>
              </a:ext>
            </a:extLst>
          </p:cNvPr>
          <p:cNvSpPr/>
          <p:nvPr/>
        </p:nvSpPr>
        <p:spPr>
          <a:xfrm>
            <a:off x="170345" y="1085214"/>
            <a:ext cx="6082409" cy="24615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Symbols for units use capital letters to indicate that they are representing </a:t>
            </a:r>
            <a:r>
              <a:rPr lang="en-GB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bytes</a:t>
            </a:r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not </a:t>
            </a:r>
            <a:r>
              <a:rPr lang="en-GB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bits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e.g., </a:t>
            </a:r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KB, MB, GB, TB, PB.</a:t>
            </a:r>
            <a:endParaRPr lang="en-GB" b="1" u="sng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4400" indent="-2844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Storage capacities and file sizes are measured in </a:t>
            </a: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bytes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so they use a capital B.</a:t>
            </a:r>
          </a:p>
          <a:p>
            <a:pPr marL="284400" indent="-2844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Data and network transfer speeds are measured in </a:t>
            </a: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bits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so they use a lowercase b.</a:t>
            </a:r>
          </a:p>
          <a:p>
            <a:pPr marL="284400" indent="-2844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1MB is not the same as 1Mb – </a:t>
            </a:r>
            <a:r>
              <a:rPr lang="en-GB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 is eight times bigger!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F67CF18-0308-2D4B-8E7C-AD7B957207FE}"/>
              </a:ext>
            </a:extLst>
          </p:cNvPr>
          <p:cNvSpPr/>
          <p:nvPr/>
        </p:nvSpPr>
        <p:spPr>
          <a:xfrm>
            <a:off x="170345" y="546663"/>
            <a:ext cx="5757704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Data capacity vs transfer speeds</a:t>
            </a:r>
            <a:endParaRPr lang="en-GB" sz="12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6404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6E48DBC62A6234890FA44E21FEFD18E" ma:contentTypeVersion="16" ma:contentTypeDescription="Create a new document." ma:contentTypeScope="" ma:versionID="ed0047b2569e68cbb7c24ef5cd54ee72">
  <xsd:schema xmlns:xsd="http://www.w3.org/2001/XMLSchema" xmlns:xs="http://www.w3.org/2001/XMLSchema" xmlns:p="http://schemas.microsoft.com/office/2006/metadata/properties" xmlns:ns2="17a39593-945a-4813-81bf-1728cf9e5038" xmlns:ns3="a8d2b040-4d60-4b73-8960-49102152ab97" targetNamespace="http://schemas.microsoft.com/office/2006/metadata/properties" ma:root="true" ma:fieldsID="45f6a08060ee712bdb0ede862e765445" ns2:_="" ns3:_="">
    <xsd:import namespace="17a39593-945a-4813-81bf-1728cf9e5038"/>
    <xsd:import namespace="a8d2b040-4d60-4b73-8960-49102152ab97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2:SharedWithUsers" minOccurs="0"/>
                <xsd:element ref="ns2:SharedWithDetail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ObjectDetectorVersions" minOccurs="0"/>
                <xsd:element ref="ns3:MediaServiceLocation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a39593-945a-4813-81bf-1728cf9e50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688134c3-9042-4ed1-9150-e44c04b7ebed}" ma:internalName="TaxCatchAll" ma:showField="CatchAllData" ma:web="17a39593-945a-4813-81bf-1728cf9e503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d2b040-4d60-4b73-8960-49102152ab9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28e4871e-025b-480f-a459-6cd1366bb8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17a39593-945a-4813-81bf-1728cf9e5038">RVPSRJS5WCQE-1801518596-45145</_dlc_DocId>
    <_dlc_DocIdUrl xmlns="17a39593-945a-4813-81bf-1728cf9e5038">
      <Url>https://stpeterscatholicschool.sharepoint.com/sites/StaffShared/_layouts/15/DocIdRedir.aspx?ID=RVPSRJS5WCQE-1801518596-45145</Url>
      <Description>RVPSRJS5WCQE-1801518596-45145</Description>
    </_dlc_DocIdUrl>
    <TaxCatchAll xmlns="17a39593-945a-4813-81bf-1728cf9e5038" xsi:nil="true"/>
    <lcf76f155ced4ddcb4097134ff3c332f xmlns="a8d2b040-4d60-4b73-8960-49102152ab9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6927735-18D7-4AD2-9989-AFC366F6879F}"/>
</file>

<file path=customXml/itemProps2.xml><?xml version="1.0" encoding="utf-8"?>
<ds:datastoreItem xmlns:ds="http://schemas.openxmlformats.org/officeDocument/2006/customXml" ds:itemID="{A530CE0D-1D9C-4AFF-B8BC-2D073775544E}"/>
</file>

<file path=customXml/itemProps3.xml><?xml version="1.0" encoding="utf-8"?>
<ds:datastoreItem xmlns:ds="http://schemas.openxmlformats.org/officeDocument/2006/customXml" ds:itemID="{3DC7B0F4-A23E-4E42-9D5F-6DFA546CFB66}"/>
</file>

<file path=customXml/itemProps4.xml><?xml version="1.0" encoding="utf-8"?>
<ds:datastoreItem xmlns:ds="http://schemas.openxmlformats.org/officeDocument/2006/customXml" ds:itemID="{EA4F1E13-E3F0-442E-A4C2-53FA43E21E57}"/>
</file>

<file path=docProps/app.xml><?xml version="1.0" encoding="utf-8"?>
<Properties xmlns="http://schemas.openxmlformats.org/officeDocument/2006/extended-properties" xmlns:vt="http://schemas.openxmlformats.org/officeDocument/2006/docPropsVTypes">
  <TotalTime>4421</TotalTime>
  <Words>582</Words>
  <Application>Microsoft Macintosh PowerPoint</Application>
  <PresentationFormat>Widescreen</PresentationFormat>
  <Paragraphs>216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Craig Sargent</dc:creator>
  <cp:lastModifiedBy>Andrew Fenn</cp:lastModifiedBy>
  <cp:revision>56</cp:revision>
  <dcterms:created xsi:type="dcterms:W3CDTF">2019-10-14T15:21:06Z</dcterms:created>
  <dcterms:modified xsi:type="dcterms:W3CDTF">2021-02-24T17:07:54Z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0x01010056E48DBC62A6234890FA44E21FEFD18E</vt:lpwstr>
  </property>
  <property fmtid="{D5CDD505-2E9C-101B-9397-08002B2CF9AE}" pid="3" name="_dlc_DocIdItemGuid">
    <vt:lpwstr>f6e0e7f7-12ef-4a56-af6f-9b765d1fd3d6</vt:lpwstr>
  </property>
  <property fmtid="{D5CDD505-2E9C-101B-9397-08002B2CF9AE}" pid="4" name="MediaServiceImageTags">
    <vt:lpwstr/>
  </property>
</Properties>
</file>