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ink/ink1.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56" r:id="rId2"/>
    <p:sldId id="258" r:id="rId3"/>
    <p:sldId id="259" r:id="rId4"/>
    <p:sldId id="1458" r:id="rId5"/>
    <p:sldId id="1375" r:id="rId6"/>
    <p:sldId id="1373" r:id="rId7"/>
    <p:sldId id="1380" r:id="rId8"/>
    <p:sldId id="1381" r:id="rId9"/>
    <p:sldId id="1384" r:id="rId10"/>
    <p:sldId id="1385" r:id="rId11"/>
    <p:sldId id="1388" r:id="rId12"/>
    <p:sldId id="264" r:id="rId13"/>
    <p:sldId id="1401" r:id="rId14"/>
    <p:sldId id="1402" r:id="rId15"/>
    <p:sldId id="1403" r:id="rId16"/>
    <p:sldId id="1406" r:id="rId17"/>
    <p:sldId id="263" r:id="rId18"/>
    <p:sldId id="1407" r:id="rId19"/>
    <p:sldId id="265" r:id="rId20"/>
    <p:sldId id="1432" r:id="rId21"/>
    <p:sldId id="1419" r:id="rId22"/>
    <p:sldId id="1431" r:id="rId23"/>
    <p:sldId id="1423" r:id="rId24"/>
    <p:sldId id="1424" r:id="rId25"/>
    <p:sldId id="1425" r:id="rId26"/>
    <p:sldId id="1485" r:id="rId27"/>
    <p:sldId id="1443" r:id="rId28"/>
    <p:sldId id="1446" r:id="rId29"/>
    <p:sldId id="1444" r:id="rId30"/>
    <p:sldId id="1428" r:id="rId31"/>
    <p:sldId id="270" r:id="rId32"/>
    <p:sldId id="1429" r:id="rId33"/>
    <p:sldId id="1453" r:id="rId34"/>
    <p:sldId id="1454" r:id="rId35"/>
    <p:sldId id="1448" r:id="rId36"/>
    <p:sldId id="271" r:id="rId37"/>
    <p:sldId id="1455" r:id="rId38"/>
    <p:sldId id="1459" r:id="rId39"/>
    <p:sldId id="257" r:id="rId40"/>
    <p:sldId id="1460" r:id="rId41"/>
    <p:sldId id="1022" r:id="rId42"/>
    <p:sldId id="260" r:id="rId43"/>
    <p:sldId id="261" r:id="rId44"/>
    <p:sldId id="262" r:id="rId45"/>
    <p:sldId id="1456" r:id="rId46"/>
    <p:sldId id="1020" r:id="rId47"/>
    <p:sldId id="1025" r:id="rId48"/>
    <p:sldId id="1031" r:id="rId49"/>
    <p:sldId id="1461" r:id="rId50"/>
    <p:sldId id="1024" r:id="rId51"/>
    <p:sldId id="1034" r:id="rId52"/>
    <p:sldId id="1039" r:id="rId53"/>
    <p:sldId id="1038" r:id="rId54"/>
    <p:sldId id="1040" r:id="rId55"/>
    <p:sldId id="1035" r:id="rId56"/>
    <p:sldId id="1041" r:id="rId57"/>
    <p:sldId id="1042" r:id="rId58"/>
    <p:sldId id="1047" r:id="rId59"/>
    <p:sldId id="1046" r:id="rId60"/>
    <p:sldId id="1049" r:id="rId61"/>
    <p:sldId id="1050" r:id="rId62"/>
    <p:sldId id="1051" r:id="rId63"/>
    <p:sldId id="1045" r:id="rId64"/>
    <p:sldId id="1044"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36A934-9585-4118-B290-7833CE1BBA51}" v="4" dt="2026-10-09T08:24:13.0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74"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ustomXml" Target="../customXml/item4.xml"/><Relationship Id="rId7" Type="http://schemas.openxmlformats.org/officeDocument/2006/relationships/slide" Target="slides/slide6.xml"/><Relationship Id="rId7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R Murphy" userId="1f7c55c1-a864-4f41-b2a2-8208ab05a27e" providerId="ADAL" clId="{3C8F606F-412C-4F7B-A798-53FB72F26DE5}"/>
    <pc:docChg chg="addSld delSld modSld">
      <pc:chgData name="Mr R Murphy" userId="1f7c55c1-a864-4f41-b2a2-8208ab05a27e" providerId="ADAL" clId="{3C8F606F-412C-4F7B-A798-53FB72F26DE5}" dt="2026-10-09T08:24:13.091" v="6" actId="255"/>
      <pc:docMkLst>
        <pc:docMk/>
      </pc:docMkLst>
      <pc:sldChg chg="modSp mod">
        <pc:chgData name="Mr R Murphy" userId="1f7c55c1-a864-4f41-b2a2-8208ab05a27e" providerId="ADAL" clId="{3C8F606F-412C-4F7B-A798-53FB72F26DE5}" dt="2026-10-09T08:23:19.566" v="3" actId="1076"/>
        <pc:sldMkLst>
          <pc:docMk/>
          <pc:sldMk cId="1007820917" sldId="1020"/>
        </pc:sldMkLst>
        <pc:inkChg chg="mod">
          <ac:chgData name="Mr R Murphy" userId="1f7c55c1-a864-4f41-b2a2-8208ab05a27e" providerId="ADAL" clId="{3C8F606F-412C-4F7B-A798-53FB72F26DE5}" dt="2026-10-09T08:23:19.566" v="3" actId="1076"/>
          <ac:inkMkLst>
            <pc:docMk/>
            <pc:sldMk cId="1007820917" sldId="1020"/>
            <ac:inkMk id="4" creationId="{8EF5FD8D-53BC-12F6-1AF1-F1048A4AC3CE}"/>
          </ac:inkMkLst>
        </pc:inkChg>
      </pc:sldChg>
      <pc:sldChg chg="modSp">
        <pc:chgData name="Mr R Murphy" userId="1f7c55c1-a864-4f41-b2a2-8208ab05a27e" providerId="ADAL" clId="{3C8F606F-412C-4F7B-A798-53FB72F26DE5}" dt="2026-10-09T08:24:13.091" v="6" actId="255"/>
        <pc:sldMkLst>
          <pc:docMk/>
          <pc:sldMk cId="3969664022" sldId="1051"/>
        </pc:sldMkLst>
        <pc:spChg chg="mod">
          <ac:chgData name="Mr R Murphy" userId="1f7c55c1-a864-4f41-b2a2-8208ab05a27e" providerId="ADAL" clId="{3C8F606F-412C-4F7B-A798-53FB72F26DE5}" dt="2026-10-09T08:24:13.091" v="6" actId="255"/>
          <ac:spMkLst>
            <pc:docMk/>
            <pc:sldMk cId="3969664022" sldId="1051"/>
            <ac:spMk id="6" creationId="{778B321D-BB61-1A4A-B2D3-98A198E41AA1}"/>
          </ac:spMkLst>
        </pc:spChg>
      </pc:sldChg>
      <pc:sldChg chg="del">
        <pc:chgData name="Mr R Murphy" userId="1f7c55c1-a864-4f41-b2a2-8208ab05a27e" providerId="ADAL" clId="{3C8F606F-412C-4F7B-A798-53FB72F26DE5}" dt="2026-10-09T08:22:34.605" v="2" actId="2696"/>
        <pc:sldMkLst>
          <pc:docMk/>
          <pc:sldMk cId="1449958490" sldId="1442"/>
        </pc:sldMkLst>
      </pc:sldChg>
      <pc:sldChg chg="modSp add mod">
        <pc:chgData name="Mr R Murphy" userId="1f7c55c1-a864-4f41-b2a2-8208ab05a27e" providerId="ADAL" clId="{3C8F606F-412C-4F7B-A798-53FB72F26DE5}" dt="2026-10-09T08:22:29.849" v="1" actId="14100"/>
        <pc:sldMkLst>
          <pc:docMk/>
          <pc:sldMk cId="1673704038" sldId="1485"/>
        </pc:sldMkLst>
        <pc:spChg chg="mod">
          <ac:chgData name="Mr R Murphy" userId="1f7c55c1-a864-4f41-b2a2-8208ab05a27e" providerId="ADAL" clId="{3C8F606F-412C-4F7B-A798-53FB72F26DE5}" dt="2026-10-09T08:22:29.849" v="1" actId="14100"/>
          <ac:spMkLst>
            <pc:docMk/>
            <pc:sldMk cId="1673704038" sldId="1485"/>
            <ac:spMk id="4" creationId="{C9A2B40D-31E2-9FFC-1F9D-07BDB23C1743}"/>
          </ac:spMkLst>
        </pc:spChg>
      </pc:sld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377.1958" units="1/cm"/>
          <inkml:channelProperty channel="Y" name="resolution" value="657.57574" units="1/cm"/>
          <inkml:channelProperty channel="T" name="resolution" value="1" units="1/dev"/>
        </inkml:channelProperties>
      </inkml:inkSource>
      <inkml:timestamp xml:id="ts0" timeString="2024-09-11T13:06:20.195"/>
    </inkml:context>
    <inkml:brush xml:id="br0">
      <inkml:brushProperty name="width" value="0.05292" units="cm"/>
      <inkml:brushProperty name="height" value="0.05292" units="cm"/>
      <inkml:brushProperty name="color" value="#FF0000"/>
    </inkml:brush>
  </inkml:definitions>
  <inkml:trace contextRef="#ctx0" brushRef="#br0">4934 12929 0,'0'0'16,"0"0"-16,0 0 16,5 5-16,-4-1 0,7 3 0,-2 2 15,3 2-15,-1 1 0,2-6 16,-1 3-16,-3-3 0,-1 1 15,0-3-15,-1 3 0,0-4 16,-2 1-16,4-2 0,-5 1 0,4-3 16,-4 0-16,4-5 0,-2 3 0,4-5 15,1 1-15,1-7 0,3 1 16,5-6-16,1 3 0,7-10 0,2 0 16,7-2-16,-1 1 0,16-10 15,0 3-15,16-10 0,-1 1 16,6 2-16,-3 2 0,0 5 0,-2-1 15,-7 2 1,1 3-16,-8 4 0,-2 1 16,-3 4-16,-1 2 0</inkml:trace>
  <inkml:trace contextRef="#ctx0" brushRef="#br0" timeOffset="771.11">5917 12666 0,'0'0'0,"0"2"16,0 1-16,0-2 0,0 4 15,0 2-15,0 2 0,0 0 16,0 0-16,3 4 0,-1 0 16,0 3-16,-2 2 0,2 0 0,1 2 0,1 3 15,-1-1-15,-1-3 0,0 4 16,-2-23-16,0 0 0,0 0 0,0 0 15,0 0-15,0 0 0,4 19 16,-2 4-16,1-7 0,-3 1 0,3-9 16,-2 0-16,4-10 0,-3 0 15</inkml:trace>
  <inkml:trace contextRef="#ctx0" brushRef="#br0" timeOffset="1118.81">5850 12616 0,'0'0'0,"0"0"0,0 0 0,0 0 15,0 0-15,2 0 0,0 0 0,2-4 16,-1 2-16,9-3 0,-4 4 16,8-3-16,1-2 0,2 5 15,1-2-15,3 0 0,-2 1 16,-1 2-16,4 0 0,-3 0 0,0 2 15,-21-2 1,0 0-16,0 0 0,0 0 0,0 0 16,0 0-16,20 7 0,0 0 15,-7 4-15,2 3 0,-14-1 16,1 3-16,-5-3 0,-2 1 16,-5-2-16,2 5 0,-4-1 15,-4-1-15,-5 5 0,2 0 0,0-2 16,-5 2-16,5-7 0,-2 2 0,4-4 0,-1 3 15,5-7-15,-1 0 0,8-5 16,-1 0-16,7-4 0,-2 0 16</inkml:trace>
  <inkml:trace contextRef="#ctx0" brushRef="#br0" timeOffset="1557.74">6266 12717 0,'0'0'0,"0"2"15,0 3-15,0 1 0,0 1 16,2-2-16,0-1 0,0 0 0,1 4 0,6-6 16,-3 0-16,9-2 0,-5 2 15,3-4-15,1 0 0,2-3 16,-1 3-16,3-5 0,0 3 0,0-5 15,-1 0-15,-1-3 0,-1 2 16,-1-4-16,-3 3 0,1 0 0,-4 0 16,-8 11-16,0 0 0,8-11 0,-2-1 15,-4 1-15,0 2 0,-4 1 0,0-2 16,-4 3-16,-4 2 0,-2 0 16,-1 0-16,-3 3 0,1 2 0,-3 2 15,1 3-15,-1 1 0,0 1 16,-2 4-16,-2 0 0,8 3 15,-6-1-15,10 3 16,-2 0-16,6-2 0,3 5 16,4-6-16,1 3 0,7-3 15,0 1-15,3-3 16,3 2-16,2-4 0,1 2 0,6-4 16,-1 2-16,-4-7 0,2 3 0,-2-7 15,1-1-15</inkml:trace>
  <inkml:trace contextRef="#ctx0" brushRef="#br0" timeOffset="1936.73">6627 12722 0,'0'0'0,"0"0"0,0 2 16,0-2-16,0 3 0,0-2 15,0 4-15,3 2 0,-1-1 16,0 3-16,-2 0 0,2 0 16,2 2-16,0-4 0,-2 0 15,0-1-15,0 1 0,2-3 0,-2 1 16,2-3-16,-4 1 0,1-3 0,-1 2 0,2-4 16,-2 2-16,0-8 15,0 5-15,3-7 0,-2 4 0,5-6 16,-2 1-16,3-2 0,-1 1 15,0-1-15,-1 3 0,5-5 16,-2 3-16,3-3 0,-1 2 0,2-2 16,-1 2-16,2-1 0,-3 3 0,4 0 15,-3 3-15,-11 8 0,0 0 16,0 0-16,0 0 0,0 0 0,0 0 16,20-7-16,0-1 0</inkml:trace>
  <inkml:trace contextRef="#ctx0" brushRef="#br0" timeOffset="2259.79">7280 12590 0,'0'0'0,"0"-3"16,0 3-16,0-2 0,0 0 0,0 1 0,-3-2 15,-3 1-15,-3-1 0,-2 1 16,-2 0-16,-2-1 0,-4 3 16,-1 0-16,0 3 0,-1-1 0,1 0 15,3 3-15,-1 1 0,5 2 16,-2-1-16,5 1 0,1 0 0,2 2 16,1 1-1,3-2 1,1 2-1,4 0-15,-2 0 0,5 0 0,-1 1 0,6-2 0,-2 2 0,6-1 0,-3 0 16,4-2-16,1 0 0,4-4 16,-2 1-16,7-3 0,-2 1 15,0-6-15,2 0 0</inkml:trace>
  <inkml:trace contextRef="#ctx0" brushRef="#br0" timeOffset="3155.81">7396 12724 0,'0'0'0,"0"3"16,-1-2-16,-2 1 0,-1 3 16,4 0-16,-2-1 0,6-2 15,-2 2-15,7-4 0,-2 3 16,4-3-16,0 2 0,3-4 15,-1-1-15,0-1 0,-2 2 16,2-2-16,-1-1 0,1-2 0,0 3 0,-2-3 16,0 2-16,3-3 0,-3-2 0,-5 0 15,3 1-15,-5-2 0,-2 2 16,-2 0-16,0 0 0,0 2 16,-2 0-16,-2 0 0,-5 3 0,3 0 15,0 1-15,-5 2 0,-1 1 16,1 1-16,-3 2 0,1 4 0,-3-1 0,7 3 15,-5 0-15,4 5 0,-1-1 16,3 0-16,-2 2 0,6 2 16,-1-1-16,3-1 0,0 1 0,4-1 15,-2 1-15,7-3 0,-3 0 16,6-1-16,-2-1 0,3-4 16,1 2-1,1-5-15,1 0 0,1-4 0,0 0 16,-1-3-16,2 2 0,-1-6 15,2 1-15,-4-1 0,0 1 16,2-4-16,-6 2 0,3-2 0,-3 4 16,-1-3-16,-1 2 0,0 3 15,0-1-15,-7 5 0,0 0 16,4 2-16,-2 1 0,-2-3 0,0 0 0,3 8 16,-2 4-16,-1-12 0,0 0 0,0 19 15,0 2-15,0-21 0,0 0 16,0 31-16,0 0 0,0-31 15,0 0-15,0 0 0,0 0 0,0 0 16,0 0-16,0 32 0,0 1 16,0-33-1,0 0-15,0 0 0,0 0 0,0 22 16,0 3-16,0-25 0,0 0 16,0 7-16,0 2 0,0-16 0,0 0 15,3-9-15,-3 1 0,4-6 16,-2 4-16,-2 17 0,0 0 15,7-30-15,0 4 0,-7 26 0,0 0 16,11-30-16,-1 4 0,-10 26 0,0 0 16,16-27-16,3 3 0,3 6 0,-1 2 15,1 10-15,1-1 0,-4 7 16,1 2-16,-5 5 0,1-1 16,-7 4-16,-3-1 0,0 0 15,-2 2-15,-4-11 0,0 0 16,-2 11-16,-3 0 0,-4 0 0,0 0 0,9-11 15,0 0-15,-18 9 0,1 3 0,17-12 16,0 0-16,-22 4 0,-2 3 16,0-7-16,4 0 0,4-7 15,1 0-15,10-2 0,0 0 0</inkml:trace>
  <inkml:trace contextRef="#ctx0" brushRef="#br0" timeOffset="3409.84">8063 12434 0,'0'9'0,"-3"-2"0,2-1 15,-4 25 1,2-13-16,3 7 0,-2 2 15,2 9-15,-3 1 0,6 4 16,-3-1-16,0-40 0,0 0 0,0 0 16,0 0-1,5 39-15,0 4 0,-5-43 0,0 0 16,10 32-16,0 1 0,3-20 16,-1 3-16</inkml:trace>
  <inkml:trace contextRef="#ctx0" brushRef="#br0" timeOffset="3594.79">8196 12769 0,'0'0'0,"0"0"15,0 2-15,0 0 0,0 3 16,0-1-16,0 0 0,0 3 0,0 0 16,0 2-16,0-1 0,0 2 15,0-2-15,2-1 0,0-1 0,0 0 16,0-2-1,7-3-15,-6 5 0</inkml:trace>
  <inkml:trace contextRef="#ctx0" brushRef="#br0" timeOffset="3764.1">8227 12583 0,'0'0'0,"-2"0"16,-3 2-16,1-2 15,1 2-15,-4 1 0,3 0 16,2-3-16,0 1 0,2-1 0,-2 3 16,2-3-16,0 3 0,4-3 0,-2 0 15,10 0-15,-1 0 0</inkml:trace>
  <inkml:trace contextRef="#ctx0" brushRef="#br0" timeOffset="4381.46">8333 12597 0,'0'0'0,"-5"4"16,0 0-1,3 3-15,-2 0 0,2 2 0,-1 0 16,6 2-16,-3 0 0,4 2 16,0 0-16,1 2 0,0-3 0,-1 4 15,0 0-15,4-2 0,-5 1 16,2-2-16,0 3 0,-3-4 15,0-1-15,2-3 0,-1 1 16,1-4-16,-2-1 0,2-4 0,1 3 0,1-3 16,-5 0-16,3-3 0,-1 0 15,1 0-15,0-2 0,3-3 16,-3 1-16,1-3 0,-1 4 16,1-5-16,-1 2 0,1 0 0,0 2 15,2-2-15,-3 3 0,3-2 16,-1 4-1,1 0-15,0-1 0,2 1 16,-2-1-16,-1 1 0,1 2 0,2-3 16,-3 3-16,3-2 0,1 1 15,-2-1-15,2 2 0,-10 2 16,0 0-16,13-2 0,-2-1 0,-11 3 16,0 0-16,0 0 0,0 0 15,12-4-15,2-1 0,-14 5 0,0 0 0,0 0 16,0 0-16,0 0 0,0 0 15,15-9-15,-1 1 0,-14 8 16,0 0-16,10-12 0,-2 1 0,-5 0 16,0 2-16,-9 0 0,2 2 15,-2 5-15,-4 0 0,1 2 16,0 0-16,0 4 16,-3 3-16,4 2 0,-1 0 15,5 2-15,-3 0 0,7 2 16,-3 0-16,9 2 0,-4 0 0,7 0 15,-1 1-15,-8-16 0,0 0 16,16 14-16,-3-1 0,13-2 16,-2 1-16,5-8 0,-2 2 15,-1-6-15,1 0 0</inkml:trace>
  <inkml:trace contextRef="#ctx0" brushRef="#br0" timeOffset="4544.28">8073 12702 0,'0'0'16,"-13"6"-16,-1 3 15,-7 1-15,-3 0 0,-13 6 0,-2 0 16,-11-1-16,-4 3 0,-13 0 16,0 2-16</inkml:trace>
  <inkml:trace contextRef="#ctx0" brushRef="#br0" timeOffset="26448.48">3828 17417 0,'-2'2'0,"-2"7"0,-3 0 15,1 4-15,-2 3 0,2-1 16,-1 1-16,3-2 0,1-1 0,3-1 15,-3 0-15,3 4 0,0 0 0,3-1 16,-3 1-16,0-16 16,0 0-16,3 16 0,1 2 0,-4-18 0,0 0 0,0 0 15,0 0-15,11 13 0,-1 2 16,7-5-16,0-1 0,7-9 16,-1 0-16,4-9 0,0-1 15,0-7-15,2 1 0,4-11 0,-3 2 16,16-16-16,2 0 0,14-17 15,1 0-15,8-12 16,1 2-16,-1 2 0,-1-2 16,-5 5-16,0 3 0,-8 9 15,1 1-15,-1 5 0,-3 1 16,-7 8-16,0 1 0,-6 8 0,0 2 16,-41 25-16,0 0 0,28-15 15,1 0-15,-8 8 0,-3 0 16</inkml:trace>
  <inkml:trace contextRef="#ctx0" brushRef="#br0" timeOffset="27297.76">5188 17149 0,'0'0'16,"0"0"-16,0 0 15,0 0-15,0 0 16,-3 0-16,-5 0 0,-4 0 16,-1 0-16,-6 2 0,0 3 0,1-1 15,-2 3-15,4-1 0,-1 3 16,2 1-16,-1-1 0,2-1 16,1 3-16,3 0 0,-2 1 15,12-12-15,0 0 0,-9 13 0,1 3 16,8-16-16,0 0 0,-6 20 0,0 0 0,6-20 15,0 0-15,2 26 0,-2 2 16,0-28-16,0 0 0,0 0 16,0 0-16,12 24 0,-3 1 0,-9-25 15,0 0-15,18 15 0,-3 1 16,3-12-16,-3 1 0,2-12 16,-4 2-16,1-10 15,-3 2-15,1-12 0,3 1 16,-5-10-16,-1 3 0,-1-7 15,-2 2-15,0-13 0,2 2 16,-2-9-16,1 3 0,-7 53 0,0 0 16,4-52-16,-2 1 0,-2 51 15,0 0-15,0 0 0,0 0 16,0 0-16,0 0 0,5-40 0,-4 2 0,4 17 16,-2 3-16,0 23 0,3 0 15,-2 8-15,-2 0 0,2 8 16,-2-1-16,3 11 0,-1 0 0,2 5 15,-2 0-15,2-1 0,-2 4 16,3 8-16,-2-1 0,2-1 16,1 2-16,-2-9 15,0 0-15,3-14 16,-2 1-16,-1-14 0,-1 0 0,0-8 16,-2-1-16,0-7 0,1 3 0</inkml:trace>
  <inkml:trace contextRef="#ctx0" brushRef="#br0" timeOffset="28015.35">5412 17366 0,'0'0'0,"0"0"16,0 0-16,0 0 0,0 0 15,0 0-15,0 0 0,0 0 16,0 0-16,7 0 0,-3 0 0,5-3 0,0 1 15,4-1-15,3 0 16,-2-7-16,0 2 0,-3-4 0,-1 3 16,0-2-16,-1 0 0,-1-2 15,-1 2-15,2-3 0,-2 1 0,-3-3 16,0 1-16,1-1 0,-2 2 16,-3 1-1,0 2-15,0 0 0,-3 0 0,-2 1 16,1 4-16,-2 1 0,-1 1 15,-1 2-15,-2 2 0,1 4 16,-2 1-16,3 3 0,-4 2 0,6 1 16,-3 2-16,2 2 0,0 3 15,5 1-15,-2-2 0,4 2 16,-3-2-16,6 1 0,-3 3 0,4-5 0,-2 5 16,5-4-16,-3-1 0,3-7 15,0 2-15,3-6 0,-3 2 16,4-7-16,-1 2 0,0-4 15,2 0-15,-1-8 0,-3 4 0,1-5 16,2 2-16,-4-4 0,0-1 16,-1 0-1,2 2-15,-2-2 0,1 0 16,-1 3-16,0 0 0,2 2 16,-1 2-16,-1 3 0,-1 0 0,5 4 15,-4 0-15,-6 0 0,0 0 16,9 4-16,-3 3 0,-6-7 15,0 0-15,0 0 0,0 0 0,0 0 16,0 0-16,12 9 0,-1 2 0,-11-11 16,0 0-16,0 0 0,0 0 0,10 7 15,2 1-15,-12-8 0,0 0 16,11-2-16,1 2 0,-12 0 16,0 0-16,10-13 0,1 2 0,1-9 15,-3-1-15,2-6 0,-2 3 16,0 0-16,-1 1 0,1 3 0,-2 3 0,2-1 31,-3 2-31,-6 16 0,0 0 16,8-11-16,-4 2 0,4 0 15,-2 2-15,0 3 0,-1-1 0</inkml:trace>
  <inkml:trace contextRef="#ctx0" brushRef="#br0" timeOffset="28632.69">6000 17190 0,'0'0'0,"0"0"16,0 0-16,4 2 16,-2-1-16,5 2 0,-3 2 0,8-1 15,0 0-15,1-1 0,1-1 16,1-2-16,-3 0 0,2-5 0,0 1 0,-3-5 16,1 3-16,-1-6 0,-3 1 15,-1-2-15,0 2 0,-3-3 16,-1 3-16,-1-1 0,-2 1 15,-2 1-15,-1-2 0,-1 3 0,-1 0 16,-2 2-16,0 4 0,-1 0 16,-1 1-16,0 4 15,0 1-15,1 3 16,-2 1-16,3 2 0,0 2 0,3 2 16,1 0-16,3 3 0,-3 0 0,3 2 15,0-2-15,4 4 0,-2-2 16,4-3-16,-1 0 0,2-1 15,2 1-15,0-6 0,0 2 16,3-4-16,-4 0 0,5-4 0,-1 1 0,1-7 16,-1 2-16,1-9 0,-3 3 15,4-8-15,-3 2 0,3-10 16,-1 1-16,1-5 0,-2 0 0,-2-2 16,0 0-16,1-4 15,-3 1-15,1 1 0,-3 0 0,2 0 16,-4 2-16,1 2 15,-1 2-15,0 3 0,-2 0 16,3 4-16,-2 0 0,0 7 16,-3 0-16,0 4 0,0 3 0,0 4 15,0 0-15,0 0 0,0 2 16,1 9-16,-1 0 0,2 6 16,-2 4-16,3 8 0,-2 2 0,4 2 15,-3 2-15,-2-35 0,0 0 0,3 35 16,-2 3-16,-1-38 0,0 0 0,0 0 15,0 0-15,9 45 0,-4 1 16,-5-46-16,0 0 0,12 39 0,-2-2 16,10-21-16,-2 2 0</inkml:trace>
  <inkml:trace contextRef="#ctx0" brushRef="#br0" timeOffset="29372.47">6779 17026 0,'0'0'0,"0"0"16,0 0-16,0 0 0,0 0 0,-8 0 16,2 3-1,-6 1-15,-1 3 0,-8 0 16,1-2-16,2 2 0,-2 3 16,5-4-16,-1 1 0,3 1 0,-1 0 15,3-2-15,0 3 0,2 0 16,0 0-16,3 0 0,0 2 0,3-2 15,1 1-15,2 0 0,0 0 16,5-4-16,-2 3 0,6-2 0,-1-1 0,0-1 16,1-1-16,4-4 0,2 2 15,-4-4-15,3 0 0,1-5 16,-1 3-16,0-5 0,-4 3 0,2-6 16,-1 3-16,-3-2 0,0 0 15,-1-2-15,-3-1 0,1 3 16,-1 2-16,0 1 15,-2-2-15,4 4 0,-4 1 16,1 3-16,-3-1 0,1 6 16,1-1-16,4 5 0,-5-1 0,3 7 15,0 1-15,2 2 0,-2 2 16,-4-18-16,0 0 0,6 24 16,1 0-16,-7-24 0,0 0 15,6 32-15,1 1 0,-7-33 0,0 0 0,0 0 16,0 0-16,0 0 0,0 0 0,3 37 15,1-3-15,-4-34 0,0 0 16,0 30-16,0-1 0,0-29 16,0 0-16,0 16 0,-2-1 0,2-18 15,-2 3-15,2-12 16,0 0-16,2-10 16,0 2-16,3-9 0,-3 0 15,2-5-15,0 1 0,4 0 0,-2 1 16,3 3-16,-1 0 0,6 3 15,-2 0-15,3 4 0,-2 2 0,4 5 16,-2 3-16,3 2 16,-3 0-16,-15 10 0,0 0 0,20 0 15,-6 3-15,0 5 0,-4 2 0,-1 5 0,-2 1 16,-2 2-16,-1 1 0,-4 7 16,0-2-16,-4 1 0,-4-1 0,1 0 15,-5 3-15,12-27 0,0 0 16,-14 22-16,-1 1 0,-3-7 15,1 1-15,-2-5 0,2-1 16,2-11-16,0 2 0,6-9 0,-2 1 0</inkml:trace>
  <inkml:trace contextRef="#ctx0" brushRef="#br0" timeOffset="30143.37">7184 17156 0,'8'2'0,"7"0"0,1 0 16,3-2-16,-1 0 0,4-4 16,-1 2-16,-4-7 0,1 2 0,-2-7 15,-2 3-15,-3-2 0,0 2 0,-5-2 16,1 2-16,-2-1 0,-3 4 0,-2-3 15,0 1-15,-2 1 0,-3 0 16,-2 5-16,-1-1 0,-1 3 16,-1 2-16,-1 2 0,-3 3 0,3 4 15,-2 0-15,2 2 0,-2 3 16,4 1-16,-1 1 16,4 1-16,0 1 0,6 3 15,-3-1-15,8-4 0,-1 6 16,7-9-16,1 2 0,-2-6 15,2 0-15,5-4 0,-1 0 0,3-5 16,-1 0-16,4-5 0,-2 0 16,4-6-16,1 0 0,0-3 15,-4 2-15,5-8 0,-5 6 0,3-4 0,-3 2 16,-1-2-16,-4 4 0,-2-3 16,0 2-16,-4 2 0,1-1 0,-11 14 15,0 0-15,3-9 0,-2 0 0,-1 9 16,0 0-16,-4-5 0,0 1 15,4 4-15,0 0 0,-14-2 16,-1-1-16,-3 6 0,0 1 0,1 1 0,0 1 16,1 1-16,3 0 0,4 2 15,-1-1-15,2-1 0,2 0 16,6-7-16,0 0 0,2 5 0,-2 1 16,9-4-16,-3 1 0,8-6 15,-1 1-15,5-4 0,-6-2 0,4-4 16,-3 1-1,3-10-15,-1 1 0,-2-6 16,-1-2-16,-3-3 0,-1 0 16,-3-5-16,-1 0 0,0-2 0,-4 3 15,0 35-15,0 0 0,0 0 16,0 0-16,0 0 0,0 0 0,0-44 16,-4-1-16,4 11 15,0 0-15,4 24 0,-3-2 0,4 19 0,-4-1 0,6 10 16,-3 2-16,3 9 0,-2 0 15,3 15-15,-1 0 0,7 20 16,-1 2-16,7 17 0,-6-2 16,10 6-16,-1 3 0,6-13 0,0 1 15</inkml:trace>
</inkml:ink>
</file>

<file path=ppt/ink/ink2.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77.41936" units="1/cm"/>
          <inkml:channelProperty channel="Y" name="resolution" value="36.9863" units="1/cm"/>
          <inkml:channelProperty channel="T" name="resolution" value="1" units="1/dev"/>
        </inkml:channelProperties>
      </inkml:inkSource>
      <inkml:timestamp xml:id="ts0" timeString="2022-02-15T10:24:56.62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6015 4762 0,'17'0'46,"19"-17"-30,-19 17 15,1 0-15,17 0 0,1 0-16,34 0 15,36 17-15,17 1 16,1 0-16,17-1 15,0 1-15,-53-18 16,71 18-16,-53-18 16,0 17-16,-18-17 15,18 0-15,-18 0 16,18 0-16,-36 0 16,19 0-16,-1 0 15,-35 0-15,17 0 16,1 0-16,-1 0 15,-17 0-15,0 0 16,18 0-16,17 0 16,-35 0-16,35 18 15,-17-18-15,-1 18 16,36-18-16,-35 0 16,17 0-1,-53 17-15,36-17 16,-18 0-16,-18 0 15,18 0-15,-18 0 16,0 0-16,1 0 16,-19 0-16,18 0 15,18 0-15,-35 0 16,17 0-16,1 0 16,-1 0-16,0 0 15,18 0-15,-18 0 16,18 0-16,18 0 15,17 0-15,-35 0 16,17 0-16,-34 0 16,34 0-16,-17 0 15,-18 0-15,-17 0 16,17 0-16,1 0 16,-1 0-16,18 0 15,0 0-15,-18 0 16,18 0-16,0 0 15,-18 0-15,0 0 16,-17 0-16,17 0 16,-17 0-1,0 0-15,-1 0 16,19 0-16,-19 0 16,1 0-16,17 0 15,0 0-15,18 18 16,0-18-16,0 0 15,0 0-15,-18 0 16,1 0-16,-1-18 16,0 18-16,18-17 15,0 17-15,-18 0 16,53 0-16,-17-18 16,0 18-16,34-18 15,-34 18-15,0-17 16,-19 17-16,1 0 15,0 0-15,0-18 16,0 18-16,35 0 16,-17-18-16,52 18 15,-17 0-15,18 0 16,-1 0-16,1 0 16,-36 0-16,18 0 15,-36 0-15,-35 0 16,18 0-16,-35 0 15,35 18 1,0-18-16,17 18 16,19-18-16,-19 17 15,1-17-15,-18 0 16,0 0-16,-18 0 16,-18 0-16,19 0 15,-1 0-15,-17 0 16,17 0-16,18 0 15,0 0-15,17 0 16,1 0-16,-18 0 16,0 0-16,-18-17 15,-17 17-15,-1 0 16,1-18-16,0 18 16,17 0-16,0-18 15,0 18-15,1 0 16,17 0-16,-18 0 15,0 0-15,0 0 16,18-17-16,-17 17 16,-19 0-16,18 0 15,1 0-15,17 0 16,0 0-16,17 0 16,18 0-1,-17 0-15,17 0 16,-17 0-16,17 0 15,-35 0-15,17 0 16,-34 0-16,17 0 16,-36 0-16,36 0 15,-18 0-15,36 0 16,-18 0-16,35 0 16,18 17-16,35 1 15,0-18-15,18 18 16,-18-18-16,18 17 15,-53-17-15,17 0 16,0 0-16,-34 18 16,16-18-16,-16 0 15,-36 0-15,0 0 16,-18 0-16,18 0 16,0 0-16,-36-18 15,19 1-15,-1 17 16,18 0-16,-18-18 15,-17 18-15,17-18 16,0 18-16,-17 0 16,17 0-1,-17 0-15,17 0 16,0-17-16,1 17 16,-1 0-16,0 0 15,18-18-15,0 18 16,0 0-16,0 0 15,17 0-15,-17 0 16,0-18-16,0 18 16,18 0-16,-1 0 15,36-17-15,-18 17 16,-35 0-16,0 0 16,0 0-16,0 0 15,0 0-15,-18-18 16,-17 18-16,-1 0 15,1-17-15,0 17 16,-1 0-16,1 0 16,0 0-16,17 0 15,-17 0-15,17 0 16,0 0-16,18 0 16,0 0-16,0 0 15,0 0-15,0 0 16,17 0-16,-17 0 15,0 0 1,0 0-16,0 0 16,17 0-16,1 0 15,17 0-15,-17 0 16,-18 0-16,17 0 16,18 0-16,-17 0 15,17 0-15,-35 0 16,35 0-16,-52 0 15,16 0-15,-16 0 16,-19 0-16,1 0 16,17-18-1,-17 18 1,0 0 0,-1 0-16,36 0 15,0 0-15,-18 0 16,18 0-16,-17 0 15,-1 0-15,35 0 16,-34 0-16,17 0 16,-1 0-16,-34 0 15,35 0-15,-18 0 16,1 0-16,-1 0 16,18 0-16,-18-18 15,18 1 1,-18 17-16,18 0 15,-18-18-15,1 18 16,-1 0-16,-17-18 16,17 18-16,-17 0 15,17 0-15,-18 0 16,19 0-16,17 0 16,35 0-16,18 0 15,17 0-15,54 18 16,-19 17-16,19-17 15,-36 0-15,0-1 16,-53-17-16,18 0 16,-53 0-16,-18 0 15,0 0-15,-17 0 16,17 0-16,-17 0 16,17 0-16,-17 0 15,17 0-15,-17-17 16,17 17-16,-17 0 15,17 0 1,-17 0-16,17 0 16,-17 0-1,34 0-15,1 0 16,0 0-16,-17 0 16,34 17-16,-17-17 15,18 18-15,-1-18 16,1 0-16,-18 0 15,0 0-15,-1 0 16,-16 0-16,17 0 16,-36 0 15,1 0-15,0-18-16,-1 18 15,18 0-15,18 0 16,18 0-16,17 0 15,0 18-15,1-1 16,16 1-16,-16-18 16,16 18-16,-52-18 15,18 0-15,-36 0 16,18 0-16,-18 0 16,1 0-16,17 0 15,-1 17-15,19-17 16,-18 0-16,17 0 15,-34 0 1,-1 0-16,-17 0 16,17 0-16,-17 0 15,17 0 1,0 0 0,-17 0-1,17-17-15,-17 17 16,35 0-16,-36 0 15,19-18-15,-19 18 16,1-18-16,17 18 16,0-17-16,-17-1 15,0 18 1,-1 0 0,1-17 15,17 17-16,-35-18 1,18 18-16,0 0 16,-1 0-1,1 0 126,-1-18-47,1 18-32,0 0-46,-1 0 15,1 0 0,0 0-31,-18-17 32</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14.82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6631 2792 0,'0'0'0,"0"0"15,0 0-15,0 0 0,0 0 16,0 0-16,0 0 16,0 0-16,0 0 0,0 0 15,0 0-15,0 0 16,0 0 0,0 0-16,0 0 0,0 0 15,0 0-15,0 0 16,0 0-16,0 0 15,83 5-15,-83-5 0,58 0 16,-58 0-16,83 0 16,-83 0-16,99-15 15,-99 15-15,116-11 16,-116 11-16,107-10 0,-107 10 0,124-16 16,-124 16-16,124-15 15,-124 15-15,132-11 16,-132 11-16,133-5 0,-133 5 15,132 0-15,-132 0 16,132 0-16,-132 0 16,149 0-16,-149 0 0,149 0 0,-149 0 15,141 5-15,-141-5 16,148 5-16,-148-5 16,157 11-16,-157-11 0,149 21 15,-149-21-15,157 15 16,-157-15-16,166 26 15,-166-26 1,157 16-16,-157-16 16,165 15-16,-165-15 0,166 5 15,-166-5-15,174 11 16,-174-11-16,166 4 16,-166-4-16,165 12 0,-165-12 15,165 10-15,-165-10 16,174 14-16,-174-14 0,174 6 15,-174-6-15,198 15 16,-198-15-16,190 12 0,-190-12 16,199 4-16,-199-4 15,215 5-15,-215-5 16,198 0 0,-198 0-16,199 5 15,-199-5-15,181 0 0,-181 0 16,166 5-16,-166-5 15,157-5-15,-157 5 16,165-5-16,-165 5 16,141-5-16,-141 5 0,140-4 15,-140 4-15,141-7 16,-141 7-16,116-14 0,-116 14 16,107-12-16,-107 12 15,99-14-15,-99 14 0,100-10 16,-100 10-16,0 0 15,82-12-15,-82 12 16,108-9-16,-108 9 0,99-6 16,-99 6-1,0 0-15,91 0 16,-91 0-16,0 0 16,83 6-16,-83-6 0,0 0 15,0 0-15,0 0 16,0 0-16,0 0 15,82 0-15,-82 0 0,0 0 16,0 0-16,0 0 0,0 0 16,0 0-16,0 0 0</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16.22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16804 2756 0,'0'0'0,"0"0"0,0 0 16,0 0-1,0 0-15,0 0 16,0 0-16,0 0 16,0 0-16,0 0 0,0 0 15,0 0-15,0 0 16,0 0-16,33-11 0,-33 11 16,91-10-16,-91 10 0,115 0 15,-115 0-15,133 10 16,-133-10-16,132 16 15,-132-16-15,124 10 0,-124-10 16,124 21-16,-124-21 16,124 5-16,-124-5 15,124 0-15,-124 0 16,141-15-16,-141 15 0,107-6 0,-107 6 16,0 0-16,91 0 15,-91 0-15,0 0 16,0 0-16,0 0 0,0 0 15,0 0-15,0 0 16,0 0-16,75 0 0,-75 0 16,0 0-1,0 0-15,0 0 16,0 0-16,0 0 16,0 0-16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32.27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13115 6544 0,'0'0'0,"0"0"0,0 0 15,0 0-15,0 0 16,-75-5-16,75 5 16,-91-10-1,91 10-15,-115-11 16,115 11-16,-124-10 0,124 10 15,-133-5-15,133 5 16,-140-5-16,140 5 16,-157 0-16,157 0 15,-166 0-15,166 0 0,-182 0 16,182 0-16,-215 5 0,215-5 16,-223 0-16,223 0 15,-240-5-15,240 5 0,-239-6 16,239 6-16,-257 0 15,257 0-15,-231 0 16,231 0-16,-232 6 16,232-6-1,-231 5-15,231-5 0,-240 0 16,240 0-16,-249 5 16,249-5-16,-248 5 15,248-5-15,-248 0 16,248 0-16,-232 0 0,232 0 15,-206-5-15,206 5 16,-207-5-16,207 5 0,-190-11 16,190 11-16,-199-10 15,199 10-15,-190-5 0,190 5 16,-182 0-16,182 0 16,-190 0-16,190 0 15,-165-5-15,165 5 0,-157 0 16,157 0-16,-133-11 0,133 11 15,-140 0-15,140 0 16,-124 0-16,124 0 16,-116 0-16,116 0 0,0 0 15,-99 0-15,99 0 16,0 0-16,0 0 16,0 0-1,0 0-15,-83 11 0,83-11 16,0 0-16</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33.17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17837 6435 0,'0'0'0,"0"0"0,0 0 16,0 0-16,0 0 15,-58-5-15,58 5 0,-74-15 16,74 15-16,-91-16 15,91 16-15,-116-10 16,116 10-16,-124-11 0,124 11 16,-149-10-1,149 10-15,-140-10 16,140 10-16,-149-21 16,149 21-16,-149-15 0,149 15 15,-157-26-15,157 26 16,-157-26-16,157 26 15,-132-16-15,132 16 16,0 0-16,-116-15 0,116 15 0,0 0 16,-99-5-16,99 5 15,0 0-15,0 0 16,0 0-16,-75 0 0,75 0 16,0 0-16,0 0 15,0 0-15,0 0 0,0 0 31,0 0-31,0 0 0,-49 5 16,49-5-16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34.41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19028 6632 0,'0'0'0,"0"0"16,0 0-1,0 0-15,0 0 16,16-37-16,-16 37 0,0 0 16,42-36-16,-42 36 15,0 0-15,82-46 16,-82 46-16,108-31 0,-108 31 16,133-31-16,-133 31 15,166-10-15,-166 10 0,165-11 16,-165 11-16,190-10 15,-190 10-15,223-5 0,-223 5 16,224 0-16,-224 0 16,239 0-16,-239 0 15,240 0-15,-240 0 0,215 5 16,-215-5 0,174 5-16,-174-5 15,0 0-15,132 5 16,-132-5-16,0 0 0,91 11 15,-91-11-15</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43.94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11354 7774 0,'0'0'0,"0"0"15,0 0-15,0 0 16,0 0-16,0 0 0,0 0 16,0 0-16,0 0 15,0 0-15,0 0 0,0 0 0,0 0 16,0 0-16,0 0 15,0 0-15,-83-56 16,149 14-16,-66 42 0,83 0 16,-83 0-16,107 5 15,-107-5-15,108 0 16,-108 0 0,116-5-16,-116 5 0,107 0 15,-107 0-15,124-6 16,-124 6-16,116-9 15,-116 9-15,124-16 16,-124 16-16,132-10 0,-132 10 16,157-11-16,-157 11 15,149-10-15,-149 10 0,157-5 16,-157 5-16,174 0 16,-174 0-16,157 0 0,-157 0 15,149 5-15,-149-5 16,157 10-16,-157-10 15,165 16-15,-165-16 0,149 10 16,-149-10 0,157 5-16,-157-5 15,166 0-15,-166 0 16,165 0-16,-165 0 0,165 0 16,-165 0-16,167 0 15,-167 0-15,140 0 16,-140 0-16,141 0 0,-141 0 15,149 0-15,-149 0 0,157-5 16,-157 5-16,165-5 16,-165 5-16,182-10 15,-182 10-15,190-26 0,-190 26 16,182-21-16,-182 21 16,182-16-16,-182 16 15,190-26-15,-190 26 0,174-15 16,-174 15-16,173-16 0,-173 16 15,174 0-15,-174 0 16,165-5-16,-165 5 16,158 0-16,-158 0 0,148 5 15,-148-5-15,157 0 16,-157 0 0,158 6-16,-158-6 15,157 5-15,-157-5 16,173 0-16,-173 0 0,166 5 15,-166-5-15,165 5 16,-165-5-16,174 5 16,-174-5-16,165 11 0,-165-11 15,165 10-15,-165-10 0,166 10 16,-166-10-16,157 11 16,-157-11-16,165 5 15,-165-5-15,158 0 0,-158 0 16,158 0-16,-158 0 15,148 0-15,-148 0 16,141 0 0,-141 0-16,149 0 15,-149 0-15,132 0 0,-132 0 16,141 5-16,-141-5 16,140 0-16,-140 0 15,166 5-15,-166-5 0,140 6 16,-140-6-16,132 5 15,-132-5-15,116 0 0,-116 0 16,99 5-16,-99-5 16,0 0-16,100 0 0,-100 0 15,0 0-15,0 0 16,0 0-16,0 0 16,0 0-16,0 0 0,74 0 15,-74 0 1,0 0-16,0 0 15,0 0-15,0 0 0,0 0 16,0 0-16,0 0 16,0 0-16,0 0 0,0 0 15</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48.92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15067 8426 0,'0'0'0,"0"0"0,0 0 15,0 0-15,0 0 0,0 0 16,0 0-16,0 0 0,0 0 16,0 0-16,0 0 15,0 0-15,0 0 0,0 0 16,0 0-16,0 0 15,0 0-15,0 0 16,0 0-16,0 0 0,0 0 16,-33 5-1,75 1-15,-42-6 16,90-11-16,-90 11 0,108-15 16,-108 15-16,132-42 15,-132 42-15,149-31 16,-149 31-16,157-31 0,-157 31 15,141-31-15,-141 31 16,0 0-16,132-21 0,-132 21 16,0 0-16,0 0 0,0 0 15,0 0-15,91-5 16,-91 5-16,0 0 16,33 5-16,-33-5 0,-50 16 15,50-16-15,-115 15 16,115-15-1,-166 6-15,-40-12 16,206 6-16,-215-10 16,215 10-16</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2:54.02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7632 8933 0,'0'0'15,"0"0"-15,0 0 0,0 0 16,0 0-16,0 0 0,0 0 0,0 0 15,0 0-15,0 0 16,0 0-16,0 0 0,0 0 16,0 0-16,-33-37 15,33 37-15,0 0 16,0 0-16,107 20 16,-107-20-16,99 17 0,-99-17 0,116 20 31,-116-20-31,124 20 0,-124-20 15,149 22-15,-149-22 16,149 15-16,-149-15 16,149 15-16,-149-15 15,182 5-15,-182-5 0,182 5 16,-182-5-16,206-10 16,-206 10-16,207-10 15,-207 10-15,215-11 0,-215 11 16,208-9-16,-208 9 15,215-17-15,-215 17 0,215-10 16,-215 10-16,223-10 16,-223 10-16,231-11 0,-231 11 15,232 0-15,-232 0 16,223 0-16,-223 0 16,215 6-16,-215-6 0,207 0 15,-207 0-15,182 0 16,-182 0-16,165 5 15,-165-5 1,157 6-16,-157-6 0,157 4 16,-157-4-16,166 0 15,-166 0-15,182 0 16,-182 0-16,165-4 16,-165 4-16,157-11 0,-157 11 15,141-15-15,-141 15 16,140-11-16,-140 11 0</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04.64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6722 11299 0,'0'0'0,"0"0"15,0 0-15,0 0 0,0 0 16,0 0-16,0 0 16,0 0-16,0 0 0,0 0 15,0 0 1,0 0-16,0 0 15,0 0-15,33 17 0,-33-17 16,66 4-16,-66-4 16,91 5-16,-91-5 0,108 5 15,-108-5-15,116 11 16,-116-11-16,115 5 16,-115-5-16,124 5 0,-124-5 15,125 0-15,-125 0 16,140-10-16,-140 10 15,132-5-15,-132 5 0,141 5 16,-141-5-16,141 15 16,-141-15-16,157 16 15,-157-16 1,132 31-16,-132-31 16,140 21-16,-140-21 0,158 20 15,-158-20-15,148 16 16,-148-16-16,149 10 15,-149-10-15,149 11 0,-149-11 16,165 5-16,-165-5 16,174 5-16,-174-5 0,174 5 15,-174-5-15,183 16 0,-183-16 16,173 10-16,-173-10 16,157 5-16,-157-5 15,182 0-15,-182 0 16,166-10-16,-166 10 0,165-21 15,-165 21-15,182-15 0,-182 15 16,174-16-16,-174 16 16,181-15-16,-181 15 0,174-16 15,-174 16-15,165-21 16,-165 21-16,166-15 16,-166 15-16,157-16 15,-157 16 1,157-10-16,-157 10 0,141-11 15,-141 11-15,140-10 0,-140 10 16,132-10-16,-132 10 16,141-5-16,-141 5 15,124 0-15,-124 0 0,124 0 16,-124 0-16,124 5 16,-124-5-16,124 10 15,-124-10-15,108 10 0,-108-10 16,107 0-16,-107 0 15,99 0-15,-99 0 0,108 0 16,-108 0-16,116 6 16,-116-6-16,115 0 15,-115 0 1,133-6-16,-133 6 16,132-5-16,-132 5 0,141-15 15,-141 15-15,115-16 16,-115 16-16,116-20 15,-116 20-15,108-11 0,-108 11 16,116-20-16,-116 20 16,124-20-16,-124 20 0,116-11 15,-116 11-15,124-10 16,-124 10-16,116-5 0,-116 5 16,116 0-16,-116 0 15,99 0-15,-99 0 16,99 0-16,-99 0 0,83 5 15,-83-5-15,91 4 0,-91-4 16,107 6-16,-107-6 16,116 0-16,-116 0 15,116 5-15,-116-5 0,107 11 16,-107-11-16,108 15 16,-108-15-16,91 16 15,-91-16 1,91 9-16,-91-9 0,82 17 15,-82-17-15,91 9 0,-91-9 16,108 16-16,-108-16 16,132 15-16,-132-15 15,149 5-15,-149-5 16,124 11 0,-124-11-16,116 10 0,-116-10 0,107 11 15,-107-11-15,99 15 0,-99-15 31,100 11-31,-100-11 0,82 5 16,-82-5-16,100 5 16,-100-5-16,90 0 0,-90 0 15,100 5-15,-100-5 16,99 5-16,-99-5 16,83 5-16,-83-5 0,82 11 15,-82-11-15,0 0 16,83 10-16,-83-10 15,91 5-15,-91-5 0,91 6 16,-91-6-16,107 5 16,-107-5-16,0 0 0,91 0 15,-91 0-15,0 0 0,0 0 16,0 0-16,75 5 16,-75-5-16,0 0 0,0 0 15,0 0-15,0 0 16,0 0-16,0 0 15,74-5 1,-74 5-16,0 0 0,0 0 16,0 0-16,0 0 15,0 0-15,0 0 16,58-5-16,-58 5 0,0 0 16,0 0-16,0 0 15,0 0-15,0 0 0,0 0 16,0 0-16,0 0 0,0 0 15,58-6-15,-58 6 0,0 0 0,0 0 16,0 0-16,0 0 16,0 0-16,0 0 15,0 0-15,0 0 0,0 0 16,0 0-16,0 0 16,0 0-16,0 0 0,0 0 15,0 0-15,0 0 16,0 0-16,0 0 0,0 0 15,0 0-15,0 0 0,0 0 16,41-5-16,-41 5 16,0 0-16,0 0 0,0 0 15,0 0 1,0 0-16,0 0 16,0 0-16,0 0 15,0 0-15,0 0 0,0 0 16,0 0-16,0 0 0,0 0 15,0 0-15,0 0 16,0 0-16,0 0 0,0 0 16,0 0-16,0 0 0,0 0 15,0 0-15,0 0 16,0 0-16,0 0 0,0 0 16,0 0-16,0 0 0,0 0 15,0 0-15,0 0 16,0 0-16,0 0 0,0 0 15,0 0 1,0 0-16,0 0 16,0 0-16,0 0 15,0 0-15,0 0 0,0 0 16,0 0-16,0 0 0,0 0 16,0 0-16,0 0 15,33-10-15,-33 10 16,0 0-16,33 0 0,-33 0 0,0 0 15,67 0-15,-67 0 16,0 0-16,74-5 0,-74 5 16,83-6-16,-83 6 15,99 0-15,-99 0 16,91 0-16,-91 0 0,99-10 16,-99 10-16,117-5 15,-117 5-15,107-5 0,-107 5 16,108 0-16,-108 0 15,124 0-15,-124 0 16,124 0-16,-124 0 0,124 0 16,-124 0-16,107-5 15,-107 5 1,116-6-16,-116 6 16,108 0-16,-108 0 0,107-5 15,-107 5-15,108-5 16,-108 5-16,91-5 15,-91 5-15,99-5 16,-99 5-16,99 0 0,-99 0 16,108 0-16,-108 0 0,115 5 15,-115-5-15,116 5 16,-116-5-16,108 5 0,-108-5 16,107 0-16,-107 0 15,99 0-15,-99 0 16,108 0-16,-108 0 0,91-5 31,-91 5-31,99-5 0,-99 5 16,99 0-16,-99 0 15,99-5-15,-99 5 16,124 0-16,-124 0 0,116 0 16,-116 0-16,116 0 15,-116 0-15,116 0 16,-116 0-16,99 5 0,-99-5 0,107 0 15,-107 0-15,91 5 0,-91-5 16,91 5-16,-91-5 16,99 0-16,-99 0 15,91 5-15,-91-5 0,100 0 16,-100 0-16,107 0 16,-107 0-16,91 6 15,-91-6-15,99 0 0,-99 0 16,100 0-16,-100 0 15,99 0-15,-99 0 32,116-6-32,-116 6 0,115 6 0,-115-6 0,124 5 31,-124-5-31,124 5 0,-124-5 16,125 5-16,-125-5 0,133 5 15,-133-5-15,124 5 16,-124-5-16,124 0 15,-124 0-15,116 6 16,-116-6-16,132 10 0,-132-10 16,132 10-16,-132-10 0,124 11 15,-124-11-15,132 15 16,-132-15-16,133 26 16,-133-26-16,107 11 0,-107-11 15,99 15-15,-99-15 16,91 16-16,-91-16 15,91 9 1,-91-9-16,83 11 0,-83-11 16,91 11-16,-91-11 15,0 0-15,83 15 16,-83-15-16,0 0 0,0 0 16,0 0-16,66 11 15,-66-11-15,0 0 16,0 0-16</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08.79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6722 12219 0,'0'0'16,"0"0"-16,0 0 0,0 0 16,0 0-16,0 0 0,0 0 15,0 0-15,0 0 16,0 0-16,0 0 16,0 0-16,0 0 0,0 0 15,0 0-15,0 0 16,0 0-16,-16-25 0,16 25 31,0 0-31,0 0 0,58-42 16,-58 42-16,0 0 0,66-10 15,-66 10-15,0 0 16,74-16-16,-74 16 16,0 0-16,99-15 0,-99 15 15,0 0-15,91-11 16,-91 11-16,100-5 15,-100 5-15,91 0 0,-91 0 16,90 0-16,-90 0 16,75-4-16,-75 4 15,74-16-15,-74 16 0,0 0 16,91-15-16,-91 15 0,0 0 16,91-11-16,-91 11 15,108-5-15,-108 5 16,0 0-16,99 0 0,-99 0 15,107 0-15,-107 0 16,108 0-16,-108 0 16,0 0-1,91-5-15,-91 5 0,99 0 16,-99 0-16,0 0 16,91 5-16,-91-5 15,0 0-15,91 10 0,-91-10 16,0 0-16,91 11 15,-91-11-15,0 0 16,107 10-16,-107-10 0,0 0 0,91 5 16,-91-5-16,0 0 15,91 0-15,-91 0 16,0 0-16,83 11 16,-83-11-16,0 0 0,74 9 15,-74-9-15,0 0 16,83 17-1,-83-17-15,0 0 16,91 14-16,-91-14 0,0 0 16,83 17-16,-83-17 0,0 0 15,74 9-15,-74-9 16,0 0-16,83 11 16,-83-11-16,0 0 0,74 11 15,-74-11-15,83 4 16,-83-4-16,0 0 15,84 0-15,-84 0 0,0 0 16,107-4-16,-107 4 16,0 0-16,99 0 15,-99 0-15,100 0 0,-100 0 16,0 0-16,99-6 0,-99 6 16,107-5-16,-107 5 15,116-11-15,-116 11 16,108-5-16,-108 5 0,99-4 15,-99 4-15,107-6 16,-107 6-16,100-11 16,-100 11-1,107-9-15,-107 9 0,99-11 16,-99 11-16,91-5 16,-91 5-16,91-6 15,-91 6-15,99 0 0,-99 0 16,83 0-16,-83 0 15,99 6-15,-99-6 16,91 11-16,-91-11 0,91 9 16,-91-9-16,91 16 0,-91-16 15,91 10-15,-91-10 16,91 5-16,-91-5 16,99 6-16,-99-6 0,99 5 15,-99-5-15,91 0 16,-91 0-1,100-5-15,-100 5 16,107 0-16,-107 0 0,124 0 16,-124 0-16,116 0 0,-116 0 15,116-11-15,-116 11 16,132-10-16,-132 10 16,141-16-16,-141 16 0,132-15 15,-132 15-15,132-11 16,-132 11-16,124-5 15,-124 5-15,132-4 0,-132 4 16,124 0-16,-124 0 16,125 0-16,-125 0 15,124 0-15,-124 0 0,132 0 16,-132 0-16,140 0 0,-140 0 16,124-11-16,-124 11 15,108 11-15,-108-11 16,107 0-16,-107 0 0,117 0 15,-117 0-15,116 4 16,-116-4-16,107 0 16,-107 0-1,116-4-15,-116 4 0,108-11 16,-108 11-16,124-11 16,-124 11-16,115-9 15,-115 9-15,108-11 16,-108 11-16,116-10 0,-116 10 15,107-5-15,-107 5 16,124-6-16,-124 6 0,124-15 16,-124 15-16,133-10 15,-133 10-15,115-11 0,-115 11 16,116-10-16,-116 10 16,108 0-16,-108 0 0,107 0 15,-107 0-15,108 0 16,-108 0-1,99-5-15,-99 5 16,116-6-16,-116 6 0,99-5 16,-99 5-16,91 0 0,-91 0 15,0 0-15,82 0 16,-82 0-16,91 5 16,-91-5-16,0 0 0,91 6 15,-91-6-15,108 5 16,-108-5-16,0 0 15,91 0-15,-91 0 0,0 0 16,82 5-16,-82-5 16,0 0-16,91 10 15,-91-10-15,91 6 0,-91-6 16,91 5-16,-91-5 0,100 0 16,-100 0-16,0 0 15,90 0-15,-90 0 0,108 0 16,-108 0-16,99 0 15,-99 0-15,99 0 16,-99 0-16,108 0 0,-108 0 31,99 0-31,-99 0 0,99 0 16,-99 0-16,91-5 16,-91 5-16,100 0 15,-100 0-15,99 0 0,-99 0 16,107 0-16,-107 0 15,99 0-15,-99 0 16,108 5-16,-108-5 0,107 5 16,-107-5-16,109 5 0,-109-5 15,116 0-15,-116 0 16,107 0-16,-107 0 16,108 0-16,-108 0 0,107 0 15,-107 0-15,124 0 16,-124 0-1,141 0-15,-141 0 16,124 5-16,-124-5 0,132 0 16,-132 0-16,132 5 15,-132-5-15,133-5 0,-133 5 16,140 0-16,-140 0 16,133 0-16,-133 0 15,132-5-15,-132 5 0,149-5 16,-149 5-16,132-5 15,-132 5-15,132 0 16,-132 0-16,157 5 0,-157-5 16,157 10-16,-157-10 15,158 16-15,-158-16 16,148 15 0,-148-15-16,141 11 15,-141-11-15,132 4 0,-132-4 16,133 0-16,-133 0 15,132-4-15,-132 4 16,140 0-16,-140 0 0,149 0 16,-149 0-16,157-11 15,-157 11-15,149-10 0,-149 10 16,166-5-16,-166 5 0,132-5 16,-132 5-16,124-6 15,-124 6-15,124-10 16,-124 10-16,149-21 15,-149 21-15,132-15 0,-132 15 16,149-21-16,-149 21 0,158-10 16,-158 10-16,141-6 15,-141 6-15,140 0 0,-140 0 16,141 0-16,-141 0 16,140 0-16,-140 0 15,141 0-15,-141 0 0,149 0 31,-149 0-31,148 11 0,-148-11 16,149 26-16,-149-26 0,149 31 16,-149-31-16,141 26 15,-141-26-15,132 30 16,-132-30-16,149 31 16,-149-31-16,124 37 0,-124-37 15,116 20-15,-116-20 16,107 11-16,-107-11 0,108-5 15,-108 5-15</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30.59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6673 16421 0,'0'0'0,"0"0"0,0 0 15,0 0-15,0 0 0,0 0 16,0 0-16,0 0 16,0 0-1,0 0-15,49 6 16,-49-6-16,75 11 15,-75-11-15,0 0 0,99 5 16,-99-5-16,0 0 16,116 20-16,-116-20 15,140 20-15,-140-20 0,133 21 16,-133-21-16,140 10 0,-140-10 16,165-5-16,-165 5 15,149-5-15,-149 5 16,149-4-16,-149 4 0,149 0 15,-149 0-15,165 0 16,-165 0-16,166 0 16,-166 0-16,165 9 0,-165-9 15,182 21-15,-182-21 0,190 21 16,-190-21-16,190 10 16,-190-10-16,174 10 15,-174-10-15,157 0 16,-157 0-16,149-15 0,-149 15 15,166-26 1,-166 26-16,141-21 16,-141 21-16,140-15 15,-140 15-15,141-16 16,-141 16-16,141-9 16,-141 9-16,107-11 0,-107 11 15,0 0-15,99-6 16,-99 6-16,0 0 0,91 0 15,-91 0-15,0 0 0,0 0 16,0 0-16,0 0 16,75 0-16,-75 0 0,0 0 15,33-14-15,-33 14 16</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36.29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14157 16954 0,'0'0'15,"0"0"-15,0 0 0,0 0 16,0 0-16,0 0 15,0 0-15,0 0 0,0 0 16,0 0-16,0 0 0,0 0 16,0 0-16,0 0 15,-33 16-15,33-16 16,49 26-16,-49-26 0,0 0 16,66 9-16,-66-9 15,0 0 1,91 6-16,-91-6 15,116 11-15,-116-11 0,125 9 16,-125-9-16,116 16 16,-116-16-16,107 15 15,-107-15-15,108 5 16,-108-5-16,116 0 0,-116 0 16,124-5-16,-124 5 0,115 0 15,-115 0-15,116 0 16,-116 0-16,124-5 0,-124 5 15,116-4-15,-116 4 16,124-6-16,-124 6 16,124-5-16,-124 5 15,132 0 1,-132 0-16,124 0 0,-124 0 16,0 0-16,149-11 15,-149 11-15,141-20 16,-141 20-16,132-15 15,-132 15-15,124-22 0,-124 22 16,124-15-16,-124 15 16,108-5-16,-108 5 0,107-10 0,-107 10 15,99-5-15,-99 5 16,100 0-16,-100 0 16,90 0-16,-90 0 0,83 0 15,-83 0-15,83 5 16,-83-5-16,83 5 15,-83-5-15,99 5 0,-99-5 16,0 0-16,107 0 0,-107 0 16,0 0-16,124 0 15,-124 0-15,124 0 16,-124 0-16,124 0 0,-124 0 16,108 0-16,-108 0 15,0 0 1,107 5-16,-107-5 15,0 0-15,108 11 0,-108-11 16,0 0-16,0 0 16,0 0-16,0 0 15,0 0-15,91 10 0,-91-10 16,0 0-16,0 0 16,0 0-16,0 0 0,0 0 0,66 11 15,-66-11-15,0 0 16,0 0-16,0 0 15,0-58-15,0 58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41.72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22857 16737 0,'0'0'0,"0"0"0,0 0 15,0 0-15,0 0 16,0 0-16,0 0 16,0 0-1,0 0-15,0 0 0,-49 5 16,49-5-16,0 0 16,0 0-16,0 0 15,-25 26-15,25-26 0,0 0 0,49 15 0,-49-15 16,0 0-16,91 16 15,-91-16 1,116 20-16,-116-20 0,124 16 16,-124-16-16,149 26 15,-149-26-15,141 26 16,-141-26-16,140 21 16,-140-21-16,141 36 0,-141-36 15,148 26-15,-148-26 16,149 30-1,-149-30-15,141 27 16,-141-27-16,117 20 16,-117-20-16,107 15 0,-107-15 15,0 0-15,0 0 16,0 0-16,0 0 0,0 0 16,0 0-16,0 0 15,91 27-15,-91-27 0,0 0 16,0 0-16,0 0 0,0 0 15,0 0-15,0 0 16,0 0-16,58 20 0,-58-20 16,0 0-16,0 0 15,0 0-15,0 0 16</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44.79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24528 17668 0,'0'0'0,"0"0"16,-57-10-16,57 10 16,0 0-16,0 0 15,0 0-15,0 0 0,0 0 16,0 0-16,0 0 15,-58-16-15,58 16 0,0 0 16,0 0-16,0 0 0,0 0 16,74-26-16,-74 26 15,99-15-15,-99 15 16,133-21-16,-133 21 0,165-16 16,-165 16-16,174-20 15,-174 20 1,182-21-16,-182 21 15,206-10-15,-16 15 16,-190-5-16,191 15 16,-191-15-16,190 37 0,-190-37 15,206 57-15,-206-57 16,207 66-16,-207-66 16,223 99-16,-223-99 0,215 114 15,-215-114-15,199 108 0,-199-108 16,149 83-16,-149-83 15,0 0-15,91 26 16</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3:46.98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14091 17405 0,'0'0'0,"0"0"16,0 0-16,0 0 15,0 0 1,0 0-16,0 0 0,0 0 16,0 0-16,0 0 15,0 0-15,0 0 0,0 0 16,0 0-16,0 0 16,0 0-16,0 0 0,0 0 15,0 0-15,-9 51 16,51 11-16,-42-62 0,0 0 15,66 10-15,-66-10 16,82 5-16,-82-5 0,116 0 16,-116 0-16,142 0 15,-142 0-15,173 0 16,-173 0-16,166 6 16,-166-6-16,173 5 0,-173-5 0,166 15 15,-166-15-15,165 16 16,-165-16-16,166 15 15,-166-15-15,181 26 16,-181-26-16,191 31 16,-191-31-16,182 37 0,-182-37 15,198 51 1,-198-51-16,190 41 16,-190-41-16,174 31 15,-174-31-15,165 21 0,-165-21 16,132 5-16,-132-5 0,0 0 15,116 0-15,-116 0 16,91-15-16,-91 15 16,0 0-16,0 0 0,0 0 15,0 0-15,0 0 0,0 0 16,83-21-16,-83 21 16</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211.48186" units="1/cm"/>
          <inkml:channelProperty channel="Y" name="resolution" value="375.9408" units="1/cm"/>
          <inkml:channelProperty channel="T" name="resolution" value="1" units="1/dev"/>
        </inkml:channelProperties>
      </inkml:inkSource>
      <inkml:timestamp xml:id="ts0" timeString="2024-09-23T10:01:48.425"/>
    </inkml:context>
    <inkml:brush xml:id="br0">
      <inkml:brushProperty name="width" value="0.05292" units="cm"/>
      <inkml:brushProperty name="height" value="0.05292" units="cm"/>
      <inkml:brushProperty name="color" value="#FF0000"/>
    </inkml:brush>
  </inkml:definitions>
  <inkml:trace contextRef="#ctx0" brushRef="#br0">12850 404 0,'0'0'0,"0"0"15,0 0-15,0 0 16,0 0-16,0 51 16,0-51-16,0 77 0,0-77 15,9 99-15,-9-99 0,16 129 16,-16-129-16,25 150 16,-25-150-16,33 140 15,-33-140-15,0 0 0,33 128 16,-33-128-16,0 0 15,0 0-15,17 99 0,-17-99 16,0 0-16</inkml:trace>
  <inkml:trace contextRef="#ctx0" brushRef="#br0" timeOffset="400.96">12685 481 0,'0'0'0,"0"0"16,0 0-16,0 0 0,0 0 16,0 0-16,8-41 15,-8 41-15,33-41 0,-33 41 16,75-37-16,-75 37 15,107-15-15,-107 15 0,141 20 16,-141-20-16,124 47 16,-124-47-16,0 0 15,0 0-15,82 78 0,-82-78 16,42 77 0,-42-77-16,-17 93 15,17-93-15,-74 78 16,74-78-16,-99 82 15,99-82-15,-124 73 0,124-73 16,-141 41 0,141-41-16,-132 20 0,132-20 15,0 0-15</inkml:trace>
  <inkml:trace contextRef="#ctx0" brushRef="#br0" timeOffset="1134.08">13214 1065 0,'0'0'16,"0"0"-16,0 0 0,0 0 15,0 0-15,0 0 16,0 0-1,0 0-15,83 0 16,-83 0-16,82-5 0,-82 5 16,91-21-16,-91 21 15,91-30-15,-91 30 16,0 0-16,75-47 16,-75 47-16,0 0 0,33-67 15,-33 67-15,-8-84 0,8 84 16,-58-66-16,58 66 15,0 0-15,-83-27 16,83 27-16,-91 27 16,91-27-16,-66 83 0,66-83 15,-25 118-15,25-118 16,8 124 0,-8-124-16,0 0 15,42 104-15,-42-104 0,66 77 16,-66-77-16,107 26 15,-107-26-15,91-15 16,-91 15-16,91-63 16,-91 63-16,66-93 0,-66 93 15,0 0-15,0 0 0,0 0 16,0 0-16,50-92 0,-50 92 16,33-47-16,-33 47 15,0 0-15,33 21 16,-33-21-16,0 0 0,0 0 15,0 0-15,0 0 16,0 0 0,0 0-16,0 0 0,8 66 15,-8-66-15,17 36 16,-17-36-16,0 0 16,0 0-16,0 0 0,41-76 15,-41 76-15,0 0 16,58-82-16,-58 82 15,75-69-15,-75 69 0,0 0 16,91-35-16,-91 35 0</inkml:trace>
  <inkml:trace contextRef="#ctx0" brushRef="#br0" timeOffset="2252.75">14728 889 0,'0'0'0,"0"0"16,0 0-16,-74-14 15,74 14-15,-83 0 16,83 0 0,0 0-16,-100 20 0,100-20 15,0 0-15,-75 30 16,75-30-16,-24 57 15,24-57-15,33 72 0,-33-72 16,74 57-16,-74-57 16,125 43-16,-125-43 0,133 14 15,-133-14-15,107-14 0,-107 14 16,99-43-16,-99 43 16,0 0-16,0 0 15,66-61-15,-66 61 0,0 0 16,17-68-16,-17 68 15,0 0-15,0 0 0,0 0 32,0 0-32,-33-26 0,33 26 15,0 0-15,0 0 16,0 0-16,-33 6 0,33-6 16,0 0-16,0 0 15,74 20-15,-74-20 16,116-10-16,-116 10 15,107-20-15,-107 20 0,0 0 0,100-42 16,-100 42-16,0 0 16,0 0-16,58-72 15,-58 72-15,-9-63 0,9 63 16,-58-30-16,58 30 16,-107 15-16,107-15 15,-108 62-15,108-62 0,-82 93 16,82-93-16,0 0 0,-25 104 15,25-104-15,33 113 16,-33-113-16,74 79 16,-74-79-16,83 45 0,-83-45 15,0 0-15,99 6 16,-99-6 0,100-42-16,-100 42 15,0 0-15,74-73 16,-74 73-16,0 0 0,0 0 15,0 0-15,0 0 16,41-66-16,-41 66 0,0 0 16,0 0-16,-8 30 0,8-30 15,-33 125-15,33-125 16,0 0-16,-25 161 16,25-161-16,0 0 0,-16 149 15,16-149-15,0 0 16,0 0-16,0 0 0,0 0 15,0 103-15,0-103 16,0 0 0,0 0-16,41-57 15,-41 57-15,33-140 0,-33 140 16,33-196-16,-33 196 16,33-191-16,-33 191 15,33-155-15,-33 155 16,0 0-16,66-104 0,-66 104 15,91-31-15,-91 31 0,100 22 16,-100-22-16,0 0 16,0 0-16,74 71 0,-74-71 15,0 0-15,25 99 16,-25-99-16,-33 103 16,33-103-16,0 0 0,-83 68 15,83-68 1,0 0-16,-91 25 15,91-25-15,-91-31 16,91 31-16,-41-67 0,41 67 16</inkml:trace>
  <inkml:trace contextRef="#ctx0" brushRef="#br0" timeOffset="2669.49">16109 289 0,'0'0'0,"0"0"16,0 0-16,0 120 15,0-120-15,0 160 0,0-160 16,17 197-16,-17-197 16,33 190-16,-33-190 0,49 155 15,-49-155-15,0 0 16,58 104-16,-58-104 15,0 0-15,66 57 16,-66-57 0,75-5-16,-75 5 0,66-56 15,-66 56-15,0 0 16,49-84-16,-49 84 16,0 0-16,0 0 15,0 0-15,0 0 0,34-88 16,-34 88-16,24-20 0,-24 20 15,0 0-15,25 46 0,-25-46 16,0 0-16,0 0 16,33 62-16,-33-62 15,0 0-15,33 5 0,-33-5 16</inkml:trace>
  <inkml:trace contextRef="#ctx0" brushRef="#br0" timeOffset="2823.2">16613 610 0,'0'0'15,"0"0"-15,0 0 16,0 0-16,0 0 0,0 0 16,17 26-16,-17-26 0,0 0 15</inkml:trace>
  <inkml:trace contextRef="#ctx0" brushRef="#br0" timeOffset="3355.78">16746 889 0,'0'0'0,"0"0"32,0 0-32,0 0 0,16 67 15,-16-67-15,0 0 16,25 68-16,-25-68 15,0 0-15,0 0 0,0 0 16,0 0-16,33 82 16,-33-82-16,0 0 0,42 52 15,-42-52-15,57 0 0,-57 0 16,58-52-16,-58 52 16,0 0-16,50-87 15,-50 87-15,0 0 16,0 0-16,58-73 0,-58 73 15,66-41-15,-66 41 0,91 0 16,-91 0-16,107 20 16,-107-20-16,0 0 0,0 0 15,91 27-15,-91-27 16,0 0-16,66 0 16,-66 0-16,0 0 0,25-42 15,-25 42 1,0 0-16,-16-62 15,16 62-15,-50-51 16,50 51-16,0 0 0,-66-6 16,66 6-16,-50 57 15,50-57-15,-8 114 16,8-114-16,33 119 16,-33-119-16,66 103 0,-66-103 0,0 0 15,100 62-15,-100-62 16,99 5-16,-99-5 15,74-62-15</inkml:trace>
  <inkml:trace contextRef="#ctx0" brushRef="#br0" timeOffset="3509.3">17341 688 0,'-140'0'16,"140"0"-16,-174 0 0,-8 10 15,182-10-15,-198 20 16,198-20-16,-199 27 15,199-27-15,-198 36 16,198-36-16,0 0 16</inkml:trace>
  <inkml:trace contextRef="#ctx0" brushRef="#br0" timeOffset="3803.75">18069 1178 0,'0'0'15,"0"0"-15,0 0 0,0 0 16,0 0-16,-17 58 16,17-58-16,-49 62 15,49-62-15,0 0 0,0 0 16,0 0-16</inkml:trace>
  <inkml:trace contextRef="#ctx0" brushRef="#br0" timeOffset="4812.42">18896 941 0,'0'0'0,"0"0"16,0 0-16,-67-5 16,67 5-16,0 0 0,-74 0 15,74 0-15,0 0 16,-91 31-16,91-31 15,0 0-15,-58 61 0,58-61 0,0 0 16,-16 99-16,16-99 16,0 0-16,16 88 15,-16-88-15,0 0 0,58 57 16,-58-57-16,74-10 16,-74 10-16,75-99 15,-75 99 1,49-186-16,-32-51 15,-17 237-15,0-248 0,0 248 16,0 0-16,0 0 16,0 0-16,0 0 0,-17-203 15,17 203-15,-8-93 16,8 93-16,-8 42 16,8-42-16,16 161 0,-16-161 15,42 223-15,-42-223 16,49 216-16,-49-216 0,67 181 15,-67-181-15,74 139 16,-74-139-16,91 93 16,-91-93-16,0 0 0,91 26 31,-91-26-31,92-21 0,-92 21 16,83-67-16,-83 67 15,41-99-15,-41 99 0,8-118 16,-8 118-16,0 0 15,-25-97-15,25 97 16,0 0-16,-66-53 16,66 53-16,-58 16 0,58-16 0,-42 87 15,42-87-15,-8 109 16,8-109-16,33 108 16,-33-108-16,59 73 15,-59-73-15,91 41 0,-91-41 16,91-5-16,-91 5 15,107-52 1,-107 52-16,91-98 16,-91 98-16,66-155 15,-66 155-15,50-206 0,-50 206 16,0 0-16,0 0 16,0 0-16,0 0 15,16-191-15,-16 191 0,0-114 16,0 114-16,0 0 0,0 0 15,0 201-15,0-201 16,0 212-16,0-212 16,9 212-16,-9-212 0,8 160 15,-8-160-15,0 0 16,33 99-16,-33-99 16,66 21-16</inkml:trace>
  <inkml:trace contextRef="#ctx0" brushRef="#br0" timeOffset="4991.79">20203 832 0,'0'0'0,"0"0"16,-66 10-16,66-10 15,-83 6-15,83-6 0,-107 0 16,107 0-16,0 0 15,0 0-15</inkml:trace>
  <inkml:trace contextRef="#ctx0" brushRef="#br0" timeOffset="5630.44">20716 962 0,'0'0'0,"0"0"16,0 0-16,-91 10 16,91-10-16,-91 25 0,91-25 15,-124 37-15,124-37 16,-83 51-16,83-51 0,0 0 15,0 0-15,-33 73 16,33-73-16,0 0 0,25 72 16,-25-72-16,74 52 15,-74-52-15,91 5 16,-91-5-16,108-36 0,-108 36 16,91-88-16,-91 88 0,0 0 15,0 0-15,0 0 16,0 0-16,0 0 0,66-78 15,-66 78-15,33-20 16,-33 20-16,0 36 16,0-36-1,0 0-15,0 62 16,0-62-16,0 0 0,16 57 16,-16-57-16,50 31 15,-50-31-15,66-5 0,-66 5 16,75-52-16,-75 52 15,57-62-15,-57 62 16,0 0-16,0 0 0,0 0 16,0 0-16,0 0 0,67-62 15,-67 62-15,24-20 16,-24 20-16,0 0 16,17 35-16,-17-35 0,0 0 15,0 0-15,16 47 16,-16-47-16,0 0 15,33 15 1,-33-15-16</inkml:trace>
  <inkml:trace contextRef="#ctx0" brushRef="#br0" timeOffset="5777.62">21179 580 0,'0'0'0,"0"0"0,0 0 0,0 0 15,0 0-15,0 0 16,0 0-16,0 0 16,0 0-16,74-11 15</inkml:trace>
  <inkml:trace contextRef="#ctx0" brushRef="#br0" timeOffset="6564.25">21526 471 0,'0'0'0,"0"0"16,0 0-16,-17 103 15,17-103-15,-33 124 0,33-124 16,-24 140-16,24-140 0,-9 139 16,9-139-16,17 134 15,-17-134-15,49 104 16,-49-104-16,0 0 0,67 83 15,-67-83-15,107 30 16,-107-30-16,99-15 16,-99 15-16,83-57 0,-83 57 0,66-93 15,-66 93-15,0 0 16,17-103-16,-17 103 16,0 0-16,0 0 0,-17-93 15,17 93-15,-58-47 16,58 47-16,-58 21 15,58-21 1,-33 78-16,33-78 0,9 113 16,-9-113-16,66 104 15,-66-104-15,107 83 16,-107-83-16,124 45 16,-124-45-16,149 17 0,-149-17 15,124-17-15,-124 17 16,0 0-16,99-45 0,-99 45 15,0 0-15,50-83 0,-50 83 16,0-94-16,0 94 16,-66-72-16,66 72 15,-83-46-15,83 46 0,-91 4 16,91-4-16,-83 53 16,83-53-1,0 0-15,-49 66 16,49-66-16,0 0 15,16 79-15,-16-79 16,58 72-16,-58-72 0,83 26 16,-83-26-16,99-21 15,-99 21-15,0 0 16,91-99-16,-16-71 0,-75 170 0,41-206 16,-41 206-16,16-218 15,-16 218-15,0 0 16,0 0-16,0 0 0,0 0 15,-8-170-15,8 170 16,0 0-16,0 0 16,8 144-1,-8-144-15,25 254 16,-25-254-16,66 263 16,-66-263-16</inkml:trace>
  <inkml:trace contextRef="#ctx0" brushRef="#br0" timeOffset="-198939.15">8715 3613 0,'0'0'0,"0"0"15,0 0 1,0 0-16,0 0 16,0 0-16,0 0 15,0 0-15,0 0 0,0 0 16,0 0-16,0 0 0,0 0 16,0 0-16,0 0 15,0 0-15,0 0 16,0 0-16,74-31 0,-74 31 15,83-5-15,-83 5 16,108-5-16,-108 5 0,107-5 16,-107 5-16,132 0 15,-132 0-15,124-11 16,-124 11-16,149-15 16,-149 15-16,149-10 0,-149 10 15,166-11-15,-166 11 16,174-10-16,-174 10 15,182-5-15,-182 5 16,182 5-16,-182-5 16,174 5-16,-174-5 0,165 0 31,-165 0-31,174 0 16,-174 0-16,173 5 0,-173-5 15,166 0 1,-166 0-16,173 6 0,-173-6 15,174 10-15,-174-10 16,173 10-16,-173-10 16,182 10-16,-182-10 0,166 11 15,-166-11-15,173 0 16,-173 0-16,182 5 16,-182-5-16,157 5 15,-157-5-15,149 5 16,-149-5-16,149 6 15,-149-6 1,141 0-16,-141 0 16,140 0-16,-140 0 15,141-6-15,-141 6 0,132-5 16,-132 5-16,124-5 16,-124 5-16,99-5 15,-99 5-15,0 0 16,91 0-16,-91 0 0,0 0 15,0 0-15,66 0 16,-66 0-16,0 0 16,0 0-16,0 0 15,0 0-15,0 0 0,0 0 16,0 0-16</inkml:trace>
  <inkml:trace contextRef="#ctx0" brushRef="#br0" timeOffset="-194371.7">17242 4357 0,'0'0'0,"0"0"16,0 0-16,0 0 15,0 0-15,0 0 16,0 0 0,0 0-16,-41 0 0,41 0 15,-75 0-15,75 0 16,-83 0-16,83 0 15,-107 0-15,107 0 0,-116-5 16,116 5-16,-140-21 16,140 21-16,-141-15 15,141 15-15,-165-14 0,165 14 0,-174-7 16,174 7-16,-198-4 16,198 4-16,-207 0 15,207 0-15,-232 0 16,232 0-16,-239 0 0,239 0 15,-240-6-15,240 6 16,-223 0-16,223 0 0,-224 0 16,224 0-16,-224 0 15,224 0-15,-207 6 16,207-6-16,-206 11 0,206-11 16,-191 24-16,191-24 15,-182 31-15,182-31 16,-181 26-1,181-26-15,-166 16 0,166-16 16,-140 5-16,140-5 16,0 0-16,-116 0 15,116 0-15,0 0 0,0 0 16,0 0-16,0 0 16,0 0-16,-108-10 15,108 10-15,0 0 0,0 0 0,0 0 16,0 0-16,-57-21 15,57 21-15,0 0 0</inkml:trace>
  <inkml:trace contextRef="#ctx0" brushRef="#br0" timeOffset="-190728.69">19550 4238 0,'0'0'0,"0"0"0,0 0 16,0 0-16,0 0 15,0 0-15,0 0 16,0 0-16,41 5 0,-41-5 15,66 6-15,-66-6 16,91 5-16,-91-5 16,116 6-16,-116-6 0,141 4 15,-141-4-15,140 5 0,-140-5 16,157 11-16,-157-11 16,174 15-16,-174-15 15,190 7-15,-190-7 0,190 14 16,-190-14-16,215 10 15,-215-10 1,207 5-16,-207-5 16,231 11-16,-231-11 0,248 0 15,-248 0-15,249 10 16,-249-10-16,272 16 16,-272-16-16,273 20 15,-273-20-15,273 16 0,-273-16 16,256 5-16,-256-5 0,257 5 15,-257-5-15,240 0 16,-240 0-16,239-5 16,-239 5-16,240-5 15,-240 5-15,233 5 0,-233-5 16,248 0-16,-248 0 16,223 11-16,-223-11 0,215 20 15,-215-20-15,182 26 0,-182-26 16,173 31-16,-173-31 15,158 20-15,-158-20 16,124 0-16,-124 0 16</inkml:trace>
  <inkml:trace contextRef="#ctx0" brushRef="#br0" timeOffset="-189255.37">19426 4838 0,'0'0'0,"0"0"16,-92 15-16,92-15 0,-99 5 16,99-5-16,-108 0 15,108 0-15,0 0 16,-107 6-16,107-6 0,-108 10 15,108-10-15,-107 5 16,107-5-16,-108 10 16,108-10-16,-99 16 0,99-16 0,-116 16 15,116-16-15,-116 15 16,116-15-16,-148 11 16,148-11-16,-149 10 0,149-10 15,-174 15-15,174-15 16,-182 6-16,182-6 15,-190 10 1,190-10-16,-198 11 16,198-11-16,-215 5 0,215-5 15,-224 10-15,224-10 16,-239 11-16,239-11 16,-249 5-16,249-5 15,-248 15-15,248-15 0,-239 16 16,239-16-16,-240 15 0,240-15 15,-256 16-15,16 10 16,240-26-16,-232 21 16,34-11-16,198-10 0,-207 16 15,207-16-15,-208 5 16,208-5-16,-223 10 16,223-10-1,-256 10-15,256-10 16,-265 10-16,265-10 0,-273 22 15,25-13-15,248-9 16,-240 11-16,34-6 16,206-5-16,-199 6 15,199-6-15,-206 4 0,-9-4 16,215 0-16,-215 5 0,16 6 16,199-11-16,-198 10 15,198-10-15,-215 15 16,215-15-16,-232 16 15,232-16-15,-248 5 0,248-5 16,-240 16-16,240-16 16,-248 15-16,248-15 0,-231 11 31,231-11-31,-223 5 0,223-5 16,-225 0-16,225 0 15,-198-5-15,198 5 16,-207-5-16,207 5 15,-182-11-15,182 11 0,-165-10 16,165 10-16,-174-5 0,174 5 16,-165-6-16,165 6 15,-174-5-15,174 5 16,-165 0-16,165 0 0,-174-10 16,174 10-16,-149-16 15,149 16-15,-148-5 16,148 5-16,-149 0 0,149 0 15,-141 0-15,141 0 0,-140 5 16,140-5-16,-133 21 16,133-21-16,-132 10 15,132-10-15,-116 16 16,116-16-16,-107 21 0,107-21 16,-91 10-1,91-10-15,0 0 16,-75 16-16,75-16 15,0 0-15,-58 5 0,58-5 16</inkml:trace>
  <inkml:trace contextRef="#ctx0" brushRef="#br0" timeOffset="-162671.84">20352 4709 0,'0'0'15,"0"0"-15,0 0 0,0 0 16,0 0-16,0 0 15,0 0-15,0 0 16,0 0-16,0 0 0,83-10 16,-83 10-16,115 0 15,-115 0-15,133 20 0,-133-20 16,140 42-16,-140-42 0,149 46 16,-149-46-16,0 0 15</inkml:trace>
  <inkml:trace contextRef="#ctx0" brushRef="#br0" timeOffset="-162038.66">21501 4858 0,'0'0'0,"0"0"16,0 0 0,0 0-16,0 0 0,0 0 15,0 0-15,108-14 16,-108 14-16,91-26 15,-91 26-15,0 0 0,0 0 16,91-42-16,-91 42 16,0 0-16,57-62 15,-57 62-15,0 0 0,0-62 16,0 62-16,-57-47 0,57 47 16,-100-15-16,100 15 15,0 0-15,-115 15 16,115-15-16,-100 47 0,100-47 15,0 0-15,-58 78 16,58-78 0,-8 97-16,8-97 15,33 109-15,-33-109 16,91 89-16,-91-89 0,124 57 16,-124-57-16,124 10 15,-124-10-15</inkml:trace>
  <inkml:trace contextRef="#ctx0" brushRef="#br0" timeOffset="-161699.99">22535 4373 0,'0'0'0,"0"0"16,0 0-16,-83-16 15,83 16-15,-99-5 0,99 5 16,-116 5-16,116-5 16,0 0-16,-124 26 15,124-26-15,-91 52 16,91-52-16,0 0 16,-41 82-16,41-82 15,-9 114-15,9-114 16,17 119-16,-17-119 15,0 0-15,25 114 0,-25-114 16,33 108-16,-33-108 16,0 0-16,0 0 0,0 0 15,0 0-15,8 73 0</inkml:trace>
  <inkml:trace contextRef="#ctx0" brushRef="#br0" timeOffset="-161514.99">22345 4776 0,'0'0'16,"0"0"-16,0 0 16,0 0-16,0 0 0,-67-5 15,67 5-15,-99-6 16,99 6-16,-116-15 15</inkml:trace>
  <inkml:trace contextRef="#ctx0" brushRef="#br0" timeOffset="-161151.52">22989 4435 0,'0'0'0,"0"0"0,0 0 15,-74-21-15,74 21 16,-91-15 0,91 15-16,-116-5 15,116 5-15,-115 15 0,115-15 16,-100 47-16,100-47 15,0 0-15,-58 78 16,58-78-16,-16 102 0,16-102 16,0 125-16,0-125 15,0 0-15,25 118 0,-25-118 16,0 0-16,0 0 0,0 0 16,0 0-16,25 109 15,-25-109-15,0 0 16</inkml:trace>
  <inkml:trace contextRef="#ctx0" brushRef="#br0" timeOffset="-160966.58">22642 4704 0,'0'0'16,"0"0"-16,0 0 0,0 0 15,-41 10-15,41-10 0,-91 5 16,91-5-16,-116 15 16,116-15-16,0 0 0</inkml:trace>
  <inkml:trace contextRef="#ctx0" brushRef="#br0" timeOffset="-160518.45">22874 4858 0,'0'0'0,"0"0"0,0 0 0,0 0 15,0 0-15,49 6 16,-49-6-16,75-6 15,-75 6-15,99-10 0,-99 10 16,91-35-16,-91 35 16,0 0-16,91-57 15,-91 57-15,0 0 0,0 0 0,41-63 16,-41 63-16,0 0 16,-16-46-16,16 46 15,0 0-15,-66-11 0,66 11 16,0 0-16,-91 37 15,91-37-15,0 0 16,-75 72 0,75-72-16,-33 88 15,33-88-15,17 88 0,-17-88 16,74 62-16,-74-62 16,108 27-16,-108-27 15,124 0-15,-124 0 0,115-32 16,-115 32-16</inkml:trace>
  <inkml:trace contextRef="#ctx0" brushRef="#br0" timeOffset="-160048.25">23849 4730 0,'0'0'0,"0"0"0,0 0 16,0 0-16,0 0 15,0 0 1,-57 0-16,57 0 15,-75 0-15,75 0 0,0 0 16,0 0-16,-83 15 16,83-15-16,0 0 15,0 0-15,-57 37 16,57-37-16,0 0 0,-34 56 16,34-56-16,0 0 0,34 62 15,-34-62-15,74 57 16,-74-57-16,0 0 0,91 21 15,-91-21-15,0 0 16,107-21-16,-107 21 16,83-88-16,-83 88 0,50-129 15,-50 129-15,25-161 0,-25 161 16,0 0-16,0 0 16,0 0-16,0 0 0,0 0 15,0-134-15,0 134 16,-9-41-16,9 41 15,-8 57-15,8-57 0,0 118 16,0-118 0,17 151-16,-17-151 15,33 134-15,-33-134 16,49 114-16,-49-114 0,75 47 16,-75-47-16</inkml:trace>
  <inkml:trace contextRef="#ctx0" brushRef="#br0" timeOffset="-159932.34">24512 4813 0,'0'0'16,"0"0"-16,0 0 16,-66-37-16,66 37 15,-108-46-15,108 46 0,-183-47 16,183 47-16,-215-36 16</inkml:trace>
  <inkml:trace contextRef="#ctx0" brushRef="#br0" timeOffset="-133192.58">21137 7557 0,'0'0'0,"0"0"0,0 0 16,0 0-16,0 0 0,0 0 15,0 0-15,0 0 16,0 0-16,0 0 0,0 0 15,50-47-15,-50 47 16,58-41-16,-58 41 16,91-47-1,-91 47-15,99-35 16,-99 35-16,0 0 0,0 0 16</inkml:trace>
  <inkml:trace contextRef="#ctx0" brushRef="#br0" timeOffset="-132760.02">21865 7179 0,'0'0'16,"0"0"-16,0 0 0,0 0 15,0 0-15,0 52 16,0-52-16,0 0 16,8 62-16,-8-62 0,0 0 15,0 0-15,0 83 16,0-83-16,0 0 0,0 0 16,0 0-16,0 0 0,9 88 15,-9-88-15,0 0 16,16 37-16</inkml:trace>
  <inkml:trace contextRef="#ctx0" brushRef="#br0" timeOffset="-132559.45">22063 7335 0,'0'0'0,"0"0"16,0 0-16,0 0 15,0 0-15,0 0 0,0 0 16,0 0-16,0 0 15,0 0-15,0 0 0,9 30 16,-9-30-16,0 0 0,16 42 16,-16-42-16,0 0 15,0 0-15,33 46 0,-33-46 16,0 0-16,0 0 16</inkml:trace>
  <inkml:trace contextRef="#ctx0" brushRef="#br0" timeOffset="-132390.12">22039 7278 0,'0'0'16,"0"0"-16,0 0 15,0 0-15,0 0 16,0 0-16,0 0 0,0 0 15</inkml:trace>
  <inkml:trace contextRef="#ctx0" brushRef="#br0" timeOffset="-131703.59">22270 7365 0,'0'0'0,"0"0"16,0 0-1,0 0-15,0 0 16,0 0-16,0 0 16,0 0-16,0 0 0,0 0 15,0 0-15,0 0 0,0 0 16,0 0-16,0 0 15,0 0-15,0 73 16,0-73-16,0 0 0,0 0 0,0 0 16,0 0-16,0 0 15,0 0-15,0 0 16,0 0-16,0 0 16,41-51-16,-41 51 0,0 0 15,0 0-15,34-37 16,-34 37-1,0 0-15,49-5 16,-49 5-16,0 0 0,41 26 16,-41-26-16,0 0 15,0 0-15,50 31 16,-50-31-16,0 0 0,0 0 16,41 36-16,-41-36 15,0 0-15,50 0 0,-50 0 16,0 0-16,0 0 0,41-46 15,-41 46-15,0 0 16,0 0-16,0 0 16,0 0-16,25-88 0,-25 88 15,0 0-15,0 0 16,0 0-16,0 0 0,8-78 0,-8 78 16,0 0-16,0 0 15,0 0-15,0 0 16,0 0-16,0 0 0,0 0 15,42 98-15,-42-98 16,0 0-16,0 0 16,25 78-1,-25-78-15,0 0 0</inkml:trace>
  <inkml:trace contextRef="#ctx0" brushRef="#br0" timeOffset="-131402.68">22907 7154 0,'0'0'0,"0"0"16,0 0-16,0 0 15,0 0-15,0 0 0,0 0 16,0 0-16,8 31 16,-8-31-16,0 0 0,0 0 15,-33 41-15,33-41 16,0 0-1,0 0-15,0 0 16,0 0-16,-50 47 16,50-47-16,0 0 0,0 0 15,-33 51-15,33-51 16,0 0-16,9 52 16,-9-52-16,57 42 0,-57-42 15,83 35-15,-83-35 0</inkml:trace>
  <inkml:trace contextRef="#ctx0" brushRef="#br0" timeOffset="-126565.06">14918 8679 0,'0'0'15,"0"0"-15,0 0 0,0 0 16,0 0-16,0 0 16,0 0-16,0 0 0,0 0 15,0 0-15,0 0 16,0 0-16,0 0 16,0 0-16,0 0 0,0 0 0,0 0 15,0 0-15,50-31 16,-50 31-16,66-11 15,-66 11-15,83 0 0,-83 0 16,0 0-16,83 6 16,-83-6-16,0 0 15,99-6 1,-99 6-16,107-4 0,-107 4 16,124-11-16,-124 11 15,133-5-15,-133 5 16,132 0-16,-132 0 15,132 0-15,-132 0 0,132 5 16,-132-5-16,149 0 16,-149 0-16,141 0 0,-141 0 15,140 0-15,-140 0 0,141 0 16,-141 0-16,157 6 16,-157-6-16,157 5 0,-157-5 15,166 0-15,-166 0 16,181 10-16,-181-10 15,166 5-15,-166-5 0,173 15 16,-173-15-16,174 5 16,-174-5-16,182 6 0,-182-6 15,190 0-15,-190 0 16,199-6-16,-199 6 16,190-5-16,-190 5 0,190-9 31,-190 9-31,207-17 0,-207 17 15,198-20-15,-198 20 16,200-26-16,-200 26 16,206-15-16,-206 15 0,191-16 15,-191 16-15,181-5 16,-181 5-16,199 0 16,-199 0-16,182 5 0,-182-5 0,173 5 15,-173-5-15,174 16 16,-174-16-16,141 25 15,-141-25-15,0 0 0,107 22 16,-107-22-16,0 0 16,0 0-16,0 0 15,75 15 1,-75-15-16,24-26 0</inkml:trace>
  <inkml:trace contextRef="#ctx0" brushRef="#br0" timeOffset="-105333.41">25959 8663 0,'0'0'0,"0"0"0,0 0 15,0 0-15,0 0 16,0 0-16,0 0 0,0 0 15,0 0-15,0 0 16,0 0-16,0 0 0,0 0 16,0 0-16,0 0 0,0 0 15,0 0-15,0 0 0,0 0 16,0 0-16,0 0 16,0 0-16,0 0 0,41 36 15,-41-36-15,9 57 16,-9-57-16,0 0 15,0 99-15,0-99 16,0 0 0,-25 109-16,25-109 0,-58 128 15,58-128-15,-91 120 16,91-120-16,-116 97 16,116-97-16,-132 88 15,132-88-15,-157 57 0,157-57 16,-174 37-16,174-37 15,-174 15-15,174-15 0,-165 11 16,165-11-16,-149 9 0,149-9 16,-132 22-16,132-22 15,-116 25-15,116-25 16,0 0-16,-91 26 0,91-26 16,0 0-16,0 0 15,0 0-15,0 0 0,0 0 16,-82 10-16,82-10 0,0 0 15,0 0-15,0 0 16,0 0-16,0 0 0,-58 21 16,58-21-16</inkml:trace>
  <inkml:trace contextRef="#ctx0" brushRef="#br0" timeOffset="-102956.95">26314 9118 0,'0'0'0,"0"0"15,0 0-15,0 0 0,0 0 16,0 0-16,0 0 16,0 0-16,0 0 0,-8 37 15,8-37-15,0 72 16,0-72-16,8 129 0,-8-129 16,9 186-16,-9-186 15,8 212-15,-8-212 0,17 217 16,-17-217-16,0 0 15,8 181-15,-8-181 0,0 0 16,0 0-16,-8 98 16,8-98-16,0 0 0</inkml:trace>
  <inkml:trace contextRef="#ctx0" brushRef="#br0" timeOffset="-102571.81">26232 9103 0,'0'0'16,"0"0"-16,0 0 0,0 0 0,0 0 15,0 0-15,0 0 16,49-5-16,-49 5 15,75 0-15,-75 0 0,132 0 16,-132 0-16,149 10 16,-149-10-16,140 31 15,-140-31 1,0 0-16,116 36 16,-116-36-16,58 68 0,-58-68 15,0 71-15,0-71 16,-74 83-16,74-83 15,-108 78-15,108-78 0,-149 62 16,149-62-16,-148 51 16,148-51-16,-141 21 0,141-21 15,-99-21-15,99 21 16,-42-62-16</inkml:trace>
  <inkml:trace contextRef="#ctx0" brushRef="#br0" timeOffset="-101854.18">26968 9356 0,'0'0'0,"0"0"0,0 0 15,66 26-15,-66-26 16,0 0-16,74 0 0,-74 0 15,99-5-15,-99 5 16,0 0-16,108-37 0,-108 37 16,83-62-16,-83 62 15,0 0-15,0 0 0,33-77 16,-33 77-16,-9-77 16,9 77-16,-57-47 0,57 47 15,-83-16-15,83 16 16,-108 26-16,108-26 0,-99 57 15,99-57-15,-83 83 16,83-83-16,-33 98 16,33-98-16,9 98 15,-9-98-15,0 0 16,74 83-16,-74-83 16,99 67-16,-99-67 15,116 26-15,-116-26 16,116-31-16,-116 31 0,116-73 15,-116 73-15,91-98 16,-91 98-16,0 0 16,57-97-16,-57 97 0,0 0 0,0 0 15,0 0-15,0 0 16,0 0-16,17-73 16,-17 73-16,0 0 0,0 0 15,0 0-15,0 0 16,0 0-16,0 0 0,0 0 31,0 0-31,0 0 0,0 0 16,-8 31-16,8-31 15,0 0-15,-9 31 0,9-31 16,0 0-16,0 0 16,42-77-16,-42 77 15,58-99-15,-58 99 0,66-83 16,-66 83-16,82-52 0,-82 52 15,91-10-15,-91 10 16,91 21-16,-91-21 0</inkml:trace>
  <inkml:trace contextRef="#ctx0" brushRef="#br0" timeOffset="-100766.59">28530 8953 0,'0'0'16,"0"0"-16,0 0 0,0 0 16,0 0-16,0 0 0,0 0 15,-41 11-15,41-11 16,-58 25-16,58-25 15,-83 36-15,83-36 16,-66 62-16,66-62 0,0 0 16,-49 78-16,49-78 0,0 0 15,-17 98-15,17-98 16,25 88-16,-25-88 0,66 78 16,-66-78-16,91 36 15,-91-36-15,124 4 16,-124-4-16,132-31 15,-132 31 1,116-56-16,-116 56 0,0 0 16,99-88-16,-99 88 15,0 0-15,0 0 16,50-93-16,-50 93 0,-8-93 16,8 93-16,0 0 15,-50-57-15,50 57 16,-91-16-16,91 16 0,0 0 15,-91 21-15,91-21 0,-74 68 16,74-68-16,-25 92 16,25-92-16,17 93 15,-17-93-15,74 83 0,-74-83 16,91 52-16,-91-52 16,116 21-1,-116-21-15,115-16 16,-115 16-16,101-52 15,-101 52-15,99-77 0,-99 77 16,0 0-16,0 0 16,50-93-16,-50 93 15,0 0-15,0 0 0,0 0 16,16-67-16,-16 67 0,0 0 16,0 0-16,-50 83 15,50-83-15,-41 139 0,41-139 16,-41 166-16,41-166 15,-25 160-15,25-160 16,0 0-16,0 0 16,0 0-16,0 0 0,-8 123 0,8-123 15,0 0-15,0 0 0,-9 62 16,9-62-16,0 0 16,0 0-16,17-139 15,-17 139-15,16-176 16,-16 176-16,34-196 0,-34 196 31,57-186-31,-57 186 0,58-150 16,-58 150-16,75-104 15,-75 104-15,91-40 16,-91 40-16,91 9 0,-91-9 16,99 62-16,-99-62 15,83 99-15,-83-99 16,0 0-16,41 114 0,-41-114 0,-8 114 15,8-114-15,-58 87 16,58-87-16,-91 47 16,91-47-16,-108 0 15,108 0-15,-124-47 0,124 47 16,-115-83-16,115 83 16,-58-118-1,58 118-15,-17-140 16,17 140-16</inkml:trace>
  <inkml:trace contextRef="#ctx0" brushRef="#br0" timeOffset="-100296.33">30020 8235 0,'0'0'0,"0"0"16,0 0-16,-25 77 16,25-77-16,-17 108 0,17-108 0,-16 125 15,16-125-15,-8 154 16,8-154-16,8 166 16,-8-166-16,25 165 15,-25-165-15,49 156 16,-49-156-16,0 0 0,58 128 15,-58-128 1,0 0-16,0 0 16,75 78-16,-75-78 15,0 0-15,82 0 0,-82 0 16,0 0-16,0 0 16,75-78-16,-75 78 15,0 0-15,0 0 0,0 0 16,0 0-16,33-93 0,-33 93 15,8-31-15,-8 31 16,8 37-16,-8-37 0,0 0 16,0 77-16,0-77 15,0 0-15,33 47 16,-33-47-16,42-26 16</inkml:trace>
  <inkml:trace contextRef="#ctx0" brushRef="#br0" timeOffset="-100117.88">30450 8668 0,'0'0'0,"0"0"0,0 0 0,0 0 16,0 0-16,0 0 15,0 0-15,16 37 16,-16-37-16,0 0 15,0 0-15,0 0 0</inkml:trace>
  <inkml:trace contextRef="#ctx0" brushRef="#br0" timeOffset="-99539.64">30640 8819 0,'0'0'0,"0"0"0,0 0 15,-8 92-15,8-92 16,8 93-16,-8-93 15,0 0-15,16 104 16,-16-104-16,0 0 0,17 104 0,-17-104 16,0 0-16,0 0 15,41 61-15,-41-61 16,0 0-16,42 27 0,-42-27 16,74-27-16,-74 27 15,0 0-15,74-61 16,-74 61-16,0 0 0,75-94 0,-75 94 15,0 0-15,91-77 16,-91 77-16,0 0 16,91-52-16,-91 52 0,82-16 15,-82 16-15,67 37 16,-67-37-16,0 0 16,0 0-1,82 56-15,-82-56 16,0 0-16,75 37 0,-75-37 15,0 0-15,91-5 16,-91 5-16,74-78 16,-74 78-16,58-113 0,-58 113 15,17-125-15,-17 125 16,0 0-16,-17-103 0,17 103 16,-74-67-16,74 67 15,-91-6-15,91 6 0,-100 68 16,100-68-16,-74 139 15,74-139-15,-50 176 16,50-176-16,-8 181 0,8-181 31,41 160-31,-41-160 0,67 119 16,-67-119-16,91 57 16,-91-57-16,91 0 15</inkml:trace>
  <inkml:trace contextRef="#ctx0" brushRef="#br0" timeOffset="-99362.77">30565 8819 0,'-57'0'0,"-125"-6"16,-50 6-16,9 6 0,223-6 0,-232 25 15,-7 27-15,7 16 16</inkml:trace>
  <inkml:trace contextRef="#ctx0" brushRef="#br0" timeOffset="-40961.71">16969 12949 0,'0'0'0,"0"0"0,0 0 0,0 0 16,0 0-16,0 0 15,0 0-15,0 0 16,-50 5-16,50-5 15,-82-5-15,82 5 0,-116-11 16,116 11-16,-149-15 0,149 15 16,-198-5-16,198 5 15,-224 5-15,224-5 0,-231 20 16,231-20-16,-232 37 16,232-37-16,-231 35 15,231-35-15,-207 42 0,207-42 31,-207 20-31,207-20 0,-157 11 16,157-11-16,0 0 16,-107-11-16,107 11 15,0 0-15</inkml:trace>
  <inkml:trace contextRef="#ctx0" brushRef="#br0" timeOffset="-29841.94">27166 12095 0,'0'0'15,"0"0"-15,0 0 0,41 0 0,-41 0 16,67 0-16,-67 0 16,91 0-16,-91 0 15,0 0-15,99 0 0,-99 0 16,0 0-16,116 11 16,-116-11-16,0 0 15,107 31 1,-107-31-16,0 0 15,0 0-15,74 51 0,-74-51 16,0 0-16,34 78 16,-34-78-16,0 114 15,0-114-15,-34 165 0,1 36 16,33-201-16,-16 218 16,16-218-16,0 242 0,0-242 15,0 264-15,0-264 16,0 259-16,0-259 0,0 242 15,0-242-15,0 219 16,0-219-16,8 190 16,-8-190-16,17 166 15,-17-166-15,0 0 16,16 145-16,-16-145 16,0 0-16,0 114 15,0-114-15,0 0 16,-8 87-16,8-87 0,-41 52 15,41-52-15,-83 21 16,83-21-16,-116 5 16,116-5-16,-149-5 0,149 5 15,-165 0-15,165 0 0,-182 9 16,182-9-16,-174 31 16,174-31-16,-140 26 15,140-26-15,0 0 0,0 0 16,0 0-16,0 0 15,-108 36 1,108-36-16,0 0 0,-49 17 16,49-17-16</inkml:trace>
  <inkml:trace contextRef="#ctx0" brushRef="#br0" timeOffset="-29393.85">28597 12850 0,'0'0'15,"0"0"-15,0 0 0,-42 62 16,42-62-16,-49 103 16,49-103-16,-50 150 15,50-150 1,-66 160-16,66-160 0,-58 166 16,58-166-16,-50 144 15,50-144-15,0 0 16,0 0-16,-33 120 15,33-120-15,0 0 0,-8 97 16,8-97-16,50 62 16,-50-62-16,99 21 0,-99-21 15,140-31-15,-140 31 0,157-57 16,-157 57-16,133-66 16,-133 66-16,124-52 15,-124 52-15,100-52 16</inkml:trace>
  <inkml:trace contextRef="#ctx0" brushRef="#br0" timeOffset="-28839">29251 12958 0,'0'0'16,"0"0"-16,0 0 16,0 0-16,0 0 0,0 0 15,49 6-15,-49-6 16,83 0-16,-83 0 15,124 16-15,-124-16 16,141 26-16,-141-26 0,132 40 16,-132-40-16,0 0 15,91 52 1,-91-52-16,0 0 16,33 57-16,-33-57 0,-41 62 15,41-62-15,-91 62 16,91-62-16,-116 41 15,116-41-15,0 0 0,-91 52 16,91-52-16,-33 88 16,33-88-16,33 108 0,-33-108 15,91 145-15,-91-145 16,107 145-16,-107-145 0,0 0 16,0 0-16,91 124 15,-91-124-15,0 0 16,25 104-16,-25-104 0,-49 67 15,49-67 1,-141 31-16,141-31 16,-174 15-16,174-15 15,-173 11-15</inkml:trace>
  <inkml:trace contextRef="#ctx0" brushRef="#br0" timeOffset="7048.02">27092 16473 0,'0'0'16,"0"0"-16,0 0 0,0 0 16,0 0-16,0 0 15,16 27-15,-16-27 0,42 30 16,-42-30-16,66 67 0,-66-67 15,99 89-15,-99-89 16,116 118-16,-116-118 16,149 150-16,-149-150 0,132 172 15,-132-172-15,116 200 16,-116-200 0,66 213-16,-66-213 15,8 227-15,-8-227 16,-58 243-16,-58-21 15,116-222-15,-140 191 0,140-191 16,-157 165-16,157-165 16,-157 130-16,157-130 15</inkml:trace>
  <inkml:trace contextRef="#ctx0" brushRef="#br0" timeOffset="7649.9">28646 16370 0,'0'0'0,"0"0"15,0 0-15,0 0 16,0 0-16,0 0 0,0 0 16,0 0-16,0 0 0,0 0 15,0 0-15,0 0 16,0 0-16,-74-10 15,74 10-15,-58 21 0,58-21 16,-75 40-16,75-40 16,0 0-16,-74 79 15,74-79-15,0 0 0,-50 97 0,50-97 16,-24 103-16,24-103 16,33 99-16,-33-99 15,0 0-15,58 67 0,-58-67 16,99 21-16,-99-21 15,132-42-15,-132 42 16</inkml:trace>
  <inkml:trace contextRef="#ctx0" brushRef="#br0" timeOffset="8329.89">29143 16266 0,'0'0'0,"0"0"16,0 0-16,-49 21 16,49-21-16,0 0 15,-50 37-15,50-37 0,-59 62 16,59-62-16,-41 66 16,41-66-16,0 0 15,-25 94 1,25-94-16,0 0 0,0 0 15,0 0-15,8 82 16,-8-82-16,0 0 16,50 72-16,-50-72 0,0 0 15,51 42-15,-51-42 16,66-20-16,-66 20 16,0 0-16,41-57 0,-41 57 15,0 0-15,0 0 0,41-94 16,-41 94-16,0 0 15,0 0-15,0 0 0,0 0 16,0 0-16,0 0 16,17-82-16,-17 82 15,0 0-15,0 0 0,0 0 0,0 0 32,0 0-32,0 0 15,0 0-15,0 0 0,0 0 0,0 82 0,0-82 16,0 0-16,0 0 31,0 52-31,0-52 0,0 0 16,0 0-16,33-83 0,-33 83 15,25-119-15,-25 119 16,0 0-16,0 0 0,0 0 16,49-103-16,-49 103 15,0 0-15,58-52 16,-58 52-16,0 0 0,75 11 15,-75-11-15,0 0 0,0 0 16,58 72-16,-58-72 16,0 0-16,0 0 0,0 0 15,41 89-15,-41-89 16,0 0-16,25 51 16,-25-51-16</inkml:trace>
  <inkml:trace contextRef="#ctx0" brushRef="#br0" timeOffset="8599.53">29854 16101 0,'0'0'0,"0"0"15,0 0-15,-49 32 16,49-32-16,-58 46 0,58-46 15,-58 62-15,58-62 16,-25 83-16,25-83 16,0 93-16,0-93 0,50 83 31,-50-83-31,74 66 0,-74-66 16,91 21-16,-91-21 15,99-41-15,-99 41 16,91-99-16</inkml:trace>
  <inkml:trace contextRef="#ctx0" brushRef="#br0" timeOffset="8900.49">30127 15538 0,'0'0'0,"0"0"0,-8 99 16,8-99-16,-17 102 16,17-102-16,-16 140 15,16-140-15,-17 160 16,17-160-16,0 165 0,0-165 16,9 161-16,-9-161 15,0 0 1,8 135-16,-8-135 15,0 0-15,25 92 0,-25-92 16,0 0-16,0 0 16</inkml:trace>
  <inkml:trace contextRef="#ctx0" brushRef="#br0" timeOffset="9270.44">30367 16112 0,'0'0'0,"0"0"0,0 0 16,0 0-16,0 0 16,-17 92-16,17-92 15,17 83 1,-17-83-16,0 0 0,0 0 16,33 94-16,-33-94 15,0 0-15,41 46 16,-41-46-16,67-15 0,-67 15 15,49-78-15,-49 78 16,0 0-16,0-1018 16,0 2036-16,0-1018 0,33-93 0,-33 93 15,0 0-15,25-77 16,-25 77-16,0 0 0,0 0 16,33 57-16,-33-57 15,17 103-15,-17-103 16,33 97-16,-33-97 15,49 48 1,-49-48-16,75-26 0</inkml:trace>
  <inkml:trace contextRef="#ctx0" brushRef="#br0" timeOffset="9471.08">31153 15812 0,'0'0'15</inkml:trace>
  <inkml:trace contextRef="#ctx0" brushRef="#br0" timeOffset="10251.42">31136 15822 0,'0'0'0,"0"0"0,0 0 15,0 0-15,0 0 16,-50 26-16,50-26 0,0 0 15,-57 0-15,57 0 16,-67 6-16,67-6 16,0 0-16,-58 25 0,58-25 15,0 0 1,-33 51-16,33-51 16,17 78-16,-17-78 15,0 0-15,50 93 0,-50-93 16,0 0-16,82 103 15,-82-103-15,0 0 16,66 94-16,-66-94 0,0 0 16,42 98-16,-42-98 0,-25 82 15,25-82-15,0 0 16,-66 52-16,66-52 0,0 0 16,-83 10-16,83-10 15,-58-57-15,58 57 16,0-93-16</inkml:trace>
  <inkml:trace contextRef="#ctx0" brushRef="#br0" timeOffset="10436.34">31401 15977 0,'0'0'0,"0"0"0,0 0 15,-17 67-15,17-67 0,0 0 16,0 0-16,0 0 16,-8 83-16,8-83 0,0 0 15,8 72-15</inkml:trace>
  <inkml:trace contextRef="#ctx0" brushRef="#br0" timeOffset="10590.06">31541 15734 0,'0'0'0,"0"0"16,0 0-16,0 0 0,0 0 16,42 42-16</inkml:trace>
  <inkml:trace contextRef="#ctx0" brushRef="#br0" timeOffset="11138.39">31847 15879 0,'0'0'0,"0"0"16,0 0-16,-50 37 15,50-37-15,-66 35 16,66-35-16,-58 57 15,58-57-15,-41 78 16,41-78-16,0 0 16,0 0-16,0 82 15,0-82-15,50 67 0,-50-67 16,0 0-16,74 16 16,-74-16-16,75-36 15,-75 36-15,74-88 0,-74 88 16,0 0-16,41-103 0,-41 103 15,0 0-15,0 0 16,0 0-16,0 0 0,9-83 16,-9 83-16,0 0 15,0 0-15,0 0 16,0 0-16,0 0 0,0 0 16,0 0-1,0 0-15,0 0 16,0 0-16,0 0 0,0 0 15,-9 72-15,9-72 16,0 0-16,0 0 0,0 0 16,0 0-16,0 0 15,75-36-15,-75 36 16,49-31-16,-49 31 0,66 31 16,-66-31-16,0 0 0,58 62 15,-58-62-15,58 68 16,-58-68-16,58 46 15,-58-46-15,66-31 0</inkml:trace>
  <inkml:trace contextRef="#ctx0" brushRef="#br0" timeOffset="11292.09">32682 15812 0,'0'0'0,"0"0"0,42 51 15,-42-51 1,74 31-16,-74-31 16,91 22-16,-91-22 0</inkml:trace>
  <inkml:trace contextRef="#ctx0" brushRef="#br0" timeOffset="12442.28">28406 17952 0,'0'0'0,"0"0"16,0 0-16,0 0 0,0 0 16,0 0-16,0 0 15,0 0-15,0 0 16,0 0-16,-24-42 15,24 42-15,-58-35 16,58 35-16,-91-16 0,91 16 0,-116 21 16,116-21-16,-116 72 15,116-72-15,-82 119 16,82-119-16,0 0 0,-34 149 16,34-149-16,17 125 15,-17-125-15,66 57 16,-66-57-16,91-11 0,-91 11 0,124-72 15,-124 72-15,108-130 16,-108 130-16,91-186 16,-91 186-16,66-217 15,-66 217-15,33-232 16,-33 232-16,8-217 0,-8 217 16,0 0-1,0 0-15,0 0 16,0 0-16,0-145 0,0 145 15,0 0-15,0 0 16,-41 114-16,41-114 16,-17 212-16,17-212 15,-8 232-15,8-232 0,8 213 16,-8-213-16,0 0 0,25 144 16,-25-144-16,0 0 15,41 67-15,-41-67 16,58-20-16,-58 20 0,50-109 15,-50 109-15,49-160 16,-49 160-16,0 0 16,0 0-1,0 0-15,33-155 0,-33 155 16,17-98-16,-17 98 16,0 0-16,0 0 0,17 113 15,-17-113-15,0 0 16,0 0-16,0 0 15,0 0-15,0 130 0,0-130 16,0 0-16,0 0 0,0 0 16,0 0-16,0 97 15,0-97-15,0 0 0,0 0 16,24-71-16,-24 71 16,50-156-16,-50 156 15,74-149-15,-74 149 16,0 0-1,100-99-15,-100 99 16,0 0-16,100-36 0,-100 36 16,0 0-16,83 10 15,-83-10-15,0 0 0,91 47 16,-91-47-16,0 0 16</inkml:trace>
  <inkml:trace contextRef="#ctx0" brushRef="#br0" timeOffset="13128.75">29515 17564 0,'0'0'16,"0"0"-16,0 0 16,0 0-16,0 0 0,-41-31 15,41 31-15,0 0 16,-66-10-16,66 10 0,-83 10 16,83-10-16,-91 42 0,91-42 15,-99 83-15,99-83 16,-58 123-16,58-123 15,-25 125-15,25-125 16,0 0-16,17 97 0,-17-97 16,41 52-1,-41-52-15,83-5 16,-83 5-16,83-67 16,-83 67-16,82-114 0,-82 114 15,66-124-15,-66 124 16,0 0-16,0 0 15,0 0-15,0 0 0,42-118 16,-42 118-16,16-52 0,-16 52 16,0 0-16,0 0 0,0 118 15,0-118-15,0 0 16,0 0-16,9 104 16,-9-104-16,33 78 0,-33-78 15,0 0-15,41 31 16,-41-31-1,50-52-15,-50 52 16,0 0-16,41-78 0,-41 78 16,0 0-16,0 0 15,0 0-15,33-83 16,-33 83-16,50-31 0,-50 31 16,58 31-16,-58-31 15,0 0-15,0 0 0,57 78 16,-57-78-16,0 0 0,67 62 15,-67-62-15,0 0 16,57 16-16,-57-16 16,50-52-16,-50 52 15,25-113-15,-25 113 0,0-140 16,0 140-16,0 0 0,-33-139 16,33 139-16,0 0 15,0 0-15,0 0 0,0 0 16,0 0-16,-42-83 15</inkml:trace>
  <inkml:trace contextRef="#ctx0" brushRef="#br0" timeOffset="13498.68">30441 17379 0,'0'0'16,"0"0"-16,0 0 0,0 0 15,0 0-15,0 0 16,0 0-16,-41-5 0,41 5 16,0 0-16,0 0 0,-66-6 15,66 6-15,0 0 16,0 0-16,-66 11 16,66-11-16,0 0 0,-50 40 15,50-40-15,17 88 16,-17-88-1,58 98-15,-58-98 16,0 0-16,41 114 0,-41-114 16,25 109-16,-25-109 15,0 0-15,-9 93 16,9-93-16,0 0 16,-49 46-16,49-46 0,-75-9 15,75 9-15,-41-83 0,41 83 16,-8-125-16</inkml:trace>
  <inkml:trace contextRef="#ctx0" brushRef="#br0" timeOffset="13768.29">30946 16665 0,'0'0'16,"0"0"-16,0 0 0,-17 83 15,17-83-15,-8 128 0,8-128 16,-8 191-16,8-191 16,0 234-16,0-234 15,0 0-15,0 238 0,0-238 16,0 0-16,16 196 15,-16-196-15,25 109 16,-25-109-16,33 5 0</inkml:trace>
  <inkml:trace contextRef="#ctx0" brushRef="#br0" timeOffset="14000.18">31186 17213 0,'0'0'16,"0"0"-16,0 0 16,-58 10-16,58-10 0,-66 26 15,66-26-15,-75 42 16,75-42-16,0 0 16,0 0-16,0 0 0,-74 57 15,74-57-15,0 0 0,-58 15 16,58-15-16,0 0 15,0 0-15</inkml:trace>
  <inkml:trace contextRef="#ctx0" brushRef="#br0" timeOffset="14370.12">31376 17228 0,'0'0'16,"0"0"-16,0 0 15,-42 47-15,42-47 0,0 0 16,-57 57-16,57-57 16,-67 73-16,67-73 15,-49 113-15,49-113 0,-25 124 0,25-124 16,25 113-16,-25-113 16,0 0-16,66 83 15,-66-83-15,83 26 16,-83-26-16,99-31 0,-99 31 15,74-88-15,-74 88 16,33-123-16,-33 123 0,0-135 16,0 135-16,0 0 0,-33-119 15,33 119-15,0 0 16,-58-83-16,58 83 16,0 0-16,0 0 0,-49-26 15,49 26-15,0 0 16</inkml:trace>
  <inkml:trace contextRef="#ctx0" brushRef="#br0" timeOffset="15150.34">31855 17348 0,'0'0'0,"0"0"0,0 0 0,0 0 16,-41-31-16,41 31 15,-58-37-15,58 37 16,-74-21-16,74 21 0,-75 21 16,75-21-16,0 0 15,-58 62-15,58-62 16,0 0 0,-16 83-16,16-83 15,0 0-15,33 93 0,-33-93 16,74 46-16,-74-46 15,91-5-15,-91 5 16,91-62-16,-91 62 0,66-92 16,-66 92-16,0 0 15,0 0-15,25-79 0,-25 79 0,0 0 16,0 0-16,0 0 16,0 0-16,-8 161 15,8-161-15,-17 206 16,17-206-16,-16 244 0,16-244 15,-33 222-15,33-222 16,-42 191 0,42-191-16,0 0 15,-74 140-15,74-140 16,-91 77-16,91-77 0,0 0 16,-99 10-16,99-10 15,0 0-15,-66-66 16,66 66-16,-9-130 0,9 130 15,50-175-15,-50 175 0,99-197 16,-99 197-16,116-191 16,-116 191-16,132-165 15,-132 165-15,133-114 0,-133 114 16,115-83-16,-115 83 16,0 0-16,83-57 15,-83 57-15,0 0 0,50-57 0,-50 57 16,0-62-16,0 62 15,0 0-15,0 0 16,0 0-16,-42-36 0,42 36 16,-58 36-16,58-36 15,-33 103-15,33-103 16,-8 145 0,8-145-16,25 140 15,-25-140-15,0 0 0,50 103 16,-50-103-16,74 26 15,-74-26-15,91-56 16,8-84-16</inkml:trace>
  <inkml:trace contextRef="#ctx0" brushRef="#br0" timeOffset="15388.83">32467 16556 0,'0'0'0,"0"0"15,0 119-15,0-119 16,-8 165-16,8-165 0,-17 213 16,17-213-16,-16 232 15,16-232-15,-33 233 16,33-233-16,0 0 15,-8 175-15,8-175 0,0 0 0,24 104 16</inkml:trace>
  <inkml:trace contextRef="#ctx0" brushRef="#br0" timeOffset="15636.31">32657 17223 0,'0'0'0,"0"0"0,-57 42 16,57-42-16,-83 26 15,83-26-15,-108 26 16,108-26 0,-124 5-16,124-5 0,0 0 15,-91-37-15,91 37 16,-41-77-16,41 77 15,17-113-15,-17 113 0</inkml:trace>
  <inkml:trace contextRef="#ctx0" brushRef="#br0" timeOffset="16670.55">32682 16469 0,'0'0'0,"0"0"16,-8 139-16,8-139 15,-8 149-15,8-149 16,-25 197 0,25-197-16,-25 223 15,25-223-15,-16 211 0,16-211 16,0 0-16,0 0 16,0 0-16,0 0 15,0 0-15,0 0 0,-9 161 16,9-161-16,9 78 15,-9-78-15,16-26 0,-16 26 16,0 0-16,50-88 0,-50 88 16,0 0-16,66-108 15,-66 108-15,74-73 16,-74 73-16,66-26 16,-66 26-16,58 42 0,-58-42 15,0 0 1,42 82-16,-42-82 15,0 0-15,0 0 16,33 98-16,-33-98 16,0 0-16,41 57 0,-41-57 15,50-10-15,-50 10 16,41-68-16,-41 68 16,33-108-16,-33 108 0,0 0 0,8-124 15,-8 124-15,0 0 16,0 0-16,0 0 15,-24-98-15,24 98 16,-42-46-16,42 46 0,-58 46 16,58-46-16,-25 108 15,25-108-15,-8 140 0,8-140 16,0 0-16,25 134 16,-25-134-16,0 0 0,41 94 15,-41-94-15,0 0 16,58 40-16,-58-40 15,66-15-15,-66 15 0,58-82 16,-58 82 0,0 0-16,42-125 15,-42 125-15,0 0 16,0 0-16,0 0 0,0 0 16,24-123-16,-24 123 15,0 0-15,9-63 16,-9 63-16,0 0 0,0 0 15,0 0-15,0 0 0,0 0 16,0 0-16,0 0 16,0 0-16,0 0 0,0 0 15,0 0-15,-17 72 0,17-72 16,0 0-16,0 0 16,0 0-16,0 0 15,-8 48 1,8-48-16,0 0 0,0 0 15,0 0-15,0 0 16,0 0-16,0 0 16,0 0-16,0 0 0,0 0 15,0 0-15,16-57 16,-16 57-16,42-68 16,-42 68-16,49-78 0,-49 78 0,42-93 15,-42 93-15,0 0 16,0 0-16,58-98 15,-58 98-15,0 0 0,0 0 16,0 0-16,0 0 16,41-67-16</inkml:trace>
  <inkml:trace contextRef="#ctx0" brushRef="#br0" timeOffset="29117.57">29036 868 0,'0'0'0,"0"0"0,0 0 15,0 0-15,0 0 16,41-51-16,-41 51 0,66-30 16,-66 30-16,124-21 0,-124 21 15,157-6-15,-157 6 16,166 11-16,-166-11 15,165 20-15,-165-20 0,0 0 16,0 0-16,0 0 16,0 0-1,116 15-15,-116-15 16,50 42-16,-50-42 0,0 77 16,0-77-16,-42 114 15,42-114-15,-58 160 16,58-160-16,-74 198 15,74-198-15,-91 232 0,91-232 16,-99 248-16,99-248 0,-108 258 16,108-258-16,-107 238 15,107-238-15,-91 197 16,91-197-16,-66 149 16,66-149-16,0 0 0,0 0 15,-58 94-15,58-94 16,0 0-1</inkml:trace>
  <inkml:trace contextRef="#ctx0" brushRef="#br0" timeOffset="29396.3">30036 2073 0,'0'0'15,"0"0"-15,0 0 0,0 0 16,-49 16-16,49-16 16,-75 5-16,75-5 15,-115-16-15,115 16 0,-158-35 16,158 35-16,-165-67 0,165 67 16,-165-79-16,165 79 15,0 0-15,-157-88 16,157 88-16,-75-78 0,75 78 15,8-67-15</inkml:trace>
  <inkml:trace contextRef="#ctx0" brushRef="#br0" timeOffset="29781.93">30946 1282 0,'0'0'0,"0"0"15,0 0-15,0 0 0,-42 37 16,42-37-16,-66 82 16,66-82-16,-107 134 15,-9 47-15,116-181 16,-107 207-1,107-207-15,-108 218 0,1 9 16,-1-25-16,108-202 16,-107 175-16,107-175 15,-124 186-15,124-186 0,-141 192 16,141-192-16,-141 191 16,141-191-16,-115 175 15,115-175-15,0 0 0,-83 145 16,83-145-16,-8 99 0,8-99 15,74 35-15,-74-35 16,132-46-16</inkml:trace>
  <inkml:trace contextRef="#ctx0" brushRef="#br0" timeOffset="30352.49">31177 2244 0,'0'0'0,"0"0"16,-66-6-16,66 6 0,-74 22 15,74-22-15,-83 57 16,83-57-16,-74 108 15,74-108-15,-58 145 16,58-145-16,-58 191 0,58-191 0,-33 227 16,33-227-16,0 238 15,0-238-15,16 244 16,-16-244-16,50 241 16,-50-241-16,33 222 15,-33-222-15,17 187 0,-17-187 16,-9 129-1,9-129-15,0 0 16,-74 72-16,74-72 16,-91 10-16,91-10 0,-108-51 15,108 51-15,-90-114 16,90 114-16,-58-176 16,58 176-16,-25-201 0,25 201 15,16-222-15,-16 222 0,67-218 16,-67 218-16,115-186 15,-115 186-15,141-154 16,-141 154-16,173-119 16,-173 119-16,158-77 0,-158 77 15,124-62-15,-124 62 16,0 0 0,82-47-16,-82 47 15,0 0-15,33-57 0</inkml:trace>
  <inkml:trace contextRef="#ctx0" brushRef="#br0" timeOffset="31085.89">31756 1509 0,'-8'-108'0,"-17"-37"0,25 145 15,-58-175-15,58 175 16,-116-186-16,-57-11 16,-34 31-16,207 166 0,-215-128 15,-25 24-15,-8 33 16,248 71-16,-248-47 15,17 36-15,7 22 0,224-11 16,-215 47-16,0 34 16,9 33-16,206-114 0,-183 134 15,17 26-15,18 21 16,148-181-16,-124 182 16,49 40-16,17 5 15,25-5-15,25-10 0,8 1 16,16-2-16,9 2 0,8-22 15,25 5-15,8 0 16,-66-196-16,83 207 16,49 10-1,9 0-15,-141-217 16,150 191-16,32 1 16,0-22-16,-182-170 0,182 145 15,33-21-15,-17-21 16,-198-103-16,190 83 15,-190-83-15,215 67 0,-215-67 16,232 41-16,-232-41 16,239-10-16,-239 10 15,224-93-15,-26-78 0,-33-45 16,-165 216-16,116-233 0,-17-26 16,-16-8-16,-83 267 15,66-270-15,0-29 16,-32 15-16,-34 284 15,8-274-15,-25-26 0,-49-11 32,-8 52-32,-9 22 0,-24 15 15,-18 25-15,125 197 16,-157-180-16,157 180 16,-173-192-16</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8T11:32:17.384"/>
    </inkml:context>
    <inkml:brush xml:id="br0">
      <inkml:brushProperty name="width" value="0.1" units="cm"/>
      <inkml:brushProperty name="height" value="0.1" units="cm"/>
      <inkml:brushProperty name="color" value="#008C3A"/>
    </inkml:brush>
  </inkml:definitions>
  <inkml:trace contextRef="#ctx0" brushRef="#br0">3972 397 24789,'-2'15'0,"-2"1"0,-4-1 0,-2 1 0,-4-1 0,-3 0 0,-3 0 0,-2 0 0,-4 0 0,-2-1 0,-3 0 0,-3 1 0,-3-2 0,-3 1 0,-2-1 0,-2 0 0,-3-1 0,-3 0 0,-2 0 0,-2-1 0,-2 0 0,-2-1 0,-2 0 0,-3-1 0,-1 0 0,-1 0 0,-3-2 0,0 1 0,-3-1 0,0-1 0,-2-1 0,0 1 0,-2-2 0,0 0 0,-2-1 0,1 0 0,-2-1 0,1 0 0,-1-1 0,0-1 0,0 0 0,0-1 0,1-1 0,-1 0 0,2-1 0,-1 0 0,2-1 0,0 0 0,2-2 0,0 1 0,2-1 0,0-1 0,3-1 0,0 1 0,3-2 0,1 0 0,1 0 0,3-1 0,2 0 0,2-1 0,2 0 0,2-1 0,2 0 0,3 0 0,3-1 0,2 0 0,2-1 0,3 1 0,3-2 0,3 1 0,3 0 0,2-1 0,4 0 0,2 0 0,3 0 0,3 0 0,4-1 0,2 1 0,4-1 0,2 1 0,4-1 0,2 0 0,4 1 0,2-1 0,4 1 0,3 0 0,3 0 0,2 0 0,4 0 0,2 1 0,3 0 0,3-1 0,3 2 0,3-1 0,2 1 0,2 0 0,3 1 0,3 0 0,2 0 0,2 1 0,2 0 0,2 1 0,2 0 0,3 1 0,1 0 0,1 0 0,3 2 0,0-1 0,3 1 0,0 1 0,2 1 0,0-1 0,2 2 0,0 0 0,2 1 0,-1 0 0,2 1 0,-1 0 0,1 1 0,0 1 0,0 0 0,0 1 0,-1 1 0,1 0 0,-2 1 0,1 0 0,-2 1 0,0 0 0,-2 2 0,0-1 0,-2 1 0,0 1 0,-3 1 0,0-1 0,-3 2 0,-1 0 0,-1 0 0,-3 1 0,-2 0 0,-2 1 0,-2 0 0,-2 1 0,-2 0 0,-3 0 0,-3 1 0,-2 0 0,-2 1 0,-3-1 0,-3 2 0,-3-1 0,-3 0 0,-2 1 0,-4 0 0,-2 0 0,-3 0 0,-3 0 0,-4 1 0,-2-1 0,-4 1 0,-2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8T11:32:33.391"/>
    </inkml:context>
    <inkml:brush xml:id="br0">
      <inkml:brushProperty name="width" value="0.1" units="cm"/>
      <inkml:brushProperty name="height" value="0.1" units="cm"/>
      <inkml:brushProperty name="color" value="#008C3A"/>
    </inkml:brush>
  </inkml:definitions>
  <inkml:trace contextRef="#ctx0" brushRef="#br0">339 74 9830,'291'19'6897,"-100"-2"-4743,372 0 1686,57 4-347,-584-18-3493,14-1 0,56 11 0,-52-5 0,1-3 0,1-2 0,107-10 0,-138 3 0,0-1 0,0-1 0,-1-2 0,40-17 0,-30 11 0,41-11 0,45-7 0,101-22 0,-210 53 0,0 1 0,0 0 0,0 0 0,0 2 0,0-1 0,0 1 0,0 1 0,-1 0 0,1 1 0,-1 0 0,0 0 0,0 1 0,0 0 0,15 12 0,12 9 0,-1 3 0,38 38 0,-65-59 0,0 1 0,0 0 0,0 1 0,-1-1 0,0 2 0,0-1 0,-1 1 0,-1 0 0,0 1 0,0 0 0,-1 0 0,-1 0 0,0 0 0,0 0 0,-2 1 0,1 0 0,-2 0 0,1 0 0,-2 0 0,0-1 0,0 1 0,-1 0 0,-4 18 0,-7 28 0,-28 117 0,33-152 0,-2-1 0,0 0 0,-1 0 0,-1-1 0,-18 25 0,23-39 0,0-1 0,-1 0 0,0 0 0,0 0 0,-1-1 0,0 0 0,0-1 0,0 0 0,-1 0 0,1-1 0,-1 0 0,0 0 0,-19 4 0,3-2 0,0-1 0,-1-2 0,1 0 0,-29-1 0,-2617-5 0,2627 2 0,0-2 0,0-2 0,0-2 0,0-1 0,1-3 0,0-2 0,-49-21 0,86 31-68,1 0 0,0 0 1,0 0-1,0-1 0,0 1 1,0-1-1,1 0 1,0-1-1,0 1 0,0-1 1,0 0-1,1 0 0,-1 0 1,1 0-1,1-1 1,-1 1-1,1-1 0,0 0 1,0 1-1,0-1 0,1 0 1,0 0-1,0 0 1,1 0-1,0 0 0,0 0 1,0-1-1,3-10 0,-1 3-111,1 0-1,0 1 1,1-1-1,1 1 1,0 0-1,1 0 1,0 0-1,1 1 1,1 0-1,0 0 1,15-16-1,3 0-252,-8 10 158,-1 0 0,0-1 0,-2-1 0,0 0 0,-1-1 0,20-43 0,-29 51 175,2 0 1,-1 0-1,2 0 1,-1 1-1,2 0 0,-1 1 1,2 0-1,0 0 1,0 1-1,12-9 0,-4 4 64</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8T11:32:56.851"/>
    </inkml:context>
    <inkml:brush xml:id="br0">
      <inkml:brushProperty name="width" value="0.1" units="cm"/>
      <inkml:brushProperty name="height" value="0.1" units="cm"/>
      <inkml:brushProperty name="color" value="#008C3A"/>
    </inkml:brush>
  </inkml:definitions>
  <inkml:trace contextRef="#ctx0" brushRef="#br0">375 183 9830,'0'0'14,"0"0"-1,-1 0 1,1 0 0,0 0-1,0 0 1,-1 0 0,1 1-1,0-1 1,0 0 0,-1 0-1,1 0 1,0 0 0,0 0-1,-1 0 1,1 0 0,0 0-1,-1 0 1,1 0-1,0 0 1,0-1 0,-1 1-1,1 0 1,0 0 0,0 0-1,-1 0 1,1 0 0,0 0-1,0 0 1,0-1 0,-1 1-1,1 0 1,0 0 0,0 0-1,0-1 1,-1 1 0,1 0-1,0 0 1,0 0-1,0-1 1,0 1 0,0 0-1,0 0 1,0-1 0,-1 1-1,1 0 1,0-1 0,0 1-1,0 0 1,0 0 0,0-1-1,0 1 1,0 0 0,0 0-1,0-1 1,0 1 0,1 0-1,-1 0 1,0-1 0,0 1-1,0 0 1,0 0-1,0-1 1,1 1 0,15-11 477,3 7-185,0 2 0,0 0 0,25 1 0,-22 1 52,0-1 0,29-5 0,296-53 3818,-194 35-2697,-93 17-306,72 1 0,-82 6-355,-1-3 0,79-14 0,-68 6-542,0 2-1,77-1 1,124 11 859,-96 2-831,-148-1-304,-2 0 0,1 1 0,0 1 0,-1 1 0,1 0 0,-1 1 0,-1 1 0,1 0 0,19 14 0,46 19 0,-49-27 0,10 4 0,74 21 0,79 20 0,-187-57 0,-1 1 0,1-1 0,-1 1 0,1 1 0,-1-1 0,0 1 0,0 0 0,0 0 0,-1 1 0,1 0 0,-1 0 0,0 0 0,0 1 0,0-1 0,0 1 0,3 6 0,-3-3 0,-1 0 0,-1 0 0,1 0 0,-1 0 0,-1 1 0,0-1 0,0 1 0,0 0 0,-1 0 0,-1 0 0,0 14 0,-1 23 0,-3 1 0,-1-1 0,-21 81 0,2-45 0,-39 90 0,59-164 0,0-1 0,0 0 0,0-1 0,-1 1 0,0-1 0,0 0 0,-1 0 0,0 0 0,0-1 0,0 0 0,-1 0 0,1-1 0,-1 0 0,0 0 0,0 0 0,-1-1 0,1 0 0,-1 0 0,0-1 0,-14 3 0,-12 0 0,0-1 0,-1-1 0,-49-3 0,69-1 0,-12 1 0,-29-2 0,0 3 0,-106 15 0,99-8 0,0-3 0,-1-2 0,-75-6 0,8 0 0,36 4 0,-113-3 0,8-24 0,171 21 0,-47-14 0,51 12 0,-1 0 0,-36-3 0,-8 2 0,-101-26 0,145 29 0,-1 2 0,-54-1 0,50 4 0,-59-9 0,-31-4 0,88 12 0,0-3 0,-64-13 0,41 2 0,34 11 0,-1-2 0,1-1 0,1 0 0,-33-17 0,53 24-9,0-1 0,0 0 1,0 0-1,0 1 0,-1-1 1,1 0-1,1 0 0,-1 0 1,0 0-1,0 0 0,0 0 1,0-1-1,1 1 0,-1 0 1,1 0-1,-1-1 1,1 1-1,-1 0 0,1 0 1,0-1-1,-1 1 0,1 0 1,0-1-1,0 1 0,0 0 1,0-1-1,0 1 0,1-1 1,-1-1-1,20-42-497,-3 6 179,-7-19-315,-10 49 517,1 0-1,0 1 1,0-1 0,1 0-1,1 1 1,-1-1-1,1 1 1,1 0-1,-1 0 1,1 0-1,1 0 1,-1 0-1,1 1 1,8-8 0,-10 11 52,18-16-335,-2-2 0,0 0 0,16-26 0,-31 42 379,0 0 0,0 1-1,0 0 1,0 0 0,1 0 0,0 0-1,0 1 1,1 0 0,-1 0 0,1 0 0,-1 0-1,1 1 1,1 0 0,11-4 0,-3 4 108,1 0 1,-1 0-1,0 2 1,0 0-1,25 2 0,-39-1-78,1 0 4,1 1 1,0-1-1,0 1 0,0-1 1,0 0-1,0 0 1,0 0-1,0-1 0,0 1 1,0-1-1,0 0 1,0 1-1,0-1 0,0-1 1,-1 1-1,1 0 1,0-1-1,-1 1 0,1-1 1,-1 0-1,1 0 0,-1 0 1,0 0-1,0 0 1,3-4-1,1-9-37</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8T11:33:00.061"/>
    </inkml:context>
    <inkml:brush xml:id="br0">
      <inkml:brushProperty name="width" value="0.1" units="cm"/>
      <inkml:brushProperty name="height" value="0.1" units="cm"/>
      <inkml:brushProperty name="color" value="#008C3A"/>
    </inkml:brush>
  </inkml:definitions>
  <inkml:trace contextRef="#ctx0" brushRef="#br0">68 69 9830,'-4'0'273,"-6"-5"113,-6-5-401,1-5 4,2-5 0,3 1 11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9-08T11:33:27.837"/>
    </inkml:context>
    <inkml:brush xml:id="br0">
      <inkml:brushProperty name="width" value="0.1" units="cm"/>
      <inkml:brushProperty name="height" value="0.1" units="cm"/>
      <inkml:brushProperty name="color" value="#008C3A"/>
    </inkml:brush>
  </inkml:definitions>
  <inkml:trace contextRef="#ctx0" brushRef="#br0">78 130 9830,'48'-3'1089,"0"-2"-1,62-13 1,-60 8-358,1 2 1,53 0-1,226 9 4072,125-2-861,-146-31-2002,-219 19-1701,-6 1-239,-34 4 0,97-4 0,-20 11 0,119 4 0,-39 26 0,-69-6 0,46 10 0,30 4 0,97-5 0,-286-28 0,0 1 0,-1 1 0,36 15 0,36 9 0,82 23 0,-125-36 0,-41-13 0,0 0 0,0 1 0,0 0 0,-1 1 0,0 1 0,0-1 0,0 1 0,12 12 0,-17-13 0,0 1 0,-1-1 0,0 1 0,0 0 0,-1 0 0,0 0 0,0 1 0,-1 0 0,1-1 0,-2 1 0,1 0 0,-1 1 0,1 13 0,1 1 0,-2 1 0,-1 0 0,0 0 0,-2-1 0,-7 43 0,7-57 0,-1 0 0,0-1 0,-1 1 0,0-1 0,-1 1 0,1-1 0,-2 0 0,1 0 0,-1-1 0,0 1 0,0-1 0,-1 0 0,0-1 0,-1 1 0,1-1 0,-1 0 0,0-1 0,-11 7 0,-224 107 0,219-109 0,3-2 0,1 0 0,-1-2 0,-1-1 0,1 0 0,-1-2 0,-31 2 0,-131-7 0,70-1 0,-1834 3 0,1535 25 0,399-23 0,-28 3 0,-49 14 0,59-11 0,-1-1 0,1-2 0,-48 2 0,73-7 0,-24 1 0,0-2 0,0 0 0,1-2 0,-1-1 0,-55-15 0,-127-49 0,209 67-27,0 0 1,1 0 0,-1 0-1,1 0 1,-1 0 0,0-1-1,1 1 1,0-1 0,-1 0-1,1 0 1,0 1 0,0-1-1,0-1 1,0 1-1,0 0 1,1 0 0,-1-1-1,1 1 1,-1-1 0,1 1-1,0-1 1,0 0 0,0 1-1,0-1 1,1 0 0,-1 0-1,1 1 1,0-1 0,-1 0-1,1 0 1,0 0 0,1 0-1,0-3 1,2-10-227,2 1-1,-1 0 0,2 1 1,0-1-1,10-16 1,9-25-239,-11 13-61,-1 4-211,-2 0 1,11-71 0,-17 35-88,-3 35 127,8-45 1,-1 9-50,-7 54 727</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T" type="integer" max="2.14748E9" units="dev"/>
        </inkml:traceFormat>
        <inkml:channelProperties>
          <inkml:channelProperty channel="X" name="resolution" value="377.1958" units="1/cm"/>
          <inkml:channelProperty channel="Y" name="resolution" value="657.57574" units="1/cm"/>
          <inkml:channelProperty channel="T" name="resolution" value="1" units="1/dev"/>
        </inkml:channelProperties>
      </inkml:inkSource>
      <inkml:timestamp xml:id="ts0" timeString="2024-10-09T13:54:08.67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13148 11956 0,'-41'-18'0,"-21"-5"15,-1 1-15,-29-5 16,-1 1-16,-24 0 0,1 1 0,-3 5 15,-1 1-15,11 6 0,-1 2 16,3 0-16,0 1 0,4 6 16,-2 0-16,-5 1 0,-1 3 0,-13 3 15,2 1-15,1-1 16,-2 1-16,2 0 0,0 1 0,4 4 0,-2 0 0,8-2 16,-4 1-16,9 2 0,-3 1 15,19-2-15,-2 0 0,9-1 16,-2 4-16,14-4 0,-3 4 0,13-4 15,1 3-15,60-11 0,0 0 16,0 0-16,0 0 0,0 0 16,0 0-16,-40 7 15,0 2-15,24-4 0,-1-1 16,23-2-16,1 1 0,15-3 16,-1 0-16,18-3 0,-1 3 0,30-2 15,-2 0-15,35 0 0,0-1 16,38-1-16,-4 0 0,18-1 15,-3 0-15,-3-1 0,0 0 0,-1 2 16,-4 1-16,8 0 0,-3 3 0,5-1 0,-2-2 16,-2 3-16,-2 0 0,-13 3 15,1-2-15,-23 6 0,2 0 0,-27-3 16,2 3-16,-88-7 0,0 0 16,0 0-16,0 0 0,49 0 15,-3 2-15,-26-4 0,1 2 0,-27-7 16,0 3-16,-15-3 0,-4 3 0,-18-6 15,-1 2-15,-28-6 0,0 1 0,-37-2 16,-1 1-16,-30 1 0,-3-1 16,9 5-16,-1 2 0,4 0 15,-1 1-15,2-1 0,-1 3 0,-1 2 16,1-1-16,-2 3 0,-1 3 16,3 3-1,-2 1-15,8 6 0,-2 1 0,17 6 16,1 0-16,17 7 0,-2 2 15,32-4-15,-3 1 0,25 1 16,-3 2-16,24-4 0,-4-1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95EA9B-728C-4F73-9051-88BC563C6452}" type="datetimeFigureOut">
              <a:rPr lang="en-GB" smtClean="0"/>
              <a:t>09/10/2026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53B0EA-FEC7-47BD-A9A3-2495AC1EFFB3}" type="slidenum">
              <a:rPr lang="en-GB" smtClean="0"/>
              <a:t>‹#›</a:t>
            </a:fld>
            <a:endParaRPr lang="en-GB"/>
          </a:p>
        </p:txBody>
      </p:sp>
    </p:spTree>
    <p:extLst>
      <p:ext uri="{BB962C8B-B14F-4D97-AF65-F5344CB8AC3E}">
        <p14:creationId xmlns:p14="http://schemas.microsoft.com/office/powerpoint/2010/main" val="224494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Annotate on page and talk through skills </a:t>
            </a:r>
          </a:p>
        </p:txBody>
      </p:sp>
      <p:sp>
        <p:nvSpPr>
          <p:cNvPr id="4" name="Header Placeholder 3"/>
          <p:cNvSpPr>
            <a:spLocks noGrp="1"/>
          </p:cNvSpPr>
          <p:nvPr>
            <p:ph type="hdr" sz="quarter"/>
          </p:nvPr>
        </p:nvSpPr>
        <p:spPr/>
        <p:txBody>
          <a:bodyPr/>
          <a:lstStyle/>
          <a:p>
            <a:endParaRPr lang="en-GB"/>
          </a:p>
        </p:txBody>
      </p:sp>
      <p:sp>
        <p:nvSpPr>
          <p:cNvPr id="5" name="Date Placeholder 4"/>
          <p:cNvSpPr>
            <a:spLocks noGrp="1"/>
          </p:cNvSpPr>
          <p:nvPr>
            <p:ph type="dt" idx="1"/>
          </p:nvPr>
        </p:nvSpPr>
        <p:spPr/>
        <p:txBody>
          <a:bodyPr/>
          <a:lstStyle/>
          <a:p>
            <a:fld id="{08C27383-3879-4D73-87E3-EE689366D887}" type="datetime2">
              <a:rPr lang="en-GB" smtClean="0"/>
              <a:t>Friday, 09 October 2026</a:t>
            </a:fld>
            <a:endParaRPr lang="en-GB"/>
          </a:p>
        </p:txBody>
      </p:sp>
      <p:sp>
        <p:nvSpPr>
          <p:cNvPr id="6" name="Slide Number Placeholder 5"/>
          <p:cNvSpPr>
            <a:spLocks noGrp="1"/>
          </p:cNvSpPr>
          <p:nvPr>
            <p:ph type="sldNum" sz="quarter" idx="5"/>
          </p:nvPr>
        </p:nvSpPr>
        <p:spPr/>
        <p:txBody>
          <a:bodyPr/>
          <a:lstStyle/>
          <a:p>
            <a:fld id="{8DE71040-9895-4B38-8833-AF7A81954361}" type="slidenum">
              <a:rPr lang="en-GB" smtClean="0"/>
              <a:t>2</a:t>
            </a:fld>
            <a:endParaRPr lang="en-GB"/>
          </a:p>
        </p:txBody>
      </p:sp>
    </p:spTree>
    <p:extLst>
      <p:ext uri="{BB962C8B-B14F-4D97-AF65-F5344CB8AC3E}">
        <p14:creationId xmlns:p14="http://schemas.microsoft.com/office/powerpoint/2010/main" val="218560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 together 'Mr Fisher' extract. You could use some comprehension questions for understanding/discuss ideas as class. </a:t>
            </a:r>
          </a:p>
          <a:p>
            <a:r>
              <a:rPr lang="en-GB"/>
              <a:t>Ask students to note their ideas about genre, content, setting and tone. </a:t>
            </a:r>
          </a:p>
        </p:txBody>
      </p:sp>
      <p:sp>
        <p:nvSpPr>
          <p:cNvPr id="4" name="Header Placeholder 3"/>
          <p:cNvSpPr>
            <a:spLocks noGrp="1"/>
          </p:cNvSpPr>
          <p:nvPr>
            <p:ph type="hdr" sz="quarter"/>
          </p:nvPr>
        </p:nvSpPr>
        <p:spPr/>
        <p:txBody>
          <a:bodyPr/>
          <a:lstStyle/>
          <a:p>
            <a:endParaRPr lang="en-GB"/>
          </a:p>
        </p:txBody>
      </p:sp>
      <p:sp>
        <p:nvSpPr>
          <p:cNvPr id="5" name="Date Placeholder 4"/>
          <p:cNvSpPr>
            <a:spLocks noGrp="1"/>
          </p:cNvSpPr>
          <p:nvPr>
            <p:ph type="dt" idx="1"/>
          </p:nvPr>
        </p:nvSpPr>
        <p:spPr/>
        <p:txBody>
          <a:bodyPr/>
          <a:lstStyle/>
          <a:p>
            <a:fld id="{2708B6CA-7B06-4EB0-8529-201AC64F818F}" type="datetime2">
              <a:rPr lang="en-GB" smtClean="0"/>
              <a:t>Friday, 09 October 2026</a:t>
            </a:fld>
            <a:endParaRPr lang="en-GB"/>
          </a:p>
        </p:txBody>
      </p:sp>
      <p:sp>
        <p:nvSpPr>
          <p:cNvPr id="6" name="Slide Number Placeholder 5"/>
          <p:cNvSpPr>
            <a:spLocks noGrp="1"/>
          </p:cNvSpPr>
          <p:nvPr>
            <p:ph type="sldNum" sz="quarter" idx="5"/>
          </p:nvPr>
        </p:nvSpPr>
        <p:spPr/>
        <p:txBody>
          <a:bodyPr/>
          <a:lstStyle/>
          <a:p>
            <a:fld id="{8DE71040-9895-4B38-8833-AF7A81954361}" type="slidenum">
              <a:rPr lang="en-GB" smtClean="0"/>
              <a:t>3</a:t>
            </a:fld>
            <a:endParaRPr lang="en-GB"/>
          </a:p>
        </p:txBody>
      </p:sp>
    </p:spTree>
    <p:extLst>
      <p:ext uri="{BB962C8B-B14F-4D97-AF65-F5344CB8AC3E}">
        <p14:creationId xmlns:p14="http://schemas.microsoft.com/office/powerpoint/2010/main" val="2113317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 this once they have written their response.  Draw attention to the difference between the band 2 and band 4 response.</a:t>
            </a:r>
          </a:p>
        </p:txBody>
      </p:sp>
      <p:sp>
        <p:nvSpPr>
          <p:cNvPr id="4" name="Slide Number Placeholder 3"/>
          <p:cNvSpPr>
            <a:spLocks noGrp="1"/>
          </p:cNvSpPr>
          <p:nvPr>
            <p:ph type="sldNum" sz="quarter" idx="5"/>
          </p:nvPr>
        </p:nvSpPr>
        <p:spPr/>
        <p:txBody>
          <a:bodyPr/>
          <a:lstStyle/>
          <a:p>
            <a:fld id="{036E2D0D-2FF4-4CBC-8641-ED34325B427D}" type="slidenum">
              <a:rPr lang="en-GB" smtClean="0"/>
              <a:t>19</a:t>
            </a:fld>
            <a:endParaRPr lang="en-GB"/>
          </a:p>
        </p:txBody>
      </p:sp>
    </p:spTree>
    <p:extLst>
      <p:ext uri="{BB962C8B-B14F-4D97-AF65-F5344CB8AC3E}">
        <p14:creationId xmlns:p14="http://schemas.microsoft.com/office/powerpoint/2010/main" val="687118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Model notes/highlighting/annotation</a:t>
            </a:r>
          </a:p>
        </p:txBody>
      </p:sp>
      <p:sp>
        <p:nvSpPr>
          <p:cNvPr id="4" name="Slide Number Placeholder 3"/>
          <p:cNvSpPr>
            <a:spLocks noGrp="1"/>
          </p:cNvSpPr>
          <p:nvPr>
            <p:ph type="sldNum" sz="quarter" idx="5"/>
          </p:nvPr>
        </p:nvSpPr>
        <p:spPr/>
        <p:txBody>
          <a:bodyPr/>
          <a:lstStyle/>
          <a:p>
            <a:fld id="{B2AEE813-5087-4F58-94BA-F652B7D8944F}" type="slidenum">
              <a:rPr lang="en-GB" smtClean="0"/>
              <a:t>30</a:t>
            </a:fld>
            <a:endParaRPr lang="en-GB"/>
          </a:p>
        </p:txBody>
      </p:sp>
    </p:spTree>
    <p:extLst>
      <p:ext uri="{BB962C8B-B14F-4D97-AF65-F5344CB8AC3E}">
        <p14:creationId xmlns:p14="http://schemas.microsoft.com/office/powerpoint/2010/main" val="623648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Lots of modelling!</a:t>
            </a:r>
          </a:p>
          <a:p>
            <a:endParaRPr lang="en-GB"/>
          </a:p>
          <a:p>
            <a:r>
              <a:rPr lang="en-GB"/>
              <a:t>Help them to write the opening and first paragraph (Shared under visualiser?), then continue themselves as a WTM.</a:t>
            </a:r>
          </a:p>
        </p:txBody>
      </p:sp>
      <p:sp>
        <p:nvSpPr>
          <p:cNvPr id="4" name="Slide Number Placeholder 3"/>
          <p:cNvSpPr>
            <a:spLocks noGrp="1"/>
          </p:cNvSpPr>
          <p:nvPr>
            <p:ph type="sldNum" sz="quarter" idx="5"/>
          </p:nvPr>
        </p:nvSpPr>
        <p:spPr/>
        <p:txBody>
          <a:bodyPr/>
          <a:lstStyle/>
          <a:p>
            <a:fld id="{B2AEE813-5087-4F58-94BA-F652B7D8944F}" type="slidenum">
              <a:rPr lang="en-GB" smtClean="0"/>
              <a:t>32</a:t>
            </a:fld>
            <a:endParaRPr lang="en-GB"/>
          </a:p>
        </p:txBody>
      </p:sp>
    </p:spTree>
    <p:extLst>
      <p:ext uri="{BB962C8B-B14F-4D97-AF65-F5344CB8AC3E}">
        <p14:creationId xmlns:p14="http://schemas.microsoft.com/office/powerpoint/2010/main" val="2130725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Model notes/highlighting/annotation</a:t>
            </a:r>
          </a:p>
        </p:txBody>
      </p:sp>
      <p:sp>
        <p:nvSpPr>
          <p:cNvPr id="4" name="Slide Number Placeholder 3"/>
          <p:cNvSpPr>
            <a:spLocks noGrp="1"/>
          </p:cNvSpPr>
          <p:nvPr>
            <p:ph type="sldNum" sz="quarter" idx="5"/>
          </p:nvPr>
        </p:nvSpPr>
        <p:spPr/>
        <p:txBody>
          <a:bodyPr/>
          <a:lstStyle/>
          <a:p>
            <a:fld id="{B2AEE813-5087-4F58-94BA-F652B7D8944F}" type="slidenum">
              <a:rPr lang="en-GB" smtClean="0"/>
              <a:t>35</a:t>
            </a:fld>
            <a:endParaRPr lang="en-GB"/>
          </a:p>
        </p:txBody>
      </p:sp>
    </p:spTree>
    <p:extLst>
      <p:ext uri="{BB962C8B-B14F-4D97-AF65-F5344CB8AC3E}">
        <p14:creationId xmlns:p14="http://schemas.microsoft.com/office/powerpoint/2010/main" val="1434447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Emphasise that shift/zoom are swappable, and can also be repeated</a:t>
            </a:r>
          </a:p>
        </p:txBody>
      </p:sp>
      <p:sp>
        <p:nvSpPr>
          <p:cNvPr id="4" name="Slide Number Placeholder 3"/>
          <p:cNvSpPr>
            <a:spLocks noGrp="1"/>
          </p:cNvSpPr>
          <p:nvPr>
            <p:ph type="sldNum" sz="quarter" idx="5"/>
          </p:nvPr>
        </p:nvSpPr>
        <p:spPr/>
        <p:txBody>
          <a:bodyPr/>
          <a:lstStyle/>
          <a:p>
            <a:fld id="{C774289C-27B4-43BE-B4F9-71C2A3FB5EE1}" type="slidenum">
              <a:rPr lang="en-GB" smtClean="0"/>
              <a:t>48</a:t>
            </a:fld>
            <a:endParaRPr lang="en-GB"/>
          </a:p>
        </p:txBody>
      </p:sp>
    </p:spTree>
    <p:extLst>
      <p:ext uri="{BB962C8B-B14F-4D97-AF65-F5344CB8AC3E}">
        <p14:creationId xmlns:p14="http://schemas.microsoft.com/office/powerpoint/2010/main" val="3667066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Practice task – if time.  Or homework?</a:t>
            </a:r>
          </a:p>
        </p:txBody>
      </p:sp>
      <p:sp>
        <p:nvSpPr>
          <p:cNvPr id="4" name="Slide Number Placeholder 3"/>
          <p:cNvSpPr>
            <a:spLocks noGrp="1"/>
          </p:cNvSpPr>
          <p:nvPr>
            <p:ph type="sldNum" sz="quarter" idx="5"/>
          </p:nvPr>
        </p:nvSpPr>
        <p:spPr/>
        <p:txBody>
          <a:bodyPr/>
          <a:lstStyle/>
          <a:p>
            <a:fld id="{C774289C-27B4-43BE-B4F9-71C2A3FB5EE1}" type="slidenum">
              <a:rPr lang="en-GB" smtClean="0"/>
              <a:t>51</a:t>
            </a:fld>
            <a:endParaRPr lang="en-GB"/>
          </a:p>
        </p:txBody>
      </p:sp>
    </p:spTree>
    <p:extLst>
      <p:ext uri="{BB962C8B-B14F-4D97-AF65-F5344CB8AC3E}">
        <p14:creationId xmlns:p14="http://schemas.microsoft.com/office/powerpoint/2010/main" val="2513316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7AC40-6520-001A-2458-0CC660DBFB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50F815-9B65-5D46-5A0C-162C2EB065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F1690B-8049-A2F1-26C3-E16C59D60B4A}"/>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364761D4-3ABE-51C4-F2EE-BECBE86C6D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F7385C-8D7A-E935-A856-DB278D665318}"/>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2855201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B2B0F-ADA5-DF13-163A-3235FE7A7A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BC243C-5464-8E82-21BC-FC2EF1CB525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A82519-F04B-38A7-7691-43193FF73AA0}"/>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D42F3BEE-E286-9056-A483-5A0F41B301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98CC5F-738D-802B-C9AD-952418A393D6}"/>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90484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49EF2-20CF-ED80-3AAC-B048E92D7C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4C4E56-82A9-419F-DB0B-5BB99660E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474C5C-4B59-4F96-5DEC-FAC557B8C209}"/>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27C2A8C3-2370-2821-7030-9F80771813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27ED8D-6FF2-A645-3692-0AA4589D4A64}"/>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358147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81783-FF00-8981-AD5F-EC9795771A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438251-8722-553B-A2D9-A9B482CF35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68B395-1D36-7861-8A6E-8A8CB4D2F6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0EE9F1-BDB2-5006-C73A-AD279D88EAAA}"/>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6" name="Footer Placeholder 5">
            <a:extLst>
              <a:ext uri="{FF2B5EF4-FFF2-40B4-BE49-F238E27FC236}">
                <a16:creationId xmlns:a16="http://schemas.microsoft.com/office/drawing/2014/main" id="{655957A1-0ACF-1A6A-BF0D-1AFD3935AD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87A0DF-26CE-F75C-D86E-A7C36240DFB9}"/>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1976547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3921-C672-1DD3-F243-4C64C86B79D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9DF8A8-5C29-596E-D77D-6EB246B348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97DDCE-F012-AAC1-45C1-0AC21DFA7AB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CF027C-5FF1-643D-1394-271B9C8DA1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DE8C51-1A31-E1D1-0D20-783061958A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1C40AF-8CE3-F207-F2F3-A9ACABDC338E}"/>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8" name="Footer Placeholder 7">
            <a:extLst>
              <a:ext uri="{FF2B5EF4-FFF2-40B4-BE49-F238E27FC236}">
                <a16:creationId xmlns:a16="http://schemas.microsoft.com/office/drawing/2014/main" id="{73DD2233-1846-7BCB-AA99-E897361D16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0AF6AE-446A-6F44-579F-22DDC35EB8C3}"/>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3496234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87720-84AA-1317-DA9B-57FA700906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6A6919-FADB-DEF0-4546-3CE350A43451}"/>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4" name="Footer Placeholder 3">
            <a:extLst>
              <a:ext uri="{FF2B5EF4-FFF2-40B4-BE49-F238E27FC236}">
                <a16:creationId xmlns:a16="http://schemas.microsoft.com/office/drawing/2014/main" id="{2068A3EE-4ED1-1954-8D18-8DA89ACAB4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280735-67A4-1F22-DBCB-66875015DD64}"/>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298436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33548C-EF23-B273-B261-0287B6DFF428}"/>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3" name="Footer Placeholder 2">
            <a:extLst>
              <a:ext uri="{FF2B5EF4-FFF2-40B4-BE49-F238E27FC236}">
                <a16:creationId xmlns:a16="http://schemas.microsoft.com/office/drawing/2014/main" id="{A6942ED2-915E-8449-09FB-DB67B3B24B7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478EC1-5A82-BC64-7300-6A4D5B987C93}"/>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614138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7E3E8-56C4-CA64-B8EA-C3989A80DE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62FB3E-576A-E8E4-6879-F38AA1011D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1BD32F-8A8F-2138-3491-8989F435AB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C3ADC4-CEF0-64AF-7F68-424C9146AFC4}"/>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6" name="Footer Placeholder 5">
            <a:extLst>
              <a:ext uri="{FF2B5EF4-FFF2-40B4-BE49-F238E27FC236}">
                <a16:creationId xmlns:a16="http://schemas.microsoft.com/office/drawing/2014/main" id="{2569A91C-9AD8-A3F1-A64C-6FB0ABB9B6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7B057B-2149-37F5-A34E-70D14DFC6B8D}"/>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170082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E24D7-CFFD-4A59-C568-01D61E0E1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34B51B-2E90-B8B8-0418-3C856418C2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C7D22A-0257-92C9-2C7F-F486C9F9CE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A1FF71-3F6C-F4CF-6743-CCF347071FEF}"/>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6" name="Footer Placeholder 5">
            <a:extLst>
              <a:ext uri="{FF2B5EF4-FFF2-40B4-BE49-F238E27FC236}">
                <a16:creationId xmlns:a16="http://schemas.microsoft.com/office/drawing/2014/main" id="{99238126-607A-17A3-8C7F-20F81FFAC5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79A9D7-4E45-2157-18F1-16671C3DBF98}"/>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356706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9A1EA-67A4-A2D3-76E0-A27F3049CCA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8990E7-2553-F2B8-4317-765E717F9A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D47A20-5930-FEFE-463D-A2D84810F814}"/>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2BA2728B-BBB8-D68F-148B-1ABBE5C758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EDA30F-086F-8CA0-CD00-201B15C945AE}"/>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367400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3094AA-B02B-A766-9F43-FBA8E39BD7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A68589-9C9A-97EF-FC85-4B5AA78EFF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454052-DFF9-496F-D66E-F81DB333CB42}"/>
              </a:ext>
            </a:extLst>
          </p:cNvPr>
          <p:cNvSpPr>
            <a:spLocks noGrp="1"/>
          </p:cNvSpPr>
          <p:nvPr>
            <p:ph type="dt" sz="half" idx="10"/>
          </p:nvPr>
        </p:nvSpPr>
        <p:spPr/>
        <p:txBody>
          <a:body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BE635EF5-CDBA-F23A-0BED-1AF59D5C37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57275D-B8ED-F755-111D-169F098CA099}"/>
              </a:ext>
            </a:extLst>
          </p:cNvPr>
          <p:cNvSpPr>
            <a:spLocks noGrp="1"/>
          </p:cNvSpPr>
          <p:nvPr>
            <p:ph type="sldNum" sz="quarter" idx="12"/>
          </p:nvPr>
        </p:nvSpPr>
        <p:spPr/>
        <p:txBody>
          <a:bodyPr/>
          <a:lstStyle/>
          <a:p>
            <a:fld id="{B0918BEE-F5FA-40E6-A4BC-5172A1D15DF4}" type="slidenum">
              <a:rPr lang="en-GB" smtClean="0"/>
              <a:t>‹#›</a:t>
            </a:fld>
            <a:endParaRPr lang="en-GB"/>
          </a:p>
        </p:txBody>
      </p:sp>
    </p:spTree>
    <p:extLst>
      <p:ext uri="{BB962C8B-B14F-4D97-AF65-F5344CB8AC3E}">
        <p14:creationId xmlns:p14="http://schemas.microsoft.com/office/powerpoint/2010/main" val="3803370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13D778-915A-2DF2-1D13-29D40BFE2C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85EDCA-BE5E-8EFC-C2DA-DBABDAE166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78E617-E0D1-63D8-0A52-0E344FA930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3EADAE-7FDC-4BFB-B2BB-FA039DF7E63F}" type="datetimeFigureOut">
              <a:rPr lang="en-GB" smtClean="0"/>
              <a:t>09/10/2026</a:t>
            </a:fld>
            <a:endParaRPr lang="en-GB"/>
          </a:p>
        </p:txBody>
      </p:sp>
      <p:sp>
        <p:nvSpPr>
          <p:cNvPr id="5" name="Footer Placeholder 4">
            <a:extLst>
              <a:ext uri="{FF2B5EF4-FFF2-40B4-BE49-F238E27FC236}">
                <a16:creationId xmlns:a16="http://schemas.microsoft.com/office/drawing/2014/main" id="{670EC088-92E1-169C-CB4B-193B90E844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B33EAE6-17FF-2D06-64C8-4E45CC56EA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918BEE-F5FA-40E6-A4BC-5172A1D15DF4}" type="slidenum">
              <a:rPr lang="en-GB" smtClean="0"/>
              <a:t>‹#›</a:t>
            </a:fld>
            <a:endParaRPr lang="en-GB"/>
          </a:p>
        </p:txBody>
      </p:sp>
    </p:spTree>
    <p:extLst>
      <p:ext uri="{BB962C8B-B14F-4D97-AF65-F5344CB8AC3E}">
        <p14:creationId xmlns:p14="http://schemas.microsoft.com/office/powerpoint/2010/main" val="3855883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3" Type="http://schemas.openxmlformats.org/officeDocument/2006/relationships/image" Target="../media/image49.png"/><Relationship Id="rId18" Type="http://schemas.openxmlformats.org/officeDocument/2006/relationships/customXml" Target="../ink/ink10.xml"/><Relationship Id="rId26" Type="http://schemas.openxmlformats.org/officeDocument/2006/relationships/customXml" Target="../ink/ink14.xml"/><Relationship Id="rId3" Type="http://schemas.openxmlformats.org/officeDocument/2006/relationships/image" Target="../media/image18.png"/><Relationship Id="rId21" Type="http://schemas.openxmlformats.org/officeDocument/2006/relationships/image" Target="../media/image53.png"/><Relationship Id="rId34" Type="http://schemas.openxmlformats.org/officeDocument/2006/relationships/customXml" Target="../ink/ink18.xml"/><Relationship Id="rId7" Type="http://schemas.openxmlformats.org/officeDocument/2006/relationships/image" Target="../media/image46.png"/><Relationship Id="rId12" Type="http://schemas.openxmlformats.org/officeDocument/2006/relationships/customXml" Target="../ink/ink7.xml"/><Relationship Id="rId17" Type="http://schemas.openxmlformats.org/officeDocument/2006/relationships/image" Target="../media/image51.png"/><Relationship Id="rId25" Type="http://schemas.openxmlformats.org/officeDocument/2006/relationships/image" Target="../media/image55.png"/><Relationship Id="rId33" Type="http://schemas.openxmlformats.org/officeDocument/2006/relationships/image" Target="../media/image59.png"/><Relationship Id="rId2" Type="http://schemas.openxmlformats.org/officeDocument/2006/relationships/notesSlide" Target="../notesSlides/notesSlide3.xml"/><Relationship Id="rId16" Type="http://schemas.openxmlformats.org/officeDocument/2006/relationships/customXml" Target="../ink/ink9.xml"/><Relationship Id="rId20" Type="http://schemas.openxmlformats.org/officeDocument/2006/relationships/customXml" Target="../ink/ink11.xml"/><Relationship Id="rId29"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customXml" Target="../ink/ink4.xml"/><Relationship Id="rId11" Type="http://schemas.openxmlformats.org/officeDocument/2006/relationships/image" Target="../media/image48.png"/><Relationship Id="rId24" Type="http://schemas.openxmlformats.org/officeDocument/2006/relationships/customXml" Target="../ink/ink13.xml"/><Relationship Id="rId32" Type="http://schemas.openxmlformats.org/officeDocument/2006/relationships/customXml" Target="../ink/ink17.xml"/><Relationship Id="rId5" Type="http://schemas.openxmlformats.org/officeDocument/2006/relationships/image" Target="../media/image45.png"/><Relationship Id="rId15" Type="http://schemas.openxmlformats.org/officeDocument/2006/relationships/image" Target="../media/image50.png"/><Relationship Id="rId23" Type="http://schemas.openxmlformats.org/officeDocument/2006/relationships/image" Target="../media/image54.png"/><Relationship Id="rId28" Type="http://schemas.openxmlformats.org/officeDocument/2006/relationships/customXml" Target="../ink/ink15.xml"/><Relationship Id="rId10" Type="http://schemas.openxmlformats.org/officeDocument/2006/relationships/customXml" Target="../ink/ink6.xml"/><Relationship Id="rId19" Type="http://schemas.openxmlformats.org/officeDocument/2006/relationships/image" Target="../media/image52.png"/><Relationship Id="rId31" Type="http://schemas.openxmlformats.org/officeDocument/2006/relationships/image" Target="../media/image58.png"/><Relationship Id="rId4" Type="http://schemas.openxmlformats.org/officeDocument/2006/relationships/customXml" Target="../ink/ink3.xml"/><Relationship Id="rId9" Type="http://schemas.openxmlformats.org/officeDocument/2006/relationships/image" Target="../media/image47.png"/><Relationship Id="rId14" Type="http://schemas.openxmlformats.org/officeDocument/2006/relationships/customXml" Target="../ink/ink8.xml"/><Relationship Id="rId22" Type="http://schemas.openxmlformats.org/officeDocument/2006/relationships/customXml" Target="../ink/ink12.xml"/><Relationship Id="rId27" Type="http://schemas.openxmlformats.org/officeDocument/2006/relationships/image" Target="../media/image56.png"/><Relationship Id="rId30" Type="http://schemas.openxmlformats.org/officeDocument/2006/relationships/customXml" Target="../ink/ink16.xml"/><Relationship Id="rId35" Type="http://schemas.openxmlformats.org/officeDocument/2006/relationships/image" Target="../media/image60.png"/><Relationship Id="rId8" Type="http://schemas.openxmlformats.org/officeDocument/2006/relationships/customXml" Target="../ink/ink5.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customXml" Target="../ink/ink19.xml"/><Relationship Id="rId7" Type="http://schemas.openxmlformats.org/officeDocument/2006/relationships/customXml" Target="../ink/ink21.xml"/><Relationship Id="rId12" Type="http://schemas.openxmlformats.org/officeDocument/2006/relationships/image" Target="../media/image76.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73.png"/><Relationship Id="rId11" Type="http://schemas.openxmlformats.org/officeDocument/2006/relationships/customXml" Target="../ink/ink23.xml"/><Relationship Id="rId5" Type="http://schemas.openxmlformats.org/officeDocument/2006/relationships/customXml" Target="../ink/ink20.xml"/><Relationship Id="rId10" Type="http://schemas.openxmlformats.org/officeDocument/2006/relationships/image" Target="../media/image75.png"/><Relationship Id="rId4" Type="http://schemas.openxmlformats.org/officeDocument/2006/relationships/image" Target="../media/image72.png"/><Relationship Id="rId9" Type="http://schemas.openxmlformats.org/officeDocument/2006/relationships/customXml" Target="../ink/ink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customXml" Target="../ink/ink2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7.jpeg"/><Relationship Id="rId1" Type="http://schemas.openxmlformats.org/officeDocument/2006/relationships/slideLayout" Target="../slideLayouts/slideLayout2.xml"/><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2.png"/><Relationship Id="rId1" Type="http://schemas.openxmlformats.org/officeDocument/2006/relationships/slideLayout" Target="../slideLayouts/slideLayout2.xml"/><Relationship Id="rId5" Type="http://schemas.openxmlformats.org/officeDocument/2006/relationships/image" Target="../media/image64.jpeg"/><Relationship Id="rId4"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8627D3-3D55-967D-AE84-E47E4D736F5C}"/>
              </a:ext>
            </a:extLst>
          </p:cNvPr>
          <p:cNvSpPr>
            <a:spLocks noGrp="1"/>
          </p:cNvSpPr>
          <p:nvPr>
            <p:ph type="ctrTitle"/>
          </p:nvPr>
        </p:nvSpPr>
        <p:spPr>
          <a:xfrm>
            <a:off x="1285241" y="1008993"/>
            <a:ext cx="9231410" cy="3542045"/>
          </a:xfrm>
        </p:spPr>
        <p:txBody>
          <a:bodyPr anchor="b">
            <a:normAutofit/>
          </a:bodyPr>
          <a:lstStyle/>
          <a:p>
            <a:pPr algn="l"/>
            <a:r>
              <a:rPr lang="en-GB" sz="4400" dirty="0"/>
              <a:t>Paper 1 Assessment: revision materials and resources</a:t>
            </a:r>
            <a:br>
              <a:rPr lang="en-GB" sz="4400" dirty="0"/>
            </a:br>
            <a:endParaRPr lang="en-GB" sz="11500" dirty="0"/>
          </a:p>
        </p:txBody>
      </p:sp>
      <p:sp>
        <p:nvSpPr>
          <p:cNvPr id="3" name="Subtitle 2">
            <a:extLst>
              <a:ext uri="{FF2B5EF4-FFF2-40B4-BE49-F238E27FC236}">
                <a16:creationId xmlns:a16="http://schemas.microsoft.com/office/drawing/2014/main" id="{F8A48E07-73A6-DC50-7A6B-2B8DD6584AC2}"/>
              </a:ext>
            </a:extLst>
          </p:cNvPr>
          <p:cNvSpPr>
            <a:spLocks noGrp="1"/>
          </p:cNvSpPr>
          <p:nvPr>
            <p:ph type="subTitle" idx="1"/>
          </p:nvPr>
        </p:nvSpPr>
        <p:spPr>
          <a:xfrm>
            <a:off x="1285241" y="4582814"/>
            <a:ext cx="7132335" cy="1312657"/>
          </a:xfrm>
        </p:spPr>
        <p:txBody>
          <a:bodyPr anchor="t">
            <a:normAutofit/>
          </a:bodyPr>
          <a:lstStyle/>
          <a:p>
            <a:pPr algn="l"/>
            <a:endParaRPr lang="en-GB" dirty="0"/>
          </a:p>
        </p:txBody>
      </p:sp>
    </p:spTree>
    <p:extLst>
      <p:ext uri="{BB962C8B-B14F-4D97-AF65-F5344CB8AC3E}">
        <p14:creationId xmlns:p14="http://schemas.microsoft.com/office/powerpoint/2010/main" val="3028529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15001" b="22901"/>
          <a:stretch/>
        </p:blipFill>
        <p:spPr>
          <a:xfrm>
            <a:off x="290793" y="1025913"/>
            <a:ext cx="11261009" cy="5376540"/>
          </a:xfrm>
          <a:prstGeom prst="rect">
            <a:avLst/>
          </a:prstGeom>
        </p:spPr>
      </p:pic>
      <p:sp>
        <p:nvSpPr>
          <p:cNvPr id="2" name="Rectangle 1">
            <a:extLst>
              <a:ext uri="{FF2B5EF4-FFF2-40B4-BE49-F238E27FC236}">
                <a16:creationId xmlns:a16="http://schemas.microsoft.com/office/drawing/2014/main" id="{60C5CA4D-C9E9-EBB4-D38F-1D628B3FCF08}"/>
              </a:ext>
            </a:extLst>
          </p:cNvPr>
          <p:cNvSpPr/>
          <p:nvPr/>
        </p:nvSpPr>
        <p:spPr>
          <a:xfrm>
            <a:off x="568712" y="200722"/>
            <a:ext cx="5352586" cy="6356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b="1"/>
              <a:t>Reading section </a:t>
            </a:r>
          </a:p>
        </p:txBody>
      </p:sp>
    </p:spTree>
    <p:extLst>
      <p:ext uri="{BB962C8B-B14F-4D97-AF65-F5344CB8AC3E}">
        <p14:creationId xmlns:p14="http://schemas.microsoft.com/office/powerpoint/2010/main" val="3173669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B5F38E-4D1E-FE6F-E47D-003B2A41DF6C}"/>
              </a:ext>
            </a:extLst>
          </p:cNvPr>
          <p:cNvPicPr>
            <a:picLocks noChangeAspect="1"/>
          </p:cNvPicPr>
          <p:nvPr/>
        </p:nvPicPr>
        <p:blipFill>
          <a:blip r:embed="rId3"/>
          <a:stretch>
            <a:fillRect/>
          </a:stretch>
        </p:blipFill>
        <p:spPr>
          <a:xfrm>
            <a:off x="0" y="0"/>
            <a:ext cx="5218545" cy="6866005"/>
          </a:xfrm>
          <a:prstGeom prst="rect">
            <a:avLst/>
          </a:prstGeom>
        </p:spPr>
      </p:pic>
      <p:sp>
        <p:nvSpPr>
          <p:cNvPr id="2" name="TextBox 1">
            <a:extLst>
              <a:ext uri="{FF2B5EF4-FFF2-40B4-BE49-F238E27FC236}">
                <a16:creationId xmlns:a16="http://schemas.microsoft.com/office/drawing/2014/main" id="{ED97A5F9-C86E-683D-1162-E44C68D6425D}"/>
              </a:ext>
            </a:extLst>
          </p:cNvPr>
          <p:cNvSpPr txBox="1"/>
          <p:nvPr/>
        </p:nvSpPr>
        <p:spPr>
          <a:xfrm>
            <a:off x="5597236" y="240145"/>
            <a:ext cx="5855855" cy="923330"/>
          </a:xfrm>
          <a:prstGeom prst="rect">
            <a:avLst/>
          </a:prstGeom>
          <a:noFill/>
        </p:spPr>
        <p:txBody>
          <a:bodyPr wrap="square" rtlCol="0">
            <a:spAutoFit/>
          </a:bodyPr>
          <a:lstStyle/>
          <a:p>
            <a:r>
              <a:rPr lang="en-GB" sz="5400">
                <a:solidFill>
                  <a:schemeClr val="accent1"/>
                </a:solidFill>
              </a:rPr>
              <a:t>Focus/feel/ideas</a:t>
            </a:r>
          </a:p>
        </p:txBody>
      </p:sp>
      <p:graphicFrame>
        <p:nvGraphicFramePr>
          <p:cNvPr id="4" name="Table 3">
            <a:extLst>
              <a:ext uri="{FF2B5EF4-FFF2-40B4-BE49-F238E27FC236}">
                <a16:creationId xmlns:a16="http://schemas.microsoft.com/office/drawing/2014/main" id="{6ABF4207-9972-456A-5FA2-BEED4778C0EA}"/>
              </a:ext>
            </a:extLst>
          </p:cNvPr>
          <p:cNvGraphicFramePr>
            <a:graphicFrameLocks noGrp="1"/>
          </p:cNvGraphicFramePr>
          <p:nvPr/>
        </p:nvGraphicFramePr>
        <p:xfrm>
          <a:off x="5329381" y="1810328"/>
          <a:ext cx="6747162" cy="4759960"/>
        </p:xfrm>
        <a:graphic>
          <a:graphicData uri="http://schemas.openxmlformats.org/drawingml/2006/table">
            <a:tbl>
              <a:tblPr firstRow="1" bandRow="1">
                <a:tableStyleId>{5940675A-B579-460E-94D1-54222C63F5DA}</a:tableStyleId>
              </a:tblPr>
              <a:tblGrid>
                <a:gridCol w="1217670">
                  <a:extLst>
                    <a:ext uri="{9D8B030D-6E8A-4147-A177-3AD203B41FA5}">
                      <a16:colId xmlns:a16="http://schemas.microsoft.com/office/drawing/2014/main" val="1442015259"/>
                    </a:ext>
                  </a:extLst>
                </a:gridCol>
                <a:gridCol w="1635676">
                  <a:extLst>
                    <a:ext uri="{9D8B030D-6E8A-4147-A177-3AD203B41FA5}">
                      <a16:colId xmlns:a16="http://schemas.microsoft.com/office/drawing/2014/main" val="365991503"/>
                    </a:ext>
                  </a:extLst>
                </a:gridCol>
                <a:gridCol w="1708372">
                  <a:extLst>
                    <a:ext uri="{9D8B030D-6E8A-4147-A177-3AD203B41FA5}">
                      <a16:colId xmlns:a16="http://schemas.microsoft.com/office/drawing/2014/main" val="2391980952"/>
                    </a:ext>
                  </a:extLst>
                </a:gridCol>
                <a:gridCol w="2185444">
                  <a:extLst>
                    <a:ext uri="{9D8B030D-6E8A-4147-A177-3AD203B41FA5}">
                      <a16:colId xmlns:a16="http://schemas.microsoft.com/office/drawing/2014/main" val="2200871278"/>
                    </a:ext>
                  </a:extLst>
                </a:gridCol>
              </a:tblGrid>
              <a:tr h="370840">
                <a:tc>
                  <a:txBody>
                    <a:bodyPr/>
                    <a:lstStyle/>
                    <a:p>
                      <a:endParaRPr lang="en-GB" sz="1800"/>
                    </a:p>
                  </a:txBody>
                  <a:tcPr/>
                </a:tc>
                <a:tc>
                  <a:txBody>
                    <a:bodyPr/>
                    <a:lstStyle/>
                    <a:p>
                      <a:r>
                        <a:rPr lang="en-GB" sz="1800"/>
                        <a:t>Focus</a:t>
                      </a:r>
                    </a:p>
                  </a:txBody>
                  <a:tcPr/>
                </a:tc>
                <a:tc>
                  <a:txBody>
                    <a:bodyPr/>
                    <a:lstStyle/>
                    <a:p>
                      <a:r>
                        <a:rPr lang="en-GB" sz="1800"/>
                        <a:t>Feel</a:t>
                      </a:r>
                    </a:p>
                  </a:txBody>
                  <a:tcPr/>
                </a:tc>
                <a:tc>
                  <a:txBody>
                    <a:bodyPr/>
                    <a:lstStyle/>
                    <a:p>
                      <a:r>
                        <a:rPr lang="en-GB" sz="1800"/>
                        <a:t>Ideas</a:t>
                      </a:r>
                    </a:p>
                  </a:txBody>
                  <a:tcPr/>
                </a:tc>
                <a:extLst>
                  <a:ext uri="{0D108BD9-81ED-4DB2-BD59-A6C34878D82A}">
                    <a16:rowId xmlns:a16="http://schemas.microsoft.com/office/drawing/2014/main" val="4183367737"/>
                  </a:ext>
                </a:extLst>
              </a:tr>
              <a:tr h="370840">
                <a:tc>
                  <a:txBody>
                    <a:bodyPr/>
                    <a:lstStyle/>
                    <a:p>
                      <a:r>
                        <a:rPr lang="en-GB" sz="1800"/>
                        <a:t>Beginning</a:t>
                      </a:r>
                    </a:p>
                    <a:p>
                      <a:endParaRPr lang="en-GB" sz="1800"/>
                    </a:p>
                    <a:p>
                      <a:endParaRPr lang="en-GB" sz="1800"/>
                    </a:p>
                    <a:p>
                      <a:endParaRPr lang="en-GB" sz="1800"/>
                    </a:p>
                    <a:p>
                      <a:endParaRPr lang="en-GB" sz="1800"/>
                    </a:p>
                  </a:txBody>
                  <a:tcPr/>
                </a:tc>
                <a:tc>
                  <a:txBody>
                    <a:bodyPr/>
                    <a:lstStyle/>
                    <a:p>
                      <a:endParaRPr lang="en-GB" sz="1800"/>
                    </a:p>
                  </a:txBody>
                  <a:tcPr/>
                </a:tc>
                <a:tc>
                  <a:txBody>
                    <a:bodyPr/>
                    <a:lstStyle/>
                    <a:p>
                      <a:endParaRPr lang="en-GB" sz="1800"/>
                    </a:p>
                  </a:txBody>
                  <a:tcPr/>
                </a:tc>
                <a:tc>
                  <a:txBody>
                    <a:bodyPr/>
                    <a:lstStyle/>
                    <a:p>
                      <a:endParaRPr lang="en-GB" sz="1800"/>
                    </a:p>
                  </a:txBody>
                  <a:tcPr/>
                </a:tc>
                <a:extLst>
                  <a:ext uri="{0D108BD9-81ED-4DB2-BD59-A6C34878D82A}">
                    <a16:rowId xmlns:a16="http://schemas.microsoft.com/office/drawing/2014/main" val="626579228"/>
                  </a:ext>
                </a:extLst>
              </a:tr>
              <a:tr h="370840">
                <a:tc>
                  <a:txBody>
                    <a:bodyPr/>
                    <a:lstStyle/>
                    <a:p>
                      <a:r>
                        <a:rPr lang="en-GB" sz="1800"/>
                        <a:t>Middle</a:t>
                      </a:r>
                    </a:p>
                    <a:p>
                      <a:endParaRPr lang="en-GB" sz="1800"/>
                    </a:p>
                    <a:p>
                      <a:endParaRPr lang="en-GB" sz="1800"/>
                    </a:p>
                    <a:p>
                      <a:endParaRPr lang="en-GB" sz="1800"/>
                    </a:p>
                    <a:p>
                      <a:endParaRPr lang="en-GB" sz="1800"/>
                    </a:p>
                  </a:txBody>
                  <a:tcPr/>
                </a:tc>
                <a:tc>
                  <a:txBody>
                    <a:bodyPr/>
                    <a:lstStyle/>
                    <a:p>
                      <a:endParaRPr lang="en-GB" sz="1800"/>
                    </a:p>
                  </a:txBody>
                  <a:tcPr/>
                </a:tc>
                <a:tc>
                  <a:txBody>
                    <a:bodyPr/>
                    <a:lstStyle/>
                    <a:p>
                      <a:endParaRPr lang="en-GB" sz="1800"/>
                    </a:p>
                  </a:txBody>
                  <a:tcPr/>
                </a:tc>
                <a:tc>
                  <a:txBody>
                    <a:bodyPr/>
                    <a:lstStyle/>
                    <a:p>
                      <a:endParaRPr lang="en-GB" sz="1800"/>
                    </a:p>
                  </a:txBody>
                  <a:tcPr/>
                </a:tc>
                <a:extLst>
                  <a:ext uri="{0D108BD9-81ED-4DB2-BD59-A6C34878D82A}">
                    <a16:rowId xmlns:a16="http://schemas.microsoft.com/office/drawing/2014/main" val="1433663084"/>
                  </a:ext>
                </a:extLst>
              </a:tr>
              <a:tr h="370840">
                <a:tc>
                  <a:txBody>
                    <a:bodyPr/>
                    <a:lstStyle/>
                    <a:p>
                      <a:r>
                        <a:rPr lang="en-GB" sz="1800"/>
                        <a:t>End</a:t>
                      </a:r>
                    </a:p>
                    <a:p>
                      <a:endParaRPr lang="en-GB" sz="1800"/>
                    </a:p>
                    <a:p>
                      <a:endParaRPr lang="en-GB" sz="1800"/>
                    </a:p>
                    <a:p>
                      <a:endParaRPr lang="en-GB" sz="1800"/>
                    </a:p>
                    <a:p>
                      <a:endParaRPr lang="en-GB" sz="1800"/>
                    </a:p>
                  </a:txBody>
                  <a:tcPr/>
                </a:tc>
                <a:tc>
                  <a:txBody>
                    <a:bodyPr/>
                    <a:lstStyle/>
                    <a:p>
                      <a:endParaRPr lang="en-GB" sz="1800"/>
                    </a:p>
                  </a:txBody>
                  <a:tcPr/>
                </a:tc>
                <a:tc>
                  <a:txBody>
                    <a:bodyPr/>
                    <a:lstStyle/>
                    <a:p>
                      <a:endParaRPr lang="en-GB" sz="1800"/>
                    </a:p>
                  </a:txBody>
                  <a:tcPr/>
                </a:tc>
                <a:tc>
                  <a:txBody>
                    <a:bodyPr/>
                    <a:lstStyle/>
                    <a:p>
                      <a:endParaRPr lang="en-GB" sz="1800"/>
                    </a:p>
                  </a:txBody>
                  <a:tcPr/>
                </a:tc>
                <a:extLst>
                  <a:ext uri="{0D108BD9-81ED-4DB2-BD59-A6C34878D82A}">
                    <a16:rowId xmlns:a16="http://schemas.microsoft.com/office/drawing/2014/main" val="880241969"/>
                  </a:ext>
                </a:extLst>
              </a:tr>
            </a:tbl>
          </a:graphicData>
        </a:graphic>
      </p:graphicFrame>
      <p:pic>
        <p:nvPicPr>
          <p:cNvPr id="1026" name="Picture 2" descr="glue stick Icon - Free PNG &amp; SVG 1103909 - Noun Project">
            <a:extLst>
              <a:ext uri="{FF2B5EF4-FFF2-40B4-BE49-F238E27FC236}">
                <a16:creationId xmlns:a16="http://schemas.microsoft.com/office/drawing/2014/main" id="{D86E7DD1-A506-BD2A-9425-4CEAB33D7B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909" y="-71542"/>
            <a:ext cx="1488363" cy="1488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055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ading a book and drinking coffee on the table">
            <a:extLst>
              <a:ext uri="{FF2B5EF4-FFF2-40B4-BE49-F238E27FC236}">
                <a16:creationId xmlns:a16="http://schemas.microsoft.com/office/drawing/2014/main" id="{0A114C8B-4A31-0A23-5964-F92D9F5959C2}"/>
              </a:ext>
            </a:extLst>
          </p:cNvPr>
          <p:cNvPicPr>
            <a:picLocks noChangeAspect="1"/>
          </p:cNvPicPr>
          <p:nvPr/>
        </p:nvPicPr>
        <p:blipFill>
          <a:blip r:embed="rId2"/>
          <a:srcRect r="15627"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98608AF-38EE-1DF3-332E-34051DBE5C7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Section A - Reading</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853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a:t>Exploring Language </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a:solidFill>
                  <a:schemeClr val="bg1"/>
                </a:solidFill>
              </a:rPr>
              <a:t>Language Paper 1</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200329"/>
          </a:xfrm>
          <a:prstGeom prst="rect">
            <a:avLst/>
          </a:prstGeom>
          <a:noFill/>
        </p:spPr>
        <p:txBody>
          <a:bodyPr wrap="square" rtlCol="0">
            <a:spAutoFit/>
          </a:bodyPr>
          <a:lstStyle/>
          <a:p>
            <a:pPr marL="285750" indent="-285750">
              <a:buFont typeface="Arial" panose="020B0604020202020204" pitchFamily="34" charset="0"/>
              <a:buChar char="•"/>
            </a:pPr>
            <a:r>
              <a:rPr lang="en-GB" sz="2400"/>
              <a:t>Understanding of how word choice impacts the reader </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544677" y="4174906"/>
            <a:ext cx="2899954" cy="1569660"/>
          </a:xfrm>
          <a:prstGeom prst="rect">
            <a:avLst/>
          </a:prstGeom>
          <a:noFill/>
        </p:spPr>
        <p:txBody>
          <a:bodyPr wrap="square" rtlCol="0">
            <a:spAutoFit/>
          </a:bodyPr>
          <a:lstStyle/>
          <a:p>
            <a:pPr marL="342900" indent="-342900">
              <a:buFont typeface="Arial" panose="020B0604020202020204" pitchFamily="34" charset="0"/>
              <a:buChar char="•"/>
            </a:pPr>
            <a:r>
              <a:rPr lang="en-GB" sz="2400"/>
              <a:t>Exploring language choices &amp; devising strategies for analysis </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Being able to express yourself clearly &amp; with insight </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3273599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AEF5F4-1FEF-4C06-40C2-FDDD69C81F3A}"/>
              </a:ext>
            </a:extLst>
          </p:cNvPr>
          <p:cNvSpPr>
            <a:spLocks noGrp="1"/>
          </p:cNvSpPr>
          <p:nvPr>
            <p:ph idx="1"/>
          </p:nvPr>
        </p:nvSpPr>
        <p:spPr>
          <a:xfrm>
            <a:off x="9397133" y="388698"/>
            <a:ext cx="2527011" cy="3040302"/>
          </a:xfrm>
          <a:solidFill>
            <a:schemeClr val="accent1">
              <a:lumMod val="20000"/>
              <a:lumOff val="80000"/>
            </a:schemeClr>
          </a:solidFill>
        </p:spPr>
        <p:txBody>
          <a:bodyPr>
            <a:normAutofit fontScale="92500" lnSpcReduction="10000"/>
          </a:bodyPr>
          <a:lstStyle/>
          <a:p>
            <a:pPr marL="0" indent="0">
              <a:buNone/>
            </a:pPr>
            <a:r>
              <a:rPr lang="en-GB" b="1"/>
              <a:t>Do not overcomplicate this</a:t>
            </a:r>
            <a:r>
              <a:rPr lang="en-GB"/>
              <a:t>.</a:t>
            </a:r>
          </a:p>
          <a:p>
            <a:pPr marL="0" indent="0">
              <a:buNone/>
            </a:pPr>
            <a:r>
              <a:rPr lang="en-GB"/>
              <a:t>Begin every line with ‘he’ or ‘Mr Fisher’.</a:t>
            </a:r>
          </a:p>
          <a:p>
            <a:pPr marL="0" indent="0">
              <a:buNone/>
            </a:pPr>
            <a:r>
              <a:rPr lang="en-GB"/>
              <a:t>You do not need to analyse.</a:t>
            </a:r>
          </a:p>
        </p:txBody>
      </p:sp>
      <p:pic>
        <p:nvPicPr>
          <p:cNvPr id="5" name="Picture 4">
            <a:extLst>
              <a:ext uri="{FF2B5EF4-FFF2-40B4-BE49-F238E27FC236}">
                <a16:creationId xmlns:a16="http://schemas.microsoft.com/office/drawing/2014/main" id="{EA6AF383-5B05-10E8-5B35-DD6D62AE81F9}"/>
              </a:ext>
            </a:extLst>
          </p:cNvPr>
          <p:cNvPicPr>
            <a:picLocks noChangeAspect="1"/>
          </p:cNvPicPr>
          <p:nvPr/>
        </p:nvPicPr>
        <p:blipFill>
          <a:blip r:embed="rId2"/>
          <a:stretch>
            <a:fillRect/>
          </a:stretch>
        </p:blipFill>
        <p:spPr>
          <a:xfrm>
            <a:off x="390525" y="981075"/>
            <a:ext cx="8754697" cy="5191850"/>
          </a:xfrm>
          <a:prstGeom prst="rect">
            <a:avLst/>
          </a:prstGeom>
        </p:spPr>
      </p:pic>
    </p:spTree>
    <p:extLst>
      <p:ext uri="{BB962C8B-B14F-4D97-AF65-F5344CB8AC3E}">
        <p14:creationId xmlns:p14="http://schemas.microsoft.com/office/powerpoint/2010/main" val="3580153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7F50C-6D8D-4EC0-AEDE-502F0EF7CD7A}"/>
              </a:ext>
            </a:extLst>
          </p:cNvPr>
          <p:cNvSpPr>
            <a:spLocks noGrp="1"/>
          </p:cNvSpPr>
          <p:nvPr>
            <p:ph type="title"/>
          </p:nvPr>
        </p:nvSpPr>
        <p:spPr/>
        <p:txBody>
          <a:bodyPr/>
          <a:lstStyle/>
          <a:p>
            <a:r>
              <a:rPr lang="en-GB" dirty="0"/>
              <a:t>Q2: What do we mean by language analysis?</a:t>
            </a:r>
          </a:p>
        </p:txBody>
      </p:sp>
      <p:sp>
        <p:nvSpPr>
          <p:cNvPr id="4" name="Rectangle: Rounded Corners 3">
            <a:extLst>
              <a:ext uri="{FF2B5EF4-FFF2-40B4-BE49-F238E27FC236}">
                <a16:creationId xmlns:a16="http://schemas.microsoft.com/office/drawing/2014/main" id="{8D2D4B18-BA66-4FEC-9932-0F4118C12694}"/>
              </a:ext>
            </a:extLst>
          </p:cNvPr>
          <p:cNvSpPr/>
          <p:nvPr/>
        </p:nvSpPr>
        <p:spPr>
          <a:xfrm>
            <a:off x="657224" y="1757461"/>
            <a:ext cx="11059101" cy="174971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GB" sz="2400"/>
              <a:t>“And I still have other smothered memories, now unfolding themselves into limbless monsters of pain.”</a:t>
            </a:r>
            <a:endParaRPr lang="en-GB" sz="320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99567A7-E604-4C7C-B9F1-2878B76A1B41}"/>
              </a:ext>
            </a:extLst>
          </p:cNvPr>
          <p:cNvSpPr/>
          <p:nvPr/>
        </p:nvSpPr>
        <p:spPr>
          <a:xfrm>
            <a:off x="6137344" y="3537387"/>
            <a:ext cx="5910960" cy="2769323"/>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44" indent="-285744">
              <a:buFont typeface="Arial" panose="020B0604020202020204" pitchFamily="34" charset="0"/>
              <a:buChar char="•"/>
            </a:pPr>
            <a:r>
              <a:rPr lang="en-GB" sz="2400">
                <a:solidFill>
                  <a:schemeClr val="tx1"/>
                </a:solidFill>
                <a:latin typeface="Arial" panose="020B0604020202020204" pitchFamily="34" charset="0"/>
                <a:cs typeface="Arial" panose="020B0604020202020204" pitchFamily="34" charset="0"/>
              </a:rPr>
              <a:t>What can you infer from this sentence?</a:t>
            </a:r>
          </a:p>
          <a:p>
            <a:pPr marL="285744" indent="-285744">
              <a:buFont typeface="Arial" panose="020B0604020202020204" pitchFamily="34" charset="0"/>
              <a:buChar char="•"/>
            </a:pPr>
            <a:endParaRPr lang="en-GB" sz="2400">
              <a:solidFill>
                <a:schemeClr val="tx1"/>
              </a:solidFill>
              <a:latin typeface="Arial" panose="020B0604020202020204" pitchFamily="34" charset="0"/>
              <a:cs typeface="Arial" panose="020B0604020202020204" pitchFamily="34" charset="0"/>
            </a:endParaRPr>
          </a:p>
          <a:p>
            <a:pPr marL="285744" indent="-285744">
              <a:buFont typeface="Arial" panose="020B0604020202020204" pitchFamily="34" charset="0"/>
              <a:buChar char="•"/>
            </a:pPr>
            <a:r>
              <a:rPr lang="en-GB" sz="2400">
                <a:solidFill>
                  <a:schemeClr val="tx1"/>
                </a:solidFill>
                <a:latin typeface="Arial" panose="020B0604020202020204" pitchFamily="34" charset="0"/>
                <a:cs typeface="Arial" panose="020B0604020202020204" pitchFamily="34" charset="0"/>
              </a:rPr>
              <a:t>Why has the writer used the word ‘smothered’?</a:t>
            </a:r>
          </a:p>
          <a:p>
            <a:pPr marL="285744" indent="-285744">
              <a:buFont typeface="Arial" panose="020B0604020202020204" pitchFamily="34" charset="0"/>
              <a:buChar char="•"/>
            </a:pPr>
            <a:endParaRPr lang="en-GB" sz="2400">
              <a:solidFill>
                <a:schemeClr val="tx1"/>
              </a:solidFill>
              <a:latin typeface="Arial" panose="020B0604020202020204" pitchFamily="34" charset="0"/>
              <a:cs typeface="Arial" panose="020B0604020202020204" pitchFamily="34" charset="0"/>
            </a:endParaRPr>
          </a:p>
          <a:p>
            <a:pPr marL="285744" indent="-285744">
              <a:buFont typeface="Arial" panose="020B0604020202020204" pitchFamily="34" charset="0"/>
              <a:buChar char="•"/>
            </a:pPr>
            <a:r>
              <a:rPr lang="en-GB" sz="2400">
                <a:solidFill>
                  <a:schemeClr val="tx1"/>
                </a:solidFill>
                <a:latin typeface="Arial" panose="020B0604020202020204" pitchFamily="34" charset="0"/>
                <a:cs typeface="Arial" panose="020B0604020202020204" pitchFamily="34" charset="0"/>
              </a:rPr>
              <a:t>Why has the writer used the metaphor ‘limbless monsters of pain’?</a:t>
            </a:r>
          </a:p>
        </p:txBody>
      </p:sp>
      <p:sp>
        <p:nvSpPr>
          <p:cNvPr id="6" name="TextBox 5">
            <a:extLst>
              <a:ext uri="{FF2B5EF4-FFF2-40B4-BE49-F238E27FC236}">
                <a16:creationId xmlns:a16="http://schemas.microsoft.com/office/drawing/2014/main" id="{6C7747A1-A618-4770-9FC8-01E0DA032E6C}"/>
              </a:ext>
            </a:extLst>
          </p:cNvPr>
          <p:cNvSpPr txBox="1"/>
          <p:nvPr/>
        </p:nvSpPr>
        <p:spPr>
          <a:xfrm>
            <a:off x="657224" y="3815542"/>
            <a:ext cx="4862197" cy="1200329"/>
          </a:xfrm>
          <a:prstGeom prst="rect">
            <a:avLst/>
          </a:prstGeom>
          <a:solidFill>
            <a:schemeClr val="accent6">
              <a:lumMod val="20000"/>
              <a:lumOff val="80000"/>
            </a:schemeClr>
          </a:solidFill>
        </p:spPr>
        <p:txBody>
          <a:bodyPr wrap="square" rtlCol="0">
            <a:spAutoFit/>
          </a:bodyPr>
          <a:lstStyle/>
          <a:p>
            <a:r>
              <a:rPr lang="en-GB" sz="2400"/>
              <a:t>How has language been  used for effect in this sentence?  Use the prompts to help you.</a:t>
            </a:r>
          </a:p>
        </p:txBody>
      </p:sp>
      <p:sp>
        <p:nvSpPr>
          <p:cNvPr id="7" name="Arrow: Right 6">
            <a:extLst>
              <a:ext uri="{FF2B5EF4-FFF2-40B4-BE49-F238E27FC236}">
                <a16:creationId xmlns:a16="http://schemas.microsoft.com/office/drawing/2014/main" id="{E9F07402-D453-48AC-A615-D5D19448434C}"/>
              </a:ext>
            </a:extLst>
          </p:cNvPr>
          <p:cNvSpPr/>
          <p:nvPr/>
        </p:nvSpPr>
        <p:spPr>
          <a:xfrm>
            <a:off x="5538853" y="4172989"/>
            <a:ext cx="598491" cy="4655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1DA925A4-BFA3-68B7-8709-462AD9965B35}"/>
              </a:ext>
            </a:extLst>
          </p:cNvPr>
          <p:cNvSpPr/>
          <p:nvPr/>
        </p:nvSpPr>
        <p:spPr>
          <a:xfrm rot="5400000">
            <a:off x="2393872" y="5082360"/>
            <a:ext cx="598491" cy="4655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337ACD3B-DC1A-0A7A-5B40-59FB15BE0C45}"/>
              </a:ext>
            </a:extLst>
          </p:cNvPr>
          <p:cNvSpPr txBox="1"/>
          <p:nvPr/>
        </p:nvSpPr>
        <p:spPr>
          <a:xfrm>
            <a:off x="353384" y="5573234"/>
            <a:ext cx="5555836" cy="830997"/>
          </a:xfrm>
          <a:prstGeom prst="rect">
            <a:avLst/>
          </a:prstGeom>
          <a:solidFill>
            <a:schemeClr val="accent4">
              <a:lumMod val="75000"/>
            </a:schemeClr>
          </a:solidFill>
        </p:spPr>
        <p:txBody>
          <a:bodyPr wrap="square" rtlCol="0">
            <a:spAutoFit/>
          </a:bodyPr>
          <a:lstStyle/>
          <a:p>
            <a:r>
              <a:rPr lang="en-GB" sz="2400">
                <a:solidFill>
                  <a:schemeClr val="bg1"/>
                </a:solidFill>
              </a:rPr>
              <a:t>What </a:t>
            </a:r>
            <a:r>
              <a:rPr lang="en-GB" sz="2400" b="1">
                <a:solidFill>
                  <a:schemeClr val="bg1"/>
                </a:solidFill>
              </a:rPr>
              <a:t>tone</a:t>
            </a:r>
            <a:r>
              <a:rPr lang="en-GB" sz="2400">
                <a:solidFill>
                  <a:schemeClr val="bg1"/>
                </a:solidFill>
              </a:rPr>
              <a:t> is being created by this sentence?</a:t>
            </a:r>
          </a:p>
        </p:txBody>
      </p:sp>
    </p:spTree>
    <p:extLst>
      <p:ext uri="{BB962C8B-B14F-4D97-AF65-F5344CB8AC3E}">
        <p14:creationId xmlns:p14="http://schemas.microsoft.com/office/powerpoint/2010/main" val="2948509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8BBC0-8F20-482E-A781-5DC4D3BFD2B7}"/>
              </a:ext>
            </a:extLst>
          </p:cNvPr>
          <p:cNvSpPr>
            <a:spLocks noGrp="1"/>
          </p:cNvSpPr>
          <p:nvPr>
            <p:ph type="title"/>
          </p:nvPr>
        </p:nvSpPr>
        <p:spPr/>
        <p:txBody>
          <a:bodyPr>
            <a:normAutofit/>
          </a:bodyPr>
          <a:lstStyle/>
          <a:p>
            <a:r>
              <a:rPr lang="en-GB" sz="3600" dirty="0"/>
              <a:t>Q2: What are we looking for?</a:t>
            </a:r>
          </a:p>
        </p:txBody>
      </p:sp>
      <p:sp>
        <p:nvSpPr>
          <p:cNvPr id="3" name="Content Placeholder 2">
            <a:extLst>
              <a:ext uri="{FF2B5EF4-FFF2-40B4-BE49-F238E27FC236}">
                <a16:creationId xmlns:a16="http://schemas.microsoft.com/office/drawing/2014/main" id="{AD2ECC5B-D60F-4D1A-BE36-3873C88380B1}"/>
              </a:ext>
            </a:extLst>
          </p:cNvPr>
          <p:cNvSpPr>
            <a:spLocks noGrp="1"/>
          </p:cNvSpPr>
          <p:nvPr>
            <p:ph idx="1"/>
          </p:nvPr>
        </p:nvSpPr>
        <p:spPr>
          <a:xfrm>
            <a:off x="676657" y="2011680"/>
            <a:ext cx="6139780" cy="3766185"/>
          </a:xfrm>
        </p:spPr>
        <p:txBody>
          <a:bodyPr/>
          <a:lstStyle/>
          <a:p>
            <a:pPr marL="0" indent="0">
              <a:buNone/>
            </a:pPr>
            <a:r>
              <a:rPr lang="en-GB" dirty="0"/>
              <a:t>You need to be able to </a:t>
            </a:r>
            <a:r>
              <a:rPr lang="en-GB" b="1" dirty="0"/>
              <a:t>identify</a:t>
            </a:r>
            <a:r>
              <a:rPr lang="en-GB" dirty="0"/>
              <a:t> interesting words and phrases.</a:t>
            </a:r>
          </a:p>
          <a:p>
            <a:pPr marL="0" indent="0">
              <a:buNone/>
            </a:pPr>
            <a:r>
              <a:rPr lang="en-GB" dirty="0"/>
              <a:t>You need to try to explain </a:t>
            </a:r>
            <a:r>
              <a:rPr lang="en-GB" b="1" dirty="0"/>
              <a:t>why</a:t>
            </a:r>
            <a:r>
              <a:rPr lang="en-GB" dirty="0"/>
              <a:t> they have been used in this text.</a:t>
            </a:r>
          </a:p>
          <a:p>
            <a:pPr marL="0" indent="0">
              <a:buNone/>
            </a:pPr>
            <a:r>
              <a:rPr lang="en-GB" dirty="0"/>
              <a:t>You need to comment on the </a:t>
            </a:r>
            <a:r>
              <a:rPr lang="en-GB" b="1" dirty="0"/>
              <a:t>effect</a:t>
            </a:r>
            <a:r>
              <a:rPr lang="en-GB" dirty="0"/>
              <a:t> on the reader.</a:t>
            </a:r>
          </a:p>
        </p:txBody>
      </p:sp>
      <p:graphicFrame>
        <p:nvGraphicFramePr>
          <p:cNvPr id="4" name="Table 3">
            <a:extLst>
              <a:ext uri="{FF2B5EF4-FFF2-40B4-BE49-F238E27FC236}">
                <a16:creationId xmlns:a16="http://schemas.microsoft.com/office/drawing/2014/main" id="{3DA694FD-2218-4208-BA23-9B01C06AE5AB}"/>
              </a:ext>
            </a:extLst>
          </p:cNvPr>
          <p:cNvGraphicFramePr>
            <a:graphicFrameLocks noGrp="1"/>
          </p:cNvGraphicFramePr>
          <p:nvPr/>
        </p:nvGraphicFramePr>
        <p:xfrm>
          <a:off x="6941128" y="137160"/>
          <a:ext cx="5137265" cy="6583680"/>
        </p:xfrm>
        <a:graphic>
          <a:graphicData uri="http://schemas.openxmlformats.org/drawingml/2006/table">
            <a:tbl>
              <a:tblPr firstRow="1" firstCol="1" bandRow="1">
                <a:tableStyleId>{5C22544A-7EE6-4342-B048-85BDC9FD1C3A}</a:tableStyleId>
              </a:tblPr>
              <a:tblGrid>
                <a:gridCol w="1429387">
                  <a:extLst>
                    <a:ext uri="{9D8B030D-6E8A-4147-A177-3AD203B41FA5}">
                      <a16:colId xmlns:a16="http://schemas.microsoft.com/office/drawing/2014/main" val="1897230733"/>
                    </a:ext>
                  </a:extLst>
                </a:gridCol>
                <a:gridCol w="3707878">
                  <a:extLst>
                    <a:ext uri="{9D8B030D-6E8A-4147-A177-3AD203B41FA5}">
                      <a16:colId xmlns:a16="http://schemas.microsoft.com/office/drawing/2014/main" val="4051853787"/>
                    </a:ext>
                  </a:extLst>
                </a:gridCol>
              </a:tblGrid>
              <a:tr h="159662">
                <a:tc>
                  <a:txBody>
                    <a:bodyPr/>
                    <a:lstStyle/>
                    <a:p>
                      <a:pPr>
                        <a:spcAft>
                          <a:spcPts val="0"/>
                        </a:spcAft>
                      </a:pPr>
                      <a:r>
                        <a:rPr lang="en-GB" sz="1600">
                          <a:effectLst/>
                        </a:rPr>
                        <a:t>Level </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tc>
                  <a:txBody>
                    <a:bodyPr/>
                    <a:lstStyle/>
                    <a:p>
                      <a:pPr indent="-228600" algn="ctr">
                        <a:spcAft>
                          <a:spcPts val="0"/>
                        </a:spcAft>
                      </a:pPr>
                      <a:r>
                        <a:rPr lang="en-GB" sz="1600">
                          <a:effectLst/>
                        </a:rPr>
                        <a:t>Skills Descriptors </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extLst>
                  <a:ext uri="{0D108BD9-81ED-4DB2-BD59-A6C34878D82A}">
                    <a16:rowId xmlns:a16="http://schemas.microsoft.com/office/drawing/2014/main" val="1491098328"/>
                  </a:ext>
                </a:extLst>
              </a:tr>
              <a:tr h="798310">
                <a:tc>
                  <a:txBody>
                    <a:bodyPr/>
                    <a:lstStyle/>
                    <a:p>
                      <a:pPr>
                        <a:spcAft>
                          <a:spcPts val="0"/>
                        </a:spcAft>
                      </a:pPr>
                      <a:r>
                        <a:rPr lang="en-GB" sz="1600">
                          <a:effectLst/>
                        </a:rPr>
                        <a:t>Level 4 </a:t>
                      </a:r>
                    </a:p>
                    <a:p>
                      <a:pPr>
                        <a:spcAft>
                          <a:spcPts val="0"/>
                        </a:spcAft>
                      </a:pPr>
                      <a:r>
                        <a:rPr lang="en-GB" sz="1600">
                          <a:effectLst/>
                        </a:rPr>
                        <a:t>Detailed, perceptive analysis </a:t>
                      </a:r>
                    </a:p>
                    <a:p>
                      <a:pPr>
                        <a:spcAft>
                          <a:spcPts val="0"/>
                        </a:spcAft>
                      </a:pPr>
                      <a:r>
                        <a:rPr lang="en-GB" sz="1600">
                          <a:effectLst/>
                        </a:rPr>
                        <a:t>7-8 marks </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tc>
                  <a:txBody>
                    <a:bodyPr/>
                    <a:lstStyle/>
                    <a:p>
                      <a:pPr>
                        <a:spcAft>
                          <a:spcPts val="0"/>
                        </a:spcAft>
                      </a:pPr>
                      <a:r>
                        <a:rPr lang="en-GB" sz="1600">
                          <a:effectLst/>
                        </a:rPr>
                        <a:t>Shows detailed and perceptive understanding of language: </a:t>
                      </a:r>
                    </a:p>
                    <a:p>
                      <a:pPr>
                        <a:spcAft>
                          <a:spcPts val="0"/>
                        </a:spcAft>
                      </a:pPr>
                      <a:r>
                        <a:rPr lang="en-GB" sz="1600">
                          <a:effectLst/>
                        </a:rPr>
                        <a:t>• Analyses the effects of the writer’s choices of language </a:t>
                      </a:r>
                    </a:p>
                    <a:p>
                      <a:pPr>
                        <a:spcAft>
                          <a:spcPts val="0"/>
                        </a:spcAft>
                      </a:pPr>
                      <a:r>
                        <a:rPr lang="en-GB" sz="1600">
                          <a:effectLst/>
                        </a:rPr>
                        <a:t>• Selects a judicious range of textual detail </a:t>
                      </a:r>
                    </a:p>
                    <a:p>
                      <a:pPr>
                        <a:spcAft>
                          <a:spcPts val="0"/>
                        </a:spcAft>
                      </a:pPr>
                      <a:r>
                        <a:rPr lang="en-GB" sz="1600">
                          <a:effectLst/>
                        </a:rPr>
                        <a:t>• Makes sophisticated and accurate use of subject terminology</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extLst>
                  <a:ext uri="{0D108BD9-81ED-4DB2-BD59-A6C34878D82A}">
                    <a16:rowId xmlns:a16="http://schemas.microsoft.com/office/drawing/2014/main" val="2347464369"/>
                  </a:ext>
                </a:extLst>
              </a:tr>
              <a:tr h="798310">
                <a:tc>
                  <a:txBody>
                    <a:bodyPr/>
                    <a:lstStyle/>
                    <a:p>
                      <a:pPr>
                        <a:spcAft>
                          <a:spcPts val="0"/>
                        </a:spcAft>
                      </a:pPr>
                      <a:r>
                        <a:rPr lang="en-GB" sz="1600">
                          <a:effectLst/>
                        </a:rPr>
                        <a:t>Level 3 </a:t>
                      </a:r>
                    </a:p>
                    <a:p>
                      <a:pPr>
                        <a:spcAft>
                          <a:spcPts val="0"/>
                        </a:spcAft>
                      </a:pPr>
                      <a:r>
                        <a:rPr lang="en-GB" sz="1600">
                          <a:effectLst/>
                        </a:rPr>
                        <a:t>Clear, relevant explanation </a:t>
                      </a:r>
                    </a:p>
                    <a:p>
                      <a:pPr>
                        <a:lnSpc>
                          <a:spcPct val="107000"/>
                        </a:lnSpc>
                        <a:spcAft>
                          <a:spcPts val="0"/>
                        </a:spcAft>
                      </a:pPr>
                      <a:r>
                        <a:rPr lang="en-GB" sz="1600">
                          <a:effectLst/>
                        </a:rPr>
                        <a:t>5-6 marks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9873" marR="59873" marT="0" marB="0"/>
                </a:tc>
                <a:tc>
                  <a:txBody>
                    <a:bodyPr/>
                    <a:lstStyle/>
                    <a:p>
                      <a:pPr>
                        <a:spcAft>
                          <a:spcPts val="0"/>
                        </a:spcAft>
                      </a:pPr>
                      <a:r>
                        <a:rPr lang="en-GB" sz="1600">
                          <a:effectLst/>
                        </a:rPr>
                        <a:t>Shows clear understanding of language: </a:t>
                      </a:r>
                    </a:p>
                    <a:p>
                      <a:pPr>
                        <a:spcAft>
                          <a:spcPts val="0"/>
                        </a:spcAft>
                      </a:pPr>
                      <a:r>
                        <a:rPr lang="en-GB" sz="1600">
                          <a:effectLst/>
                        </a:rPr>
                        <a:t>• Explains clearly the effects of the writer’s choices of language </a:t>
                      </a:r>
                    </a:p>
                    <a:p>
                      <a:pPr>
                        <a:spcAft>
                          <a:spcPts val="0"/>
                        </a:spcAft>
                      </a:pPr>
                      <a:r>
                        <a:rPr lang="en-GB" sz="1600">
                          <a:effectLst/>
                        </a:rPr>
                        <a:t>• Selects a range of relevant textual detail </a:t>
                      </a:r>
                    </a:p>
                    <a:p>
                      <a:pPr>
                        <a:spcAft>
                          <a:spcPts val="0"/>
                        </a:spcAft>
                      </a:pPr>
                      <a:r>
                        <a:rPr lang="en-GB" sz="1600">
                          <a:effectLst/>
                        </a:rPr>
                        <a:t>• Makes clear and accurate use of subject terminology</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extLst>
                  <a:ext uri="{0D108BD9-81ED-4DB2-BD59-A6C34878D82A}">
                    <a16:rowId xmlns:a16="http://schemas.microsoft.com/office/drawing/2014/main" val="1690361928"/>
                  </a:ext>
                </a:extLst>
              </a:tr>
              <a:tr h="809509">
                <a:tc>
                  <a:txBody>
                    <a:bodyPr/>
                    <a:lstStyle/>
                    <a:p>
                      <a:pPr>
                        <a:spcAft>
                          <a:spcPts val="0"/>
                        </a:spcAft>
                      </a:pPr>
                      <a:r>
                        <a:rPr lang="en-GB" sz="1600">
                          <a:effectLst/>
                        </a:rPr>
                        <a:t>Level 2 </a:t>
                      </a:r>
                    </a:p>
                    <a:p>
                      <a:pPr>
                        <a:spcAft>
                          <a:spcPts val="0"/>
                        </a:spcAft>
                      </a:pPr>
                      <a:r>
                        <a:rPr lang="en-GB" sz="1600">
                          <a:effectLst/>
                        </a:rPr>
                        <a:t>Some, </a:t>
                      </a:r>
                    </a:p>
                    <a:p>
                      <a:pPr>
                        <a:spcAft>
                          <a:spcPts val="0"/>
                        </a:spcAft>
                      </a:pPr>
                      <a:r>
                        <a:rPr lang="en-GB" sz="1600">
                          <a:effectLst/>
                        </a:rPr>
                        <a:t>understanding and comment </a:t>
                      </a:r>
                    </a:p>
                    <a:p>
                      <a:pPr>
                        <a:lnSpc>
                          <a:spcPct val="107000"/>
                        </a:lnSpc>
                        <a:spcAft>
                          <a:spcPts val="0"/>
                        </a:spcAft>
                      </a:pPr>
                      <a:r>
                        <a:rPr lang="en-GB" sz="1600">
                          <a:effectLst/>
                        </a:rPr>
                        <a:t>3-4 marks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9873" marR="59873" marT="0" marB="0"/>
                </a:tc>
                <a:tc>
                  <a:txBody>
                    <a:bodyPr/>
                    <a:lstStyle/>
                    <a:p>
                      <a:pPr>
                        <a:spcAft>
                          <a:spcPts val="0"/>
                        </a:spcAft>
                      </a:pPr>
                      <a:r>
                        <a:rPr lang="en-GB" sz="1600">
                          <a:effectLst/>
                        </a:rPr>
                        <a:t>Shows some understanding of language: </a:t>
                      </a:r>
                    </a:p>
                    <a:p>
                      <a:pPr>
                        <a:spcAft>
                          <a:spcPts val="0"/>
                        </a:spcAft>
                      </a:pPr>
                      <a:r>
                        <a:rPr lang="en-GB" sz="1600">
                          <a:effectLst/>
                        </a:rPr>
                        <a:t>• Attempts to comment on the effect of language </a:t>
                      </a:r>
                    </a:p>
                    <a:p>
                      <a:pPr>
                        <a:spcAft>
                          <a:spcPts val="0"/>
                        </a:spcAft>
                      </a:pPr>
                      <a:r>
                        <a:rPr lang="en-GB" sz="1600">
                          <a:effectLst/>
                        </a:rPr>
                        <a:t>• Selects some appropriate textual detail </a:t>
                      </a:r>
                    </a:p>
                    <a:p>
                      <a:pPr>
                        <a:spcAft>
                          <a:spcPts val="0"/>
                        </a:spcAft>
                      </a:pPr>
                      <a:r>
                        <a:rPr lang="en-GB" sz="1600">
                          <a:effectLst/>
                        </a:rPr>
                        <a:t>• Makes some use of subject terminology, mainly appropriately</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extLst>
                  <a:ext uri="{0D108BD9-81ED-4DB2-BD59-A6C34878D82A}">
                    <a16:rowId xmlns:a16="http://schemas.microsoft.com/office/drawing/2014/main" val="3159370132"/>
                  </a:ext>
                </a:extLst>
              </a:tr>
              <a:tr h="826197">
                <a:tc>
                  <a:txBody>
                    <a:bodyPr/>
                    <a:lstStyle/>
                    <a:p>
                      <a:pPr>
                        <a:spcAft>
                          <a:spcPts val="0"/>
                        </a:spcAft>
                      </a:pPr>
                      <a:r>
                        <a:rPr lang="en-GB" sz="1600">
                          <a:effectLst/>
                        </a:rPr>
                        <a:t>Level 1 </a:t>
                      </a:r>
                    </a:p>
                    <a:p>
                      <a:pPr>
                        <a:spcAft>
                          <a:spcPts val="0"/>
                        </a:spcAft>
                      </a:pPr>
                      <a:r>
                        <a:rPr lang="en-GB" sz="1600">
                          <a:effectLst/>
                        </a:rPr>
                        <a:t>Simple, limited comment </a:t>
                      </a:r>
                    </a:p>
                    <a:p>
                      <a:pPr>
                        <a:lnSpc>
                          <a:spcPct val="107000"/>
                        </a:lnSpc>
                        <a:spcAft>
                          <a:spcPts val="0"/>
                        </a:spcAft>
                      </a:pPr>
                      <a:r>
                        <a:rPr lang="en-GB" sz="1600">
                          <a:effectLst/>
                        </a:rPr>
                        <a:t>1-2 marks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59873" marR="59873" marT="0" marB="0"/>
                </a:tc>
                <a:tc>
                  <a:txBody>
                    <a:bodyPr/>
                    <a:lstStyle/>
                    <a:p>
                      <a:pPr>
                        <a:spcAft>
                          <a:spcPts val="0"/>
                        </a:spcAft>
                      </a:pPr>
                      <a:r>
                        <a:rPr lang="en-GB" sz="1600">
                          <a:effectLst/>
                        </a:rPr>
                        <a:t>Shows simple awareness of language:</a:t>
                      </a:r>
                    </a:p>
                    <a:p>
                      <a:pPr>
                        <a:spcAft>
                          <a:spcPts val="0"/>
                        </a:spcAft>
                      </a:pPr>
                      <a:r>
                        <a:rPr lang="en-GB" sz="1600">
                          <a:effectLst/>
                        </a:rPr>
                        <a:t>• Offers simple comment on the effect of language </a:t>
                      </a:r>
                    </a:p>
                    <a:p>
                      <a:pPr>
                        <a:spcAft>
                          <a:spcPts val="0"/>
                        </a:spcAft>
                      </a:pPr>
                      <a:r>
                        <a:rPr lang="en-GB" sz="1600">
                          <a:effectLst/>
                        </a:rPr>
                        <a:t>• Selects simple references or textual details </a:t>
                      </a:r>
                    </a:p>
                    <a:p>
                      <a:pPr>
                        <a:spcAft>
                          <a:spcPts val="0"/>
                        </a:spcAft>
                      </a:pPr>
                      <a:r>
                        <a:rPr lang="en-GB" sz="1600">
                          <a:effectLst/>
                        </a:rPr>
                        <a:t>• Makes simple use of subject terminology, not always appropriately </a:t>
                      </a:r>
                      <a:endParaRPr lang="en-GB"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59873" marR="59873" marT="0" marB="0"/>
                </a:tc>
                <a:extLst>
                  <a:ext uri="{0D108BD9-81ED-4DB2-BD59-A6C34878D82A}">
                    <a16:rowId xmlns:a16="http://schemas.microsoft.com/office/drawing/2014/main" val="2391863663"/>
                  </a:ext>
                </a:extLst>
              </a:tr>
            </a:tbl>
          </a:graphicData>
        </a:graphic>
      </p:graphicFrame>
      <p:pic>
        <p:nvPicPr>
          <p:cNvPr id="1026" name="Picture 2" descr="K Leisure - Well that&amp;#39;s it folks! A great year with... | Facebook">
            <a:extLst>
              <a:ext uri="{FF2B5EF4-FFF2-40B4-BE49-F238E27FC236}">
                <a16:creationId xmlns:a16="http://schemas.microsoft.com/office/drawing/2014/main" id="{AFD6250D-C52B-440D-9D87-F8FDE8D35A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6054" y="4594008"/>
            <a:ext cx="3206229" cy="1998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52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555F9-C9D6-4A95-B98C-2778A32ADA95}"/>
              </a:ext>
            </a:extLst>
          </p:cNvPr>
          <p:cNvSpPr>
            <a:spLocks noGrp="1"/>
          </p:cNvSpPr>
          <p:nvPr>
            <p:ph type="title"/>
          </p:nvPr>
        </p:nvSpPr>
        <p:spPr>
          <a:xfrm>
            <a:off x="565784" y="145252"/>
            <a:ext cx="10772775" cy="1254452"/>
          </a:xfrm>
        </p:spPr>
        <p:txBody>
          <a:bodyPr/>
          <a:lstStyle/>
          <a:p>
            <a:r>
              <a:rPr lang="en-GB"/>
              <a:t>How does this work in an exam?</a:t>
            </a:r>
          </a:p>
        </p:txBody>
      </p:sp>
      <p:pic>
        <p:nvPicPr>
          <p:cNvPr id="4" name="Picture 3">
            <a:extLst>
              <a:ext uri="{FF2B5EF4-FFF2-40B4-BE49-F238E27FC236}">
                <a16:creationId xmlns:a16="http://schemas.microsoft.com/office/drawing/2014/main" id="{C3DE483B-7535-4EE1-84C9-BF3FB96CF55B}"/>
              </a:ext>
            </a:extLst>
          </p:cNvPr>
          <p:cNvPicPr>
            <a:picLocks noChangeAspect="1"/>
          </p:cNvPicPr>
          <p:nvPr/>
        </p:nvPicPr>
        <p:blipFill>
          <a:blip r:embed="rId2"/>
          <a:stretch>
            <a:fillRect/>
          </a:stretch>
        </p:blipFill>
        <p:spPr>
          <a:xfrm>
            <a:off x="4404049" y="1538993"/>
            <a:ext cx="7618650" cy="4850848"/>
          </a:xfrm>
          <a:prstGeom prst="rect">
            <a:avLst/>
          </a:prstGeom>
          <a:ln>
            <a:solidFill>
              <a:schemeClr val="tx1"/>
            </a:solidFill>
          </a:ln>
        </p:spPr>
      </p:pic>
      <p:sp>
        <p:nvSpPr>
          <p:cNvPr id="5" name="TextBox 4">
            <a:extLst>
              <a:ext uri="{FF2B5EF4-FFF2-40B4-BE49-F238E27FC236}">
                <a16:creationId xmlns:a16="http://schemas.microsoft.com/office/drawing/2014/main" id="{32127E09-D30B-4789-B701-3E9768B7DB4A}"/>
              </a:ext>
            </a:extLst>
          </p:cNvPr>
          <p:cNvSpPr txBox="1"/>
          <p:nvPr/>
        </p:nvSpPr>
        <p:spPr>
          <a:xfrm>
            <a:off x="267855" y="1328189"/>
            <a:ext cx="3775825" cy="3046988"/>
          </a:xfrm>
          <a:prstGeom prst="rect">
            <a:avLst/>
          </a:prstGeom>
          <a:solidFill>
            <a:schemeClr val="accent1">
              <a:lumMod val="20000"/>
              <a:lumOff val="80000"/>
            </a:schemeClr>
          </a:solidFill>
        </p:spPr>
        <p:txBody>
          <a:bodyPr wrap="square" rtlCol="0">
            <a:spAutoFit/>
          </a:bodyPr>
          <a:lstStyle/>
          <a:p>
            <a:r>
              <a:rPr lang="en-GB" sz="2400"/>
              <a:t>Focusing on just this section, identify the </a:t>
            </a:r>
            <a:r>
              <a:rPr lang="en-GB" sz="2400" b="1"/>
              <a:t>four</a:t>
            </a:r>
            <a:r>
              <a:rPr lang="en-GB" sz="2400"/>
              <a:t> most interesting uses of language.</a:t>
            </a:r>
          </a:p>
          <a:p>
            <a:endParaRPr lang="en-GB" sz="2400"/>
          </a:p>
          <a:p>
            <a:r>
              <a:rPr lang="en-GB" sz="2400"/>
              <a:t>Identify the </a:t>
            </a:r>
            <a:r>
              <a:rPr lang="en-GB" sz="2400" b="1"/>
              <a:t>method</a:t>
            </a:r>
            <a:r>
              <a:rPr lang="en-GB" sz="2400"/>
              <a:t> used.</a:t>
            </a:r>
          </a:p>
          <a:p>
            <a:endParaRPr lang="en-GB" sz="2400"/>
          </a:p>
          <a:p>
            <a:r>
              <a:rPr lang="en-GB" sz="2400"/>
              <a:t>Identify the </a:t>
            </a:r>
            <a:r>
              <a:rPr lang="en-GB" sz="2400" b="1"/>
              <a:t>effect</a:t>
            </a:r>
            <a:r>
              <a:rPr lang="en-GB" sz="2400"/>
              <a:t> of the choices on the reader.</a:t>
            </a:r>
          </a:p>
        </p:txBody>
      </p:sp>
      <p:sp>
        <p:nvSpPr>
          <p:cNvPr id="8" name="Rectangle 7">
            <a:extLst>
              <a:ext uri="{FF2B5EF4-FFF2-40B4-BE49-F238E27FC236}">
                <a16:creationId xmlns:a16="http://schemas.microsoft.com/office/drawing/2014/main" id="{6F3DD6FE-FD1E-EEF9-19CD-5C740F7651F6}"/>
              </a:ext>
            </a:extLst>
          </p:cNvPr>
          <p:cNvSpPr/>
          <p:nvPr/>
        </p:nvSpPr>
        <p:spPr>
          <a:xfrm>
            <a:off x="64200" y="4553527"/>
            <a:ext cx="4184528" cy="215922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Scholar Icons - Free SVG &amp; PNG Scholar Images - Noun Project">
            <a:extLst>
              <a:ext uri="{FF2B5EF4-FFF2-40B4-BE49-F238E27FC236}">
                <a16:creationId xmlns:a16="http://schemas.microsoft.com/office/drawing/2014/main" id="{19E6EF50-4B2E-1597-BA86-BACF0CEDBD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41" y="4320631"/>
            <a:ext cx="1410117" cy="141011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F233E6C-B7F5-EDDD-B98B-D3E80960034E}"/>
              </a:ext>
            </a:extLst>
          </p:cNvPr>
          <p:cNvSpPr txBox="1"/>
          <p:nvPr/>
        </p:nvSpPr>
        <p:spPr>
          <a:xfrm>
            <a:off x="1228437" y="4637320"/>
            <a:ext cx="3020292" cy="1938992"/>
          </a:xfrm>
          <a:prstGeom prst="rect">
            <a:avLst/>
          </a:prstGeom>
          <a:noFill/>
        </p:spPr>
        <p:txBody>
          <a:bodyPr wrap="square" rtlCol="0">
            <a:spAutoFit/>
          </a:bodyPr>
          <a:lstStyle/>
          <a:p>
            <a:r>
              <a:rPr lang="en-GB" sz="2400"/>
              <a:t>How do these words support the overall message and tone of the extract?  Why have they been chosen?</a:t>
            </a:r>
          </a:p>
        </p:txBody>
      </p:sp>
    </p:spTree>
    <p:extLst>
      <p:ext uri="{BB962C8B-B14F-4D97-AF65-F5344CB8AC3E}">
        <p14:creationId xmlns:p14="http://schemas.microsoft.com/office/powerpoint/2010/main" val="382019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4CD4A-FBE7-0572-6E5D-E27F5895EEBD}"/>
              </a:ext>
            </a:extLst>
          </p:cNvPr>
          <p:cNvSpPr>
            <a:spLocks noGrp="1"/>
          </p:cNvSpPr>
          <p:nvPr>
            <p:ph type="title"/>
          </p:nvPr>
        </p:nvSpPr>
        <p:spPr/>
        <p:txBody>
          <a:bodyPr/>
          <a:lstStyle/>
          <a:p>
            <a:r>
              <a:rPr lang="en-GB"/>
              <a:t>Why are words important?</a:t>
            </a:r>
          </a:p>
        </p:txBody>
      </p:sp>
      <p:sp>
        <p:nvSpPr>
          <p:cNvPr id="3" name="Content Placeholder 2">
            <a:extLst>
              <a:ext uri="{FF2B5EF4-FFF2-40B4-BE49-F238E27FC236}">
                <a16:creationId xmlns:a16="http://schemas.microsoft.com/office/drawing/2014/main" id="{AD49DA52-39A3-CA41-7807-474BC507BEB9}"/>
              </a:ext>
            </a:extLst>
          </p:cNvPr>
          <p:cNvSpPr>
            <a:spLocks noGrp="1"/>
          </p:cNvSpPr>
          <p:nvPr>
            <p:ph idx="1"/>
          </p:nvPr>
        </p:nvSpPr>
        <p:spPr>
          <a:xfrm>
            <a:off x="676656" y="2011680"/>
            <a:ext cx="10753725" cy="1160145"/>
          </a:xfrm>
          <a:solidFill>
            <a:schemeClr val="accent2">
              <a:lumMod val="40000"/>
              <a:lumOff val="60000"/>
            </a:schemeClr>
          </a:solidFill>
        </p:spPr>
        <p:txBody>
          <a:bodyPr>
            <a:normAutofit/>
          </a:bodyPr>
          <a:lstStyle/>
          <a:p>
            <a:pPr marL="0" indent="0">
              <a:buNone/>
            </a:pPr>
            <a:r>
              <a:rPr lang="en-GB" sz="3200"/>
              <a:t>‘…when the world was filled with stories which ran like gazelles and pounced like tigers and exploded like rockets.’</a:t>
            </a:r>
          </a:p>
        </p:txBody>
      </p:sp>
      <p:sp>
        <p:nvSpPr>
          <p:cNvPr id="5" name="Content Placeholder 2">
            <a:extLst>
              <a:ext uri="{FF2B5EF4-FFF2-40B4-BE49-F238E27FC236}">
                <a16:creationId xmlns:a16="http://schemas.microsoft.com/office/drawing/2014/main" id="{FD0E4F12-569F-CE86-301F-0DA953B46611}"/>
              </a:ext>
            </a:extLst>
          </p:cNvPr>
          <p:cNvSpPr txBox="1">
            <a:spLocks/>
          </p:cNvSpPr>
          <p:nvPr/>
        </p:nvSpPr>
        <p:spPr>
          <a:xfrm>
            <a:off x="676656" y="3686176"/>
            <a:ext cx="10753725" cy="1160145"/>
          </a:xfrm>
          <a:prstGeom prst="rect">
            <a:avLst/>
          </a:prstGeom>
          <a:solidFill>
            <a:schemeClr val="accent4">
              <a:lumMod val="20000"/>
              <a:lumOff val="80000"/>
            </a:schemeClr>
          </a:solidFill>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buFont typeface="Arial" pitchFamily="34" charset="0"/>
              <a:buNone/>
            </a:pPr>
            <a:r>
              <a:rPr lang="en-GB" sz="3200"/>
              <a:t>‘…when the world was filled with stories which ran like treacle and pounced like kittens and exploded like party poppers.’</a:t>
            </a:r>
          </a:p>
        </p:txBody>
      </p:sp>
      <p:sp>
        <p:nvSpPr>
          <p:cNvPr id="6" name="TextBox 5">
            <a:extLst>
              <a:ext uri="{FF2B5EF4-FFF2-40B4-BE49-F238E27FC236}">
                <a16:creationId xmlns:a16="http://schemas.microsoft.com/office/drawing/2014/main" id="{5015DF75-1F81-921C-60BA-B0C1E8669B56}"/>
              </a:ext>
            </a:extLst>
          </p:cNvPr>
          <p:cNvSpPr txBox="1"/>
          <p:nvPr/>
        </p:nvSpPr>
        <p:spPr>
          <a:xfrm>
            <a:off x="676656" y="5384800"/>
            <a:ext cx="7571417" cy="707886"/>
          </a:xfrm>
          <a:prstGeom prst="rect">
            <a:avLst/>
          </a:prstGeom>
          <a:noFill/>
        </p:spPr>
        <p:txBody>
          <a:bodyPr wrap="square" rtlCol="0">
            <a:spAutoFit/>
          </a:bodyPr>
          <a:lstStyle/>
          <a:p>
            <a:r>
              <a:rPr lang="en-GB" sz="4000"/>
              <a:t>What’s the difference?</a:t>
            </a:r>
          </a:p>
        </p:txBody>
      </p:sp>
      <p:sp>
        <p:nvSpPr>
          <p:cNvPr id="7" name="TextBox 6">
            <a:extLst>
              <a:ext uri="{FF2B5EF4-FFF2-40B4-BE49-F238E27FC236}">
                <a16:creationId xmlns:a16="http://schemas.microsoft.com/office/drawing/2014/main" id="{91D30419-126C-F7C2-E256-30ABBDE39C67}"/>
              </a:ext>
            </a:extLst>
          </p:cNvPr>
          <p:cNvSpPr txBox="1"/>
          <p:nvPr/>
        </p:nvSpPr>
        <p:spPr>
          <a:xfrm>
            <a:off x="6262255" y="5292436"/>
            <a:ext cx="5560290" cy="369332"/>
          </a:xfrm>
          <a:prstGeom prst="rect">
            <a:avLst/>
          </a:prstGeom>
          <a:noFill/>
        </p:spPr>
        <p:txBody>
          <a:bodyPr wrap="square" rtlCol="0">
            <a:spAutoFit/>
          </a:bodyPr>
          <a:lstStyle/>
          <a:p>
            <a:r>
              <a:rPr lang="en-GB"/>
              <a:t>Review your annotations on your word choices.  </a:t>
            </a:r>
          </a:p>
        </p:txBody>
      </p:sp>
    </p:spTree>
    <p:extLst>
      <p:ext uri="{BB962C8B-B14F-4D97-AF65-F5344CB8AC3E}">
        <p14:creationId xmlns:p14="http://schemas.microsoft.com/office/powerpoint/2010/main" val="3221431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A71FD7-6F58-27F8-13E9-DCF40474303B}"/>
              </a:ext>
            </a:extLst>
          </p:cNvPr>
          <p:cNvPicPr>
            <a:picLocks noChangeAspect="1"/>
          </p:cNvPicPr>
          <p:nvPr/>
        </p:nvPicPr>
        <p:blipFill rotWithShape="1">
          <a:blip r:embed="rId2"/>
          <a:srcRect l="-1" t="32267" r="1485" b="49985"/>
          <a:stretch/>
        </p:blipFill>
        <p:spPr>
          <a:xfrm>
            <a:off x="375708" y="1054509"/>
            <a:ext cx="9476521" cy="1980339"/>
          </a:xfrm>
          <a:prstGeom prst="rect">
            <a:avLst/>
          </a:prstGeom>
        </p:spPr>
      </p:pic>
      <p:sp>
        <p:nvSpPr>
          <p:cNvPr id="3" name="Title 2">
            <a:extLst>
              <a:ext uri="{FF2B5EF4-FFF2-40B4-BE49-F238E27FC236}">
                <a16:creationId xmlns:a16="http://schemas.microsoft.com/office/drawing/2014/main" id="{2740EC9E-2E66-0B33-67D6-2F255AC8B1EC}"/>
              </a:ext>
            </a:extLst>
          </p:cNvPr>
          <p:cNvSpPr>
            <a:spLocks noGrp="1"/>
          </p:cNvSpPr>
          <p:nvPr>
            <p:ph type="title"/>
          </p:nvPr>
        </p:nvSpPr>
        <p:spPr>
          <a:xfrm>
            <a:off x="214312" y="0"/>
            <a:ext cx="10772775" cy="1043517"/>
          </a:xfrm>
        </p:spPr>
        <p:txBody>
          <a:bodyPr/>
          <a:lstStyle/>
          <a:p>
            <a:r>
              <a:rPr lang="en-GB"/>
              <a:t>Moving from ‘clear’ to ‘perceptive’ </a:t>
            </a:r>
          </a:p>
        </p:txBody>
      </p:sp>
      <p:sp>
        <p:nvSpPr>
          <p:cNvPr id="4" name="Content Placeholder 3">
            <a:extLst>
              <a:ext uri="{FF2B5EF4-FFF2-40B4-BE49-F238E27FC236}">
                <a16:creationId xmlns:a16="http://schemas.microsoft.com/office/drawing/2014/main" id="{9E7B7EF0-1525-4B0D-308C-5BF81EC0BA92}"/>
              </a:ext>
            </a:extLst>
          </p:cNvPr>
          <p:cNvSpPr>
            <a:spLocks noGrp="1"/>
          </p:cNvSpPr>
          <p:nvPr>
            <p:ph idx="1"/>
          </p:nvPr>
        </p:nvSpPr>
        <p:spPr>
          <a:xfrm>
            <a:off x="375708" y="3097093"/>
            <a:ext cx="11597217" cy="3446582"/>
          </a:xfrm>
        </p:spPr>
        <p:txBody>
          <a:bodyPr>
            <a:normAutofit fontScale="92500" lnSpcReduction="20000"/>
          </a:bodyPr>
          <a:lstStyle/>
          <a:p>
            <a:pPr marL="0" indent="0">
              <a:lnSpc>
                <a:spcPct val="110000"/>
              </a:lnSpc>
              <a:buNone/>
            </a:pPr>
            <a:r>
              <a:rPr lang="en-GB" sz="2800"/>
              <a:t>We’d normally consider a ‘fever’ and being ‘swept away’ to be negative or dangerous, so their use here is quite provocative.  It is clear that the writer intends for this literary ‘fever’ is intended as a positive in this text, that being ‘swept away’ on this particular wave would be an exciting adventure.  Perhaps we would consider both of these ideas as transformative; being ‘swept away’ on these stories could take us to somewhere new, while the ‘fever’ might leave us changed for the better once it abates.  Therefore the writer is using this language to suggest that reading, far from being a static action, is actually an adventure into the unknown that opens up new experiences and places to us. </a:t>
            </a:r>
          </a:p>
        </p:txBody>
      </p:sp>
      <p:sp>
        <p:nvSpPr>
          <p:cNvPr id="5" name="Arrow: Curved Right 4">
            <a:extLst>
              <a:ext uri="{FF2B5EF4-FFF2-40B4-BE49-F238E27FC236}">
                <a16:creationId xmlns:a16="http://schemas.microsoft.com/office/drawing/2014/main" id="{49FFDBF1-0143-E6F1-25C5-7DD8EEFB2193}"/>
              </a:ext>
            </a:extLst>
          </p:cNvPr>
          <p:cNvSpPr/>
          <p:nvPr/>
        </p:nvSpPr>
        <p:spPr>
          <a:xfrm>
            <a:off x="0" y="2458752"/>
            <a:ext cx="514350" cy="1214437"/>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extBox 5">
            <a:extLst>
              <a:ext uri="{FF2B5EF4-FFF2-40B4-BE49-F238E27FC236}">
                <a16:creationId xmlns:a16="http://schemas.microsoft.com/office/drawing/2014/main" id="{77700C23-23BF-B00E-4676-C7B4CEC903FC}"/>
              </a:ext>
            </a:extLst>
          </p:cNvPr>
          <p:cNvSpPr txBox="1"/>
          <p:nvPr/>
        </p:nvSpPr>
        <p:spPr>
          <a:xfrm>
            <a:off x="2728912" y="6211669"/>
            <a:ext cx="9087379" cy="707886"/>
          </a:xfrm>
          <a:prstGeom prst="rect">
            <a:avLst/>
          </a:prstGeom>
          <a:solidFill>
            <a:schemeClr val="accent1">
              <a:lumMod val="20000"/>
              <a:lumOff val="80000"/>
            </a:schemeClr>
          </a:solidFill>
        </p:spPr>
        <p:txBody>
          <a:bodyPr wrap="square" rtlCol="0">
            <a:spAutoFit/>
          </a:bodyPr>
          <a:lstStyle/>
          <a:p>
            <a:r>
              <a:rPr lang="en-GB" sz="2000"/>
              <a:t>The trick is </a:t>
            </a:r>
            <a:r>
              <a:rPr lang="en-GB" sz="2000" b="1"/>
              <a:t>depth</a:t>
            </a:r>
            <a:r>
              <a:rPr lang="en-GB" sz="2000"/>
              <a:t>, not </a:t>
            </a:r>
            <a:r>
              <a:rPr lang="en-GB" sz="2000" b="1"/>
              <a:t>breadth</a:t>
            </a:r>
            <a:r>
              <a:rPr lang="en-GB" sz="2000"/>
              <a:t>.  You really need to dig down into the specifics of the word choices and the links you can make to the purpose and intent of the writer. </a:t>
            </a:r>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892CE195-A681-60CD-54F3-D03D3E264454}"/>
                  </a:ext>
                </a:extLst>
              </p14:cNvPr>
              <p14:cNvContentPartPr/>
              <p14:nvPr/>
            </p14:nvContentPartPr>
            <p14:xfrm>
              <a:off x="1360080" y="4464000"/>
              <a:ext cx="1803960" cy="1905480"/>
            </p14:xfrm>
          </p:contentPart>
        </mc:Choice>
        <mc:Fallback xmlns="">
          <p:pic>
            <p:nvPicPr>
              <p:cNvPr id="7" name="Ink 6">
                <a:extLst>
                  <a:ext uri="{FF2B5EF4-FFF2-40B4-BE49-F238E27FC236}">
                    <a16:creationId xmlns:a16="http://schemas.microsoft.com/office/drawing/2014/main" id="{892CE195-A681-60CD-54F3-D03D3E264454}"/>
                  </a:ext>
                </a:extLst>
              </p:cNvPr>
              <p:cNvPicPr/>
              <p:nvPr/>
            </p:nvPicPr>
            <p:blipFill>
              <a:blip r:embed="rId4"/>
              <a:stretch>
                <a:fillRect/>
              </a:stretch>
            </p:blipFill>
            <p:spPr>
              <a:xfrm>
                <a:off x="1350720" y="4454640"/>
                <a:ext cx="1822680" cy="1924200"/>
              </a:xfrm>
              <a:prstGeom prst="rect">
                <a:avLst/>
              </a:prstGeom>
            </p:spPr>
          </p:pic>
        </mc:Fallback>
      </mc:AlternateContent>
    </p:spTree>
    <p:extLst>
      <p:ext uri="{BB962C8B-B14F-4D97-AF65-F5344CB8AC3E}">
        <p14:creationId xmlns:p14="http://schemas.microsoft.com/office/powerpoint/2010/main" val="357465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FAE1B6-519E-48A8-9F27-EEFAA5B059F4}"/>
              </a:ext>
            </a:extLst>
          </p:cNvPr>
          <p:cNvSpPr>
            <a:spLocks noGrp="1"/>
          </p:cNvSpPr>
          <p:nvPr>
            <p:ph idx="1"/>
          </p:nvPr>
        </p:nvSpPr>
        <p:spPr>
          <a:xfrm>
            <a:off x="1030067" y="317242"/>
            <a:ext cx="10753725" cy="3766185"/>
          </a:xfrm>
        </p:spPr>
        <p:txBody>
          <a:bodyPr>
            <a:normAutofit lnSpcReduction="10000"/>
          </a:bodyPr>
          <a:lstStyle/>
          <a:p>
            <a:pPr marL="0" indent="0">
              <a:lnSpc>
                <a:spcPct val="100000"/>
              </a:lnSpc>
              <a:buNone/>
            </a:pPr>
            <a:r>
              <a:rPr lang="en-GB"/>
              <a:t>Harris presents Mr Fisher’s views on books as positive ones; he describes them as ‘golden’. The adjective, golden, has connotations of being valuable and precious because it is rare and expensive. This metaphor could suggest that Mr Fisher thinks we are lucky to have books that give us so much pleasure. Fisher thinks about books in the past tense, ‘were’, which implies that he feels nostalgic for how much books excited students in the past. The reader is made to feel sympathy for Mr Fisher because we see how sad he is that students don’t enjoy books anymore like he still does.</a:t>
            </a:r>
          </a:p>
        </p:txBody>
      </p:sp>
      <p:pic>
        <p:nvPicPr>
          <p:cNvPr id="5" name="Picture 2" descr="The I Do WE Do YOU Do Model Explained - Evidence-Based Teaching">
            <a:extLst>
              <a:ext uri="{FF2B5EF4-FFF2-40B4-BE49-F238E27FC236}">
                <a16:creationId xmlns:a16="http://schemas.microsoft.com/office/drawing/2014/main" id="{A2BC4702-3642-4785-A113-E9683B327A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543" r="33228"/>
          <a:stretch/>
        </p:blipFill>
        <p:spPr bwMode="auto">
          <a:xfrm>
            <a:off x="99037" y="748060"/>
            <a:ext cx="1089016" cy="10059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he I Do WE Do YOU Do Model Explained - Evidence-Based Teaching">
            <a:extLst>
              <a:ext uri="{FF2B5EF4-FFF2-40B4-BE49-F238E27FC236}">
                <a16:creationId xmlns:a16="http://schemas.microsoft.com/office/drawing/2014/main" id="{D0FABE07-DE30-4FE1-8A19-64642897A5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772"/>
          <a:stretch/>
        </p:blipFill>
        <p:spPr bwMode="auto">
          <a:xfrm>
            <a:off x="156384" y="5724922"/>
            <a:ext cx="974322" cy="89998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2FD7BC2-C7FC-50BE-C7B3-910E74E9EDED}"/>
              </a:ext>
            </a:extLst>
          </p:cNvPr>
          <p:cNvPicPr>
            <a:picLocks noChangeAspect="1"/>
          </p:cNvPicPr>
          <p:nvPr/>
        </p:nvPicPr>
        <p:blipFill>
          <a:blip r:embed="rId3"/>
          <a:stretch>
            <a:fillRect/>
          </a:stretch>
        </p:blipFill>
        <p:spPr>
          <a:xfrm>
            <a:off x="6645341" y="4529139"/>
            <a:ext cx="5546659" cy="2328862"/>
          </a:xfrm>
          <a:prstGeom prst="rect">
            <a:avLst/>
          </a:prstGeom>
          <a:ln>
            <a:solidFill>
              <a:schemeClr val="tx1"/>
            </a:solidFill>
          </a:ln>
        </p:spPr>
      </p:pic>
    </p:spTree>
    <p:extLst>
      <p:ext uri="{BB962C8B-B14F-4D97-AF65-F5344CB8AC3E}">
        <p14:creationId xmlns:p14="http://schemas.microsoft.com/office/powerpoint/2010/main" val="239251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u="sng"/>
              <a:t>Exploring Structure</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a:solidFill>
                  <a:schemeClr val="bg1"/>
                </a:solidFill>
              </a:rPr>
              <a:t>Language Paper 1</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Understanding of how a writer organises their narratives</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328364" y="4192006"/>
            <a:ext cx="3318960" cy="1384995"/>
          </a:xfrm>
          <a:prstGeom prst="rect">
            <a:avLst/>
          </a:prstGeom>
          <a:noFill/>
        </p:spPr>
        <p:txBody>
          <a:bodyPr wrap="square" rtlCol="0">
            <a:spAutoFit/>
          </a:bodyPr>
          <a:lstStyle/>
          <a:p>
            <a:pPr marL="342900" indent="-342900">
              <a:buFont typeface="Arial" panose="020B0604020202020204" pitchFamily="34" charset="0"/>
              <a:buChar char="•"/>
            </a:pPr>
            <a:r>
              <a:rPr lang="en-GB" sz="2800"/>
              <a:t>Developing systems for exploring structure</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815882"/>
          </a:xfrm>
          <a:prstGeom prst="rect">
            <a:avLst/>
          </a:prstGeom>
          <a:noFill/>
        </p:spPr>
        <p:txBody>
          <a:bodyPr wrap="square" rtlCol="0">
            <a:spAutoFit/>
          </a:bodyPr>
          <a:lstStyle/>
          <a:p>
            <a:pPr marL="285750" indent="-285750">
              <a:buFont typeface="Arial" panose="020B0604020202020204" pitchFamily="34" charset="0"/>
              <a:buChar char="•"/>
            </a:pPr>
            <a:r>
              <a:rPr lang="en-GB" sz="2800"/>
              <a:t>Being able to express yourself clearly &amp; with insight </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2729639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48E97-2787-4890-8724-E86BFEAF8541}"/>
              </a:ext>
            </a:extLst>
          </p:cNvPr>
          <p:cNvSpPr>
            <a:spLocks noGrp="1"/>
          </p:cNvSpPr>
          <p:nvPr>
            <p:ph type="title"/>
          </p:nvPr>
        </p:nvSpPr>
        <p:spPr/>
        <p:txBody>
          <a:bodyPr/>
          <a:lstStyle/>
          <a:p>
            <a:r>
              <a:rPr lang="en-GB"/>
              <a:t>What are we looking at?</a:t>
            </a:r>
          </a:p>
        </p:txBody>
      </p:sp>
      <p:sp>
        <p:nvSpPr>
          <p:cNvPr id="3" name="Content Placeholder 2">
            <a:extLst>
              <a:ext uri="{FF2B5EF4-FFF2-40B4-BE49-F238E27FC236}">
                <a16:creationId xmlns:a16="http://schemas.microsoft.com/office/drawing/2014/main" id="{A9895413-42AC-4498-9656-670E804ABDF7}"/>
              </a:ext>
            </a:extLst>
          </p:cNvPr>
          <p:cNvSpPr>
            <a:spLocks noGrp="1"/>
          </p:cNvSpPr>
          <p:nvPr>
            <p:ph idx="1"/>
          </p:nvPr>
        </p:nvSpPr>
        <p:spPr>
          <a:xfrm>
            <a:off x="676656" y="2011680"/>
            <a:ext cx="7087431" cy="648393"/>
          </a:xfrm>
          <a:ln>
            <a:solidFill>
              <a:srgbClr val="002060"/>
            </a:solidFill>
          </a:ln>
        </p:spPr>
        <p:txBody>
          <a:bodyPr>
            <a:normAutofit fontScale="85000" lnSpcReduction="10000"/>
          </a:bodyPr>
          <a:lstStyle/>
          <a:p>
            <a:pPr marL="0" indent="0">
              <a:buNone/>
            </a:pPr>
            <a:r>
              <a:rPr lang="en-GB" sz="3600">
                <a:solidFill>
                  <a:srgbClr val="0070C0"/>
                </a:solidFill>
              </a:rPr>
              <a:t>Structure: </a:t>
            </a:r>
            <a:r>
              <a:rPr lang="en-GB"/>
              <a:t>the organisation of ideas or information.</a:t>
            </a:r>
          </a:p>
          <a:p>
            <a:pPr marL="0" indent="0">
              <a:buNone/>
            </a:pPr>
            <a:endParaRPr lang="en-GB"/>
          </a:p>
          <a:p>
            <a:pPr marL="0" indent="0">
              <a:buNone/>
            </a:pPr>
            <a:endParaRPr lang="en-GB"/>
          </a:p>
        </p:txBody>
      </p:sp>
      <p:sp>
        <p:nvSpPr>
          <p:cNvPr id="4" name="Rectangle 3">
            <a:extLst>
              <a:ext uri="{FF2B5EF4-FFF2-40B4-BE49-F238E27FC236}">
                <a16:creationId xmlns:a16="http://schemas.microsoft.com/office/drawing/2014/main" id="{EA22426F-04E2-423F-963E-1F44EC9E6E9F}"/>
              </a:ext>
            </a:extLst>
          </p:cNvPr>
          <p:cNvSpPr/>
          <p:nvPr/>
        </p:nvSpPr>
        <p:spPr>
          <a:xfrm>
            <a:off x="657224" y="3300546"/>
            <a:ext cx="10165947" cy="2492990"/>
          </a:xfrm>
          <a:prstGeom prst="rect">
            <a:avLst/>
          </a:prstGeom>
        </p:spPr>
        <p:txBody>
          <a:bodyPr wrap="square">
            <a:spAutoFit/>
          </a:bodyPr>
          <a:lstStyle/>
          <a:p>
            <a:r>
              <a:rPr lang="en-GB" sz="2800"/>
              <a:t>You need to be able to demonstrate your understanding of how an author has </a:t>
            </a:r>
            <a:r>
              <a:rPr lang="en-GB" sz="2800" b="1"/>
              <a:t>structured</a:t>
            </a:r>
            <a:r>
              <a:rPr lang="en-GB" sz="2800"/>
              <a:t> their work.</a:t>
            </a:r>
          </a:p>
          <a:p>
            <a:endParaRPr lang="en-GB" sz="2800"/>
          </a:p>
          <a:p>
            <a:r>
              <a:rPr lang="en-GB" sz="2800"/>
              <a:t>This involves thinking about how something </a:t>
            </a:r>
            <a:r>
              <a:rPr lang="en-GB" sz="3600" b="1">
                <a:solidFill>
                  <a:srgbClr val="FF0000"/>
                </a:solidFill>
              </a:rPr>
              <a:t>begins</a:t>
            </a:r>
            <a:r>
              <a:rPr lang="en-GB" sz="2800"/>
              <a:t>, how it </a:t>
            </a:r>
            <a:r>
              <a:rPr lang="en-GB" sz="3600" b="1">
                <a:solidFill>
                  <a:srgbClr val="FF0000"/>
                </a:solidFill>
              </a:rPr>
              <a:t>develops</a:t>
            </a:r>
            <a:r>
              <a:rPr lang="en-GB" sz="2800"/>
              <a:t>, and how it </a:t>
            </a:r>
            <a:r>
              <a:rPr lang="en-GB" sz="3600" b="1">
                <a:solidFill>
                  <a:srgbClr val="FF0000"/>
                </a:solidFill>
              </a:rPr>
              <a:t>ends</a:t>
            </a:r>
            <a:r>
              <a:rPr lang="en-GB" sz="2800" b="1"/>
              <a:t>.</a:t>
            </a:r>
            <a:r>
              <a:rPr lang="en-GB" sz="2800"/>
              <a:t> </a:t>
            </a:r>
          </a:p>
        </p:txBody>
      </p:sp>
    </p:spTree>
    <p:extLst>
      <p:ext uri="{BB962C8B-B14F-4D97-AF65-F5344CB8AC3E}">
        <p14:creationId xmlns:p14="http://schemas.microsoft.com/office/powerpoint/2010/main" val="34066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F63AD-304E-4950-9AEF-B5164630824B}"/>
              </a:ext>
            </a:extLst>
          </p:cNvPr>
          <p:cNvSpPr>
            <a:spLocks noGrp="1"/>
          </p:cNvSpPr>
          <p:nvPr>
            <p:ph type="title"/>
          </p:nvPr>
        </p:nvSpPr>
        <p:spPr>
          <a:xfrm>
            <a:off x="709612" y="60939"/>
            <a:ext cx="10772775" cy="1658198"/>
          </a:xfrm>
        </p:spPr>
        <p:txBody>
          <a:bodyPr>
            <a:normAutofit/>
          </a:bodyPr>
          <a:lstStyle/>
          <a:p>
            <a:r>
              <a:rPr lang="en-GB"/>
              <a:t>The 3 key questions</a:t>
            </a:r>
          </a:p>
        </p:txBody>
      </p:sp>
      <p:sp>
        <p:nvSpPr>
          <p:cNvPr id="5" name="Rectangle 4">
            <a:extLst>
              <a:ext uri="{FF2B5EF4-FFF2-40B4-BE49-F238E27FC236}">
                <a16:creationId xmlns:a16="http://schemas.microsoft.com/office/drawing/2014/main" id="{313DAC9C-A15E-42D0-8618-0180D7D01A85}"/>
              </a:ext>
            </a:extLst>
          </p:cNvPr>
          <p:cNvSpPr/>
          <p:nvPr/>
        </p:nvSpPr>
        <p:spPr>
          <a:xfrm>
            <a:off x="762001" y="1588142"/>
            <a:ext cx="4970463" cy="707886"/>
          </a:xfrm>
          <a:prstGeom prst="rect">
            <a:avLst/>
          </a:prstGeom>
        </p:spPr>
        <p:txBody>
          <a:bodyPr wrap="none">
            <a:spAutoFit/>
          </a:bodyPr>
          <a:lstStyle/>
          <a:p>
            <a:r>
              <a:rPr lang="en-GB" sz="2400"/>
              <a:t>1. What is </a:t>
            </a:r>
            <a:r>
              <a:rPr lang="en-GB" sz="4000" b="1">
                <a:solidFill>
                  <a:srgbClr val="FF0000"/>
                </a:solidFill>
              </a:rPr>
              <a:t>established</a:t>
            </a:r>
            <a:r>
              <a:rPr lang="en-GB" sz="2400"/>
              <a:t> early on?</a:t>
            </a:r>
          </a:p>
        </p:txBody>
      </p:sp>
      <p:sp>
        <p:nvSpPr>
          <p:cNvPr id="6" name="Rectangle 5">
            <a:extLst>
              <a:ext uri="{FF2B5EF4-FFF2-40B4-BE49-F238E27FC236}">
                <a16:creationId xmlns:a16="http://schemas.microsoft.com/office/drawing/2014/main" id="{C5F6D64A-2CB6-463E-BD11-998BC80EAB14}"/>
              </a:ext>
            </a:extLst>
          </p:cNvPr>
          <p:cNvSpPr/>
          <p:nvPr/>
        </p:nvSpPr>
        <p:spPr>
          <a:xfrm>
            <a:off x="762001" y="3246340"/>
            <a:ext cx="4995791" cy="707886"/>
          </a:xfrm>
          <a:prstGeom prst="rect">
            <a:avLst/>
          </a:prstGeom>
        </p:spPr>
        <p:txBody>
          <a:bodyPr wrap="none">
            <a:spAutoFit/>
          </a:bodyPr>
          <a:lstStyle/>
          <a:p>
            <a:r>
              <a:rPr lang="en-GB" sz="2400"/>
              <a:t>2. What </a:t>
            </a:r>
            <a:r>
              <a:rPr lang="en-GB" sz="4000" b="1">
                <a:solidFill>
                  <a:srgbClr val="FF0000"/>
                </a:solidFill>
              </a:rPr>
              <a:t>changes</a:t>
            </a:r>
            <a:r>
              <a:rPr lang="en-GB" sz="2400"/>
              <a:t>?  Why </a:t>
            </a:r>
            <a:r>
              <a:rPr lang="en-GB" sz="4000" b="1">
                <a:solidFill>
                  <a:srgbClr val="FF0000"/>
                </a:solidFill>
              </a:rPr>
              <a:t>there</a:t>
            </a:r>
            <a:r>
              <a:rPr lang="en-GB" sz="2400"/>
              <a:t>?</a:t>
            </a:r>
          </a:p>
        </p:txBody>
      </p:sp>
      <p:sp>
        <p:nvSpPr>
          <p:cNvPr id="7" name="Rectangle 6">
            <a:extLst>
              <a:ext uri="{FF2B5EF4-FFF2-40B4-BE49-F238E27FC236}">
                <a16:creationId xmlns:a16="http://schemas.microsoft.com/office/drawing/2014/main" id="{D1F7ADC4-4C41-457E-806F-63B530DD24E4}"/>
              </a:ext>
            </a:extLst>
          </p:cNvPr>
          <p:cNvSpPr/>
          <p:nvPr/>
        </p:nvSpPr>
        <p:spPr>
          <a:xfrm>
            <a:off x="762001" y="4700270"/>
            <a:ext cx="4970463" cy="1323439"/>
          </a:xfrm>
          <a:prstGeom prst="rect">
            <a:avLst/>
          </a:prstGeom>
        </p:spPr>
        <p:txBody>
          <a:bodyPr wrap="square">
            <a:spAutoFit/>
          </a:bodyPr>
          <a:lstStyle/>
          <a:p>
            <a:r>
              <a:rPr lang="en-GB" sz="2400"/>
              <a:t>3. How are we </a:t>
            </a:r>
            <a:r>
              <a:rPr lang="en-GB" sz="4000" b="1">
                <a:solidFill>
                  <a:srgbClr val="FF0000"/>
                </a:solidFill>
              </a:rPr>
              <a:t>prepared</a:t>
            </a:r>
            <a:r>
              <a:rPr lang="en-GB" sz="2400"/>
              <a:t> for the ending &amp; how are we </a:t>
            </a:r>
            <a:r>
              <a:rPr lang="en-GB" sz="4000" b="1">
                <a:solidFill>
                  <a:srgbClr val="FF0000"/>
                </a:solidFill>
              </a:rPr>
              <a:t>left</a:t>
            </a:r>
            <a:r>
              <a:rPr lang="en-GB" sz="2400"/>
              <a:t>?</a:t>
            </a:r>
          </a:p>
        </p:txBody>
      </p:sp>
      <p:sp>
        <p:nvSpPr>
          <p:cNvPr id="8" name="TextBox 7">
            <a:extLst>
              <a:ext uri="{FF2B5EF4-FFF2-40B4-BE49-F238E27FC236}">
                <a16:creationId xmlns:a16="http://schemas.microsoft.com/office/drawing/2014/main" id="{54415CC1-47C6-4931-B76F-0738995B8FB3}"/>
              </a:ext>
            </a:extLst>
          </p:cNvPr>
          <p:cNvSpPr txBox="1"/>
          <p:nvPr/>
        </p:nvSpPr>
        <p:spPr>
          <a:xfrm>
            <a:off x="5837241" y="1706091"/>
            <a:ext cx="5963543" cy="1200329"/>
          </a:xfrm>
          <a:prstGeom prst="rect">
            <a:avLst/>
          </a:prstGeom>
          <a:solidFill>
            <a:schemeClr val="accent1">
              <a:lumMod val="50000"/>
            </a:schemeClr>
          </a:solidFill>
        </p:spPr>
        <p:txBody>
          <a:bodyPr wrap="square" rtlCol="0">
            <a:spAutoFit/>
          </a:bodyPr>
          <a:lstStyle/>
          <a:p>
            <a:r>
              <a:rPr lang="en-GB">
                <a:solidFill>
                  <a:schemeClr val="bg1"/>
                </a:solidFill>
              </a:rPr>
              <a:t>What information about characters or plot are presented early in the text that form our opinions and expectations?</a:t>
            </a:r>
          </a:p>
          <a:p>
            <a:r>
              <a:rPr lang="en-GB">
                <a:solidFill>
                  <a:schemeClr val="bg1"/>
                </a:solidFill>
              </a:rPr>
              <a:t>Is anything </a:t>
            </a:r>
            <a:r>
              <a:rPr lang="en-GB" b="1">
                <a:solidFill>
                  <a:schemeClr val="bg1"/>
                </a:solidFill>
              </a:rPr>
              <a:t>foreshadowed</a:t>
            </a:r>
            <a:r>
              <a:rPr lang="en-GB">
                <a:solidFill>
                  <a:schemeClr val="bg1"/>
                </a:solidFill>
              </a:rPr>
              <a:t>?</a:t>
            </a:r>
          </a:p>
          <a:p>
            <a:r>
              <a:rPr lang="en-GB">
                <a:solidFill>
                  <a:schemeClr val="bg1"/>
                </a:solidFill>
              </a:rPr>
              <a:t>Are any false assumptions embedded?</a:t>
            </a:r>
          </a:p>
        </p:txBody>
      </p:sp>
      <p:sp>
        <p:nvSpPr>
          <p:cNvPr id="9" name="TextBox 8">
            <a:extLst>
              <a:ext uri="{FF2B5EF4-FFF2-40B4-BE49-F238E27FC236}">
                <a16:creationId xmlns:a16="http://schemas.microsoft.com/office/drawing/2014/main" id="{8E5C7DB7-F5CA-4B61-BEE1-A3F6ABA69F88}"/>
              </a:ext>
            </a:extLst>
          </p:cNvPr>
          <p:cNvSpPr txBox="1"/>
          <p:nvPr/>
        </p:nvSpPr>
        <p:spPr>
          <a:xfrm>
            <a:off x="5837241" y="3246340"/>
            <a:ext cx="5963543" cy="1231106"/>
          </a:xfrm>
          <a:prstGeom prst="rect">
            <a:avLst/>
          </a:prstGeom>
          <a:solidFill>
            <a:schemeClr val="accent1">
              <a:lumMod val="50000"/>
            </a:schemeClr>
          </a:solidFill>
        </p:spPr>
        <p:txBody>
          <a:bodyPr wrap="square" rtlCol="0">
            <a:spAutoFit/>
          </a:bodyPr>
          <a:lstStyle/>
          <a:p>
            <a:r>
              <a:rPr lang="en-GB">
                <a:solidFill>
                  <a:schemeClr val="bg1"/>
                </a:solidFill>
              </a:rPr>
              <a:t>Identify a </a:t>
            </a:r>
            <a:r>
              <a:rPr lang="en-GB" b="1">
                <a:solidFill>
                  <a:schemeClr val="bg1"/>
                </a:solidFill>
              </a:rPr>
              <a:t>shift</a:t>
            </a:r>
            <a:r>
              <a:rPr lang="en-GB">
                <a:solidFill>
                  <a:schemeClr val="bg1"/>
                </a:solidFill>
              </a:rPr>
              <a:t> in the text – it might be the introduction of a new character, a change in setting, a change in activity, a shift in focus, a flashback etc.  Comment on what the change is and </a:t>
            </a:r>
            <a:r>
              <a:rPr lang="en-GB" sz="2000" b="1">
                <a:solidFill>
                  <a:schemeClr val="bg1"/>
                </a:solidFill>
              </a:rPr>
              <a:t>why it happens at this point in the text</a:t>
            </a:r>
            <a:r>
              <a:rPr lang="en-GB" sz="2000">
                <a:solidFill>
                  <a:schemeClr val="bg1"/>
                </a:solidFill>
              </a:rPr>
              <a:t>.</a:t>
            </a:r>
            <a:endParaRPr lang="en-GB">
              <a:solidFill>
                <a:schemeClr val="bg1"/>
              </a:solidFill>
            </a:endParaRPr>
          </a:p>
        </p:txBody>
      </p:sp>
      <p:sp>
        <p:nvSpPr>
          <p:cNvPr id="10" name="TextBox 9">
            <a:extLst>
              <a:ext uri="{FF2B5EF4-FFF2-40B4-BE49-F238E27FC236}">
                <a16:creationId xmlns:a16="http://schemas.microsoft.com/office/drawing/2014/main" id="{C5C3EE79-FEEF-45BC-8551-67A81554CA00}"/>
              </a:ext>
            </a:extLst>
          </p:cNvPr>
          <p:cNvSpPr txBox="1"/>
          <p:nvPr/>
        </p:nvSpPr>
        <p:spPr>
          <a:xfrm>
            <a:off x="5837241" y="4817366"/>
            <a:ext cx="5963543" cy="1200329"/>
          </a:xfrm>
          <a:prstGeom prst="rect">
            <a:avLst/>
          </a:prstGeom>
          <a:solidFill>
            <a:schemeClr val="accent1">
              <a:lumMod val="50000"/>
            </a:schemeClr>
          </a:solidFill>
        </p:spPr>
        <p:txBody>
          <a:bodyPr wrap="square" rtlCol="0">
            <a:spAutoFit/>
          </a:bodyPr>
          <a:lstStyle/>
          <a:p>
            <a:r>
              <a:rPr lang="en-GB">
                <a:solidFill>
                  <a:schemeClr val="bg1"/>
                </a:solidFill>
              </a:rPr>
              <a:t>What ideas or themes are built up to make the ending work?</a:t>
            </a:r>
          </a:p>
          <a:p>
            <a:r>
              <a:rPr lang="en-GB">
                <a:solidFill>
                  <a:schemeClr val="bg1"/>
                </a:solidFill>
              </a:rPr>
              <a:t>What sort of ending is it?</a:t>
            </a:r>
          </a:p>
          <a:p>
            <a:r>
              <a:rPr lang="en-GB">
                <a:solidFill>
                  <a:schemeClr val="bg1"/>
                </a:solidFill>
              </a:rPr>
              <a:t>How does it leave the reader feeling?  Is it satisfying or unsatisfying?  In what way?</a:t>
            </a:r>
          </a:p>
        </p:txBody>
      </p:sp>
      <p:sp>
        <p:nvSpPr>
          <p:cNvPr id="11" name="TextBox 10">
            <a:extLst>
              <a:ext uri="{FF2B5EF4-FFF2-40B4-BE49-F238E27FC236}">
                <a16:creationId xmlns:a16="http://schemas.microsoft.com/office/drawing/2014/main" id="{C39F5600-253A-4845-BA42-81348776F56C}"/>
              </a:ext>
            </a:extLst>
          </p:cNvPr>
          <p:cNvSpPr txBox="1"/>
          <p:nvPr/>
        </p:nvSpPr>
        <p:spPr>
          <a:xfrm>
            <a:off x="8021782" y="266007"/>
            <a:ext cx="3779002" cy="830997"/>
          </a:xfrm>
          <a:prstGeom prst="rect">
            <a:avLst/>
          </a:prstGeom>
          <a:solidFill>
            <a:srgbClr val="FFFF00"/>
          </a:solidFill>
        </p:spPr>
        <p:txBody>
          <a:bodyPr wrap="square" rtlCol="0">
            <a:spAutoFit/>
          </a:bodyPr>
          <a:lstStyle/>
          <a:p>
            <a:r>
              <a:rPr lang="en-GB" sz="2400"/>
              <a:t>DO NOT SIMPLY SUMMARISE WHAT HAPPENS</a:t>
            </a:r>
          </a:p>
        </p:txBody>
      </p:sp>
      <p:pic>
        <p:nvPicPr>
          <p:cNvPr id="1026" name="Picture 2" descr="Attention Hight Voltage Icon Danger Button And Attention Warning Sign.  Attention Security Alarm Symbol. Danger Warning Attention Sign With Symbol  Danger Zone Information And Notification Icon Vector Royalty Free Cliparts,  Vectors, And">
            <a:extLst>
              <a:ext uri="{FF2B5EF4-FFF2-40B4-BE49-F238E27FC236}">
                <a16:creationId xmlns:a16="http://schemas.microsoft.com/office/drawing/2014/main" id="{FA9BD37F-714A-4425-A171-F46B14FFE5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523" t="5819" r="13556" b="5455"/>
          <a:stretch/>
        </p:blipFill>
        <p:spPr bwMode="auto">
          <a:xfrm>
            <a:off x="7285237" y="289040"/>
            <a:ext cx="645105" cy="78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88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81163-1952-4901-BDB0-C143A93BD0AD}"/>
              </a:ext>
            </a:extLst>
          </p:cNvPr>
          <p:cNvSpPr>
            <a:spLocks noGrp="1"/>
          </p:cNvSpPr>
          <p:nvPr>
            <p:ph type="title"/>
          </p:nvPr>
        </p:nvSpPr>
        <p:spPr/>
        <p:txBody>
          <a:bodyPr/>
          <a:lstStyle/>
          <a:p>
            <a:r>
              <a:rPr lang="en-GB"/>
              <a:t>Recap</a:t>
            </a:r>
          </a:p>
        </p:txBody>
      </p:sp>
      <p:sp>
        <p:nvSpPr>
          <p:cNvPr id="3" name="Content Placeholder 2">
            <a:extLst>
              <a:ext uri="{FF2B5EF4-FFF2-40B4-BE49-F238E27FC236}">
                <a16:creationId xmlns:a16="http://schemas.microsoft.com/office/drawing/2014/main" id="{08F370B6-B43C-4A25-B20B-04981298C73D}"/>
              </a:ext>
            </a:extLst>
          </p:cNvPr>
          <p:cNvSpPr>
            <a:spLocks noGrp="1"/>
          </p:cNvSpPr>
          <p:nvPr>
            <p:ph idx="1"/>
          </p:nvPr>
        </p:nvSpPr>
        <p:spPr/>
        <p:txBody>
          <a:bodyPr/>
          <a:lstStyle/>
          <a:p>
            <a:pPr marL="0" indent="0">
              <a:buNone/>
            </a:pPr>
            <a:r>
              <a:rPr lang="en-GB"/>
              <a:t>Read through the Mr Fisher extract, thinking about the </a:t>
            </a:r>
            <a:r>
              <a:rPr lang="en-GB" b="1"/>
              <a:t>structure</a:t>
            </a:r>
            <a:r>
              <a:rPr lang="en-GB"/>
              <a:t> of the text.</a:t>
            </a:r>
          </a:p>
          <a:p>
            <a:pPr marL="0" indent="0">
              <a:buNone/>
            </a:pPr>
            <a:endParaRPr lang="en-GB"/>
          </a:p>
          <a:p>
            <a:pPr marL="0" indent="0">
              <a:buNone/>
            </a:pPr>
            <a:r>
              <a:rPr lang="en-GB"/>
              <a:t>Remember, we are looking for three key questions:</a:t>
            </a:r>
          </a:p>
        </p:txBody>
      </p:sp>
      <p:graphicFrame>
        <p:nvGraphicFramePr>
          <p:cNvPr id="4" name="Table 8">
            <a:extLst>
              <a:ext uri="{FF2B5EF4-FFF2-40B4-BE49-F238E27FC236}">
                <a16:creationId xmlns:a16="http://schemas.microsoft.com/office/drawing/2014/main" id="{F4E844B9-DA7A-4E72-9610-1123795A56AA}"/>
              </a:ext>
            </a:extLst>
          </p:cNvPr>
          <p:cNvGraphicFramePr>
            <a:graphicFrameLocks noGrp="1"/>
          </p:cNvGraphicFramePr>
          <p:nvPr>
            <p:extLst>
              <p:ext uri="{D42A27DB-BD31-4B8C-83A1-F6EECF244321}">
                <p14:modId xmlns:p14="http://schemas.microsoft.com/office/powerpoint/2010/main" val="28703023"/>
              </p:ext>
            </p:extLst>
          </p:nvPr>
        </p:nvGraphicFramePr>
        <p:xfrm>
          <a:off x="4183117" y="3951923"/>
          <a:ext cx="6324167" cy="2225040"/>
        </p:xfrm>
        <a:graphic>
          <a:graphicData uri="http://schemas.openxmlformats.org/drawingml/2006/table">
            <a:tbl>
              <a:tblPr firstRow="1" bandRow="1">
                <a:tableStyleId>{5940675A-B579-460E-94D1-54222C63F5DA}</a:tableStyleId>
              </a:tblPr>
              <a:tblGrid>
                <a:gridCol w="6324167">
                  <a:extLst>
                    <a:ext uri="{9D8B030D-6E8A-4147-A177-3AD203B41FA5}">
                      <a16:colId xmlns:a16="http://schemas.microsoft.com/office/drawing/2014/main" val="2828082974"/>
                    </a:ext>
                  </a:extLst>
                </a:gridCol>
              </a:tblGrid>
              <a:tr h="525049">
                <a:tc>
                  <a:txBody>
                    <a:bodyPr/>
                    <a:lstStyle/>
                    <a:p>
                      <a:pPr marL="0" indent="0">
                        <a:buFont typeface="+mj-lt"/>
                        <a:buNone/>
                      </a:pPr>
                      <a:r>
                        <a:rPr lang="en-GB" sz="1800" b="0" dirty="0">
                          <a:solidFill>
                            <a:schemeClr val="tx1"/>
                          </a:solidFill>
                        </a:rPr>
                        <a:t>1. What is </a:t>
                      </a:r>
                      <a:r>
                        <a:rPr lang="en-GB" sz="3200" b="1" dirty="0">
                          <a:solidFill>
                            <a:srgbClr val="FF0000"/>
                          </a:solidFill>
                        </a:rPr>
                        <a:t>established</a:t>
                      </a:r>
                      <a:r>
                        <a:rPr lang="en-GB" sz="1800" b="0" dirty="0">
                          <a:solidFill>
                            <a:schemeClr val="tx1"/>
                          </a:solidFill>
                        </a:rPr>
                        <a:t> early 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4154235338"/>
                  </a:ext>
                </a:extLst>
              </a:tr>
              <a:tr h="525049">
                <a:tc>
                  <a:txBody>
                    <a:bodyPr/>
                    <a:lstStyle/>
                    <a:p>
                      <a:pPr marL="0" indent="0">
                        <a:buFont typeface="+mj-lt"/>
                        <a:buNone/>
                      </a:pPr>
                      <a:r>
                        <a:rPr lang="en-GB" sz="1800" b="0">
                          <a:solidFill>
                            <a:schemeClr val="tx1"/>
                          </a:solidFill>
                        </a:rPr>
                        <a:t>2. What </a:t>
                      </a:r>
                      <a:r>
                        <a:rPr lang="en-GB" sz="3200" b="1">
                          <a:solidFill>
                            <a:srgbClr val="FF0000"/>
                          </a:solidFill>
                        </a:rPr>
                        <a:t>changes</a:t>
                      </a:r>
                      <a:r>
                        <a:rPr lang="en-GB" sz="1800" b="0">
                          <a:solidFill>
                            <a:schemeClr val="tx1"/>
                          </a:solidFill>
                        </a:rPr>
                        <a:t>?  Why </a:t>
                      </a:r>
                      <a:r>
                        <a:rPr lang="en-GB" sz="3200" b="1">
                          <a:solidFill>
                            <a:srgbClr val="FF0000"/>
                          </a:solidFill>
                        </a:rPr>
                        <a:t>there</a:t>
                      </a:r>
                      <a:r>
                        <a:rPr lang="en-GB" sz="1800" b="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3169282403"/>
                  </a:ext>
                </a:extLst>
              </a:tr>
              <a:tr h="525049">
                <a:tc>
                  <a:txBody>
                    <a:bodyPr/>
                    <a:lstStyle/>
                    <a:p>
                      <a:pPr marL="0" indent="0">
                        <a:buFont typeface="+mj-lt"/>
                        <a:buNone/>
                      </a:pPr>
                      <a:r>
                        <a:rPr lang="en-GB" sz="1800" b="0" dirty="0">
                          <a:solidFill>
                            <a:schemeClr val="tx1"/>
                          </a:solidFill>
                        </a:rPr>
                        <a:t>3. How are we </a:t>
                      </a:r>
                      <a:r>
                        <a:rPr lang="en-GB" sz="3200" b="1" dirty="0">
                          <a:solidFill>
                            <a:srgbClr val="FF0000"/>
                          </a:solidFill>
                        </a:rPr>
                        <a:t>prepared</a:t>
                      </a:r>
                      <a:r>
                        <a:rPr lang="en-GB" sz="1800" b="0" dirty="0">
                          <a:solidFill>
                            <a:schemeClr val="tx1"/>
                          </a:solidFill>
                        </a:rPr>
                        <a:t> for the ending &amp; how are we </a:t>
                      </a:r>
                      <a:r>
                        <a:rPr lang="en-GB" sz="3200" b="1" dirty="0">
                          <a:solidFill>
                            <a:srgbClr val="FF0000"/>
                          </a:solidFill>
                        </a:rPr>
                        <a:t>left</a:t>
                      </a:r>
                      <a:r>
                        <a:rPr lang="en-GB" sz="1800" b="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4173332989"/>
                  </a:ext>
                </a:extLst>
              </a:tr>
            </a:tbl>
          </a:graphicData>
        </a:graphic>
      </p:graphicFrame>
    </p:spTree>
    <p:extLst>
      <p:ext uri="{BB962C8B-B14F-4D97-AF65-F5344CB8AC3E}">
        <p14:creationId xmlns:p14="http://schemas.microsoft.com/office/powerpoint/2010/main" val="38606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923C9-02DA-481E-9C3B-0D6104682726}"/>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BDC5D323-AF21-4277-8A7F-A342AA5EBB7B}"/>
              </a:ext>
            </a:extLst>
          </p:cNvPr>
          <p:cNvPicPr>
            <a:picLocks noChangeAspect="1"/>
          </p:cNvPicPr>
          <p:nvPr/>
        </p:nvPicPr>
        <p:blipFill>
          <a:blip r:embed="rId2"/>
          <a:stretch>
            <a:fillRect/>
          </a:stretch>
        </p:blipFill>
        <p:spPr>
          <a:xfrm>
            <a:off x="613943" y="230704"/>
            <a:ext cx="10964114" cy="3854053"/>
          </a:xfrm>
          <a:prstGeom prst="rect">
            <a:avLst/>
          </a:prstGeom>
          <a:ln>
            <a:solidFill>
              <a:schemeClr val="accent1"/>
            </a:solidFill>
          </a:ln>
        </p:spPr>
      </p:pic>
      <p:sp>
        <p:nvSpPr>
          <p:cNvPr id="5" name="Rectangle 4">
            <a:extLst>
              <a:ext uri="{FF2B5EF4-FFF2-40B4-BE49-F238E27FC236}">
                <a16:creationId xmlns:a16="http://schemas.microsoft.com/office/drawing/2014/main" id="{131BE256-C6F5-463E-95D9-6429BBFED1EE}"/>
              </a:ext>
            </a:extLst>
          </p:cNvPr>
          <p:cNvSpPr/>
          <p:nvPr/>
        </p:nvSpPr>
        <p:spPr>
          <a:xfrm>
            <a:off x="613943" y="4353586"/>
            <a:ext cx="7784333" cy="2308324"/>
          </a:xfrm>
          <a:prstGeom prst="rect">
            <a:avLst/>
          </a:prstGeom>
        </p:spPr>
        <p:txBody>
          <a:bodyPr wrap="square">
            <a:spAutoFit/>
          </a:bodyPr>
          <a:lstStyle/>
          <a:p>
            <a:r>
              <a:rPr lang="en-GB" sz="2400" dirty="0">
                <a:solidFill>
                  <a:srgbClr val="0070C0"/>
                </a:solidFill>
              </a:rPr>
              <a:t>The key skill for Question 3 is the analysis of structure and, as noted previously, in its simplest terms, students are required to examine </a:t>
            </a:r>
            <a:r>
              <a:rPr lang="en-GB" sz="2400" i="1" dirty="0">
                <a:solidFill>
                  <a:srgbClr val="0070C0"/>
                </a:solidFill>
              </a:rPr>
              <a:t>what </a:t>
            </a:r>
            <a:r>
              <a:rPr lang="en-GB" sz="2400" dirty="0">
                <a:solidFill>
                  <a:srgbClr val="0070C0"/>
                </a:solidFill>
              </a:rPr>
              <a:t>happens </a:t>
            </a:r>
            <a:r>
              <a:rPr lang="en-GB" sz="2400" i="1" dirty="0">
                <a:solidFill>
                  <a:srgbClr val="0070C0"/>
                </a:solidFill>
              </a:rPr>
              <a:t>where </a:t>
            </a:r>
            <a:r>
              <a:rPr lang="en-GB" sz="2400" dirty="0">
                <a:solidFill>
                  <a:srgbClr val="0070C0"/>
                </a:solidFill>
              </a:rPr>
              <a:t>and </a:t>
            </a:r>
            <a:r>
              <a:rPr lang="en-GB" sz="2400" i="1" dirty="0">
                <a:solidFill>
                  <a:srgbClr val="0070C0"/>
                </a:solidFill>
              </a:rPr>
              <a:t>why</a:t>
            </a:r>
            <a:r>
              <a:rPr lang="en-GB" sz="2400" dirty="0">
                <a:solidFill>
                  <a:srgbClr val="0070C0"/>
                </a:solidFill>
              </a:rPr>
              <a:t>, usefully asking themselves the question, ‘How does reading about this </a:t>
            </a:r>
            <a:r>
              <a:rPr lang="en-GB" sz="2400" i="1" dirty="0">
                <a:solidFill>
                  <a:srgbClr val="0070C0"/>
                </a:solidFill>
              </a:rPr>
              <a:t>at this point </a:t>
            </a:r>
            <a:r>
              <a:rPr lang="en-GB" sz="2400" dirty="0">
                <a:solidFill>
                  <a:srgbClr val="0070C0"/>
                </a:solidFill>
              </a:rPr>
              <a:t>add to my understanding of the source as a whole?’ </a:t>
            </a:r>
          </a:p>
          <a:p>
            <a:r>
              <a:rPr lang="en-GB" sz="2400" i="1" dirty="0">
                <a:solidFill>
                  <a:schemeClr val="accent5">
                    <a:lumMod val="50000"/>
                  </a:schemeClr>
                </a:solidFill>
              </a:rPr>
              <a:t>From the examiner’s report</a:t>
            </a:r>
          </a:p>
        </p:txBody>
      </p:sp>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1034BDD1-D285-49E5-BB49-30B116450204}"/>
                  </a:ext>
                </a:extLst>
              </p14:cNvPr>
              <p14:cNvContentPartPr/>
              <p14:nvPr/>
            </p14:nvContentPartPr>
            <p14:xfrm>
              <a:off x="2165400" y="1663560"/>
              <a:ext cx="7601400" cy="114840"/>
            </p14:xfrm>
          </p:contentPart>
        </mc:Choice>
        <mc:Fallback xmlns="">
          <p:pic>
            <p:nvPicPr>
              <p:cNvPr id="3" name="Ink 2">
                <a:extLst>
                  <a:ext uri="{FF2B5EF4-FFF2-40B4-BE49-F238E27FC236}">
                    <a16:creationId xmlns:a16="http://schemas.microsoft.com/office/drawing/2014/main" id="{1034BDD1-D285-49E5-BB49-30B116450204}"/>
                  </a:ext>
                </a:extLst>
              </p:cNvPr>
              <p:cNvPicPr/>
              <p:nvPr/>
            </p:nvPicPr>
            <p:blipFill>
              <a:blip r:embed="rId4"/>
              <a:stretch>
                <a:fillRect/>
              </a:stretch>
            </p:blipFill>
            <p:spPr>
              <a:xfrm>
                <a:off x="2149560" y="1600200"/>
                <a:ext cx="7632720" cy="241560"/>
              </a:xfrm>
              <a:prstGeom prst="rect">
                <a:avLst/>
              </a:prstGeom>
            </p:spPr>
          </p:pic>
        </mc:Fallback>
      </mc:AlternateContent>
    </p:spTree>
    <p:extLst>
      <p:ext uri="{BB962C8B-B14F-4D97-AF65-F5344CB8AC3E}">
        <p14:creationId xmlns:p14="http://schemas.microsoft.com/office/powerpoint/2010/main" val="150390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9D4FA-7719-4EF8-B594-040604833423}"/>
              </a:ext>
            </a:extLst>
          </p:cNvPr>
          <p:cNvSpPr>
            <a:spLocks noGrp="1"/>
          </p:cNvSpPr>
          <p:nvPr>
            <p:ph type="title"/>
          </p:nvPr>
        </p:nvSpPr>
        <p:spPr>
          <a:xfrm>
            <a:off x="8173212" y="499533"/>
            <a:ext cx="3401568" cy="1920240"/>
          </a:xfrm>
        </p:spPr>
        <p:txBody>
          <a:bodyPr anchor="b">
            <a:normAutofit/>
          </a:bodyPr>
          <a:lstStyle/>
          <a:p>
            <a:r>
              <a:rPr lang="en-GB" sz="4000" dirty="0">
                <a:solidFill>
                  <a:schemeClr val="tx1"/>
                </a:solidFill>
              </a:rPr>
              <a:t>Example answer</a:t>
            </a:r>
          </a:p>
        </p:txBody>
      </p:sp>
      <p:pic>
        <p:nvPicPr>
          <p:cNvPr id="4" name="Picture 3">
            <a:extLst>
              <a:ext uri="{FF2B5EF4-FFF2-40B4-BE49-F238E27FC236}">
                <a16:creationId xmlns:a16="http://schemas.microsoft.com/office/drawing/2014/main" id="{E2077367-4550-4A5F-B3CD-E1ABC83D8F5D}"/>
              </a:ext>
            </a:extLst>
          </p:cNvPr>
          <p:cNvPicPr>
            <a:picLocks noChangeAspect="1"/>
          </p:cNvPicPr>
          <p:nvPr/>
        </p:nvPicPr>
        <p:blipFill>
          <a:blip r:embed="rId2"/>
          <a:stretch>
            <a:fillRect/>
          </a:stretch>
        </p:blipFill>
        <p:spPr>
          <a:xfrm>
            <a:off x="633999" y="973864"/>
            <a:ext cx="6278529" cy="4920532"/>
          </a:xfrm>
          <a:prstGeom prst="rect">
            <a:avLst/>
          </a:prstGeom>
        </p:spPr>
      </p:pic>
      <p:sp>
        <p:nvSpPr>
          <p:cNvPr id="5" name="TextBox 4">
            <a:extLst>
              <a:ext uri="{FF2B5EF4-FFF2-40B4-BE49-F238E27FC236}">
                <a16:creationId xmlns:a16="http://schemas.microsoft.com/office/drawing/2014/main" id="{15A3A696-F36C-4D3E-FA67-6E89773377A0}"/>
              </a:ext>
            </a:extLst>
          </p:cNvPr>
          <p:cNvSpPr txBox="1"/>
          <p:nvPr/>
        </p:nvSpPr>
        <p:spPr>
          <a:xfrm>
            <a:off x="6912529" y="3268811"/>
            <a:ext cx="3923638" cy="954107"/>
          </a:xfrm>
          <a:prstGeom prst="rect">
            <a:avLst/>
          </a:prstGeom>
          <a:noFill/>
        </p:spPr>
        <p:txBody>
          <a:bodyPr wrap="square" rtlCol="0">
            <a:spAutoFit/>
          </a:bodyPr>
          <a:lstStyle/>
          <a:p>
            <a:pPr algn="r"/>
            <a:r>
              <a:rPr lang="en-GB" sz="2800" dirty="0">
                <a:highlight>
                  <a:srgbClr val="FFFF00"/>
                </a:highlight>
              </a:rPr>
              <a:t>This is level 2: ‘some attempts’.  Why?</a:t>
            </a:r>
          </a:p>
        </p:txBody>
      </p:sp>
      <p:sp>
        <p:nvSpPr>
          <p:cNvPr id="7" name="Content Placeholder 6">
            <a:extLst>
              <a:ext uri="{FF2B5EF4-FFF2-40B4-BE49-F238E27FC236}">
                <a16:creationId xmlns:a16="http://schemas.microsoft.com/office/drawing/2014/main" id="{591FACF0-E152-FF51-D370-2666AC683644}"/>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463820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2292977" y="60455"/>
            <a:ext cx="7606046" cy="6737090"/>
          </a:xfrm>
          <a:prstGeom prst="rect">
            <a:avLst/>
          </a:prstGeom>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E56D435-6B30-6E38-551D-E0595D82F18C}"/>
                  </a:ext>
                </a:extLst>
              </p14:cNvPr>
              <p14:cNvContentPartPr/>
              <p14:nvPr/>
            </p14:nvContentPartPr>
            <p14:xfrm>
              <a:off x="2387160" y="977040"/>
              <a:ext cx="2629080" cy="80280"/>
            </p14:xfrm>
          </p:contentPart>
        </mc:Choice>
        <mc:Fallback xmlns="">
          <p:pic>
            <p:nvPicPr>
              <p:cNvPr id="5" name="Ink 4">
                <a:extLst>
                  <a:ext uri="{FF2B5EF4-FFF2-40B4-BE49-F238E27FC236}">
                    <a16:creationId xmlns:a16="http://schemas.microsoft.com/office/drawing/2014/main" id="{4E56D435-6B30-6E38-551D-E0595D82F18C}"/>
                  </a:ext>
                </a:extLst>
              </p:cNvPr>
              <p:cNvPicPr/>
              <p:nvPr/>
            </p:nvPicPr>
            <p:blipFill>
              <a:blip r:embed="rId5"/>
              <a:stretch>
                <a:fillRect/>
              </a:stretch>
            </p:blipFill>
            <p:spPr>
              <a:xfrm>
                <a:off x="2371320" y="913680"/>
                <a:ext cx="2660400" cy="207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6" name="Ink 5">
                <a:extLst>
                  <a:ext uri="{FF2B5EF4-FFF2-40B4-BE49-F238E27FC236}">
                    <a16:creationId xmlns:a16="http://schemas.microsoft.com/office/drawing/2014/main" id="{F75D63C0-98A5-0D12-FB3B-4644DD96EFE0}"/>
                  </a:ext>
                </a:extLst>
              </p14:cNvPr>
              <p14:cNvContentPartPr/>
              <p14:nvPr/>
            </p14:nvContentPartPr>
            <p14:xfrm>
              <a:off x="6049440" y="984600"/>
              <a:ext cx="509400" cy="22680"/>
            </p14:xfrm>
          </p:contentPart>
        </mc:Choice>
        <mc:Fallback xmlns="">
          <p:pic>
            <p:nvPicPr>
              <p:cNvPr id="6" name="Ink 5">
                <a:extLst>
                  <a:ext uri="{FF2B5EF4-FFF2-40B4-BE49-F238E27FC236}">
                    <a16:creationId xmlns:a16="http://schemas.microsoft.com/office/drawing/2014/main" id="{F75D63C0-98A5-0D12-FB3B-4644DD96EFE0}"/>
                  </a:ext>
                </a:extLst>
              </p:cNvPr>
              <p:cNvPicPr/>
              <p:nvPr/>
            </p:nvPicPr>
            <p:blipFill>
              <a:blip r:embed="rId7"/>
              <a:stretch>
                <a:fillRect/>
              </a:stretch>
            </p:blipFill>
            <p:spPr>
              <a:xfrm>
                <a:off x="6033600" y="921240"/>
                <a:ext cx="540720" cy="1494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6D4B2D8B-6928-5C1D-A012-D6EA1E029646}"/>
                  </a:ext>
                </a:extLst>
              </p14:cNvPr>
              <p14:cNvContentPartPr/>
              <p14:nvPr/>
            </p14:nvContentPartPr>
            <p14:xfrm>
              <a:off x="2327760" y="2325960"/>
              <a:ext cx="2394000" cy="30240"/>
            </p14:xfrm>
          </p:contentPart>
        </mc:Choice>
        <mc:Fallback xmlns="">
          <p:pic>
            <p:nvPicPr>
              <p:cNvPr id="7" name="Ink 6">
                <a:extLst>
                  <a:ext uri="{FF2B5EF4-FFF2-40B4-BE49-F238E27FC236}">
                    <a16:creationId xmlns:a16="http://schemas.microsoft.com/office/drawing/2014/main" id="{6D4B2D8B-6928-5C1D-A012-D6EA1E029646}"/>
                  </a:ext>
                </a:extLst>
              </p:cNvPr>
              <p:cNvPicPr/>
              <p:nvPr/>
            </p:nvPicPr>
            <p:blipFill>
              <a:blip r:embed="rId9"/>
              <a:stretch>
                <a:fillRect/>
              </a:stretch>
            </p:blipFill>
            <p:spPr>
              <a:xfrm>
                <a:off x="2311920" y="2262600"/>
                <a:ext cx="2425320" cy="1569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F54F0DDA-AB9C-E631-F7B4-1E9D9A8D5B81}"/>
                  </a:ext>
                </a:extLst>
              </p14:cNvPr>
              <p14:cNvContentPartPr/>
              <p14:nvPr/>
            </p14:nvContentPartPr>
            <p14:xfrm>
              <a:off x="5760720" y="2244240"/>
              <a:ext cx="660960" cy="72720"/>
            </p14:xfrm>
          </p:contentPart>
        </mc:Choice>
        <mc:Fallback xmlns="">
          <p:pic>
            <p:nvPicPr>
              <p:cNvPr id="8" name="Ink 7">
                <a:extLst>
                  <a:ext uri="{FF2B5EF4-FFF2-40B4-BE49-F238E27FC236}">
                    <a16:creationId xmlns:a16="http://schemas.microsoft.com/office/drawing/2014/main" id="{F54F0DDA-AB9C-E631-F7B4-1E9D9A8D5B81}"/>
                  </a:ext>
                </a:extLst>
              </p:cNvPr>
              <p:cNvPicPr/>
              <p:nvPr/>
            </p:nvPicPr>
            <p:blipFill>
              <a:blip r:embed="rId11"/>
              <a:stretch>
                <a:fillRect/>
              </a:stretch>
            </p:blipFill>
            <p:spPr>
              <a:xfrm>
                <a:off x="5744880" y="2180880"/>
                <a:ext cx="692280" cy="1994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9" name="Ink 8">
                <a:extLst>
                  <a:ext uri="{FF2B5EF4-FFF2-40B4-BE49-F238E27FC236}">
                    <a16:creationId xmlns:a16="http://schemas.microsoft.com/office/drawing/2014/main" id="{CC15B98F-507C-05C1-349D-B838564719F9}"/>
                  </a:ext>
                </a:extLst>
              </p14:cNvPr>
              <p14:cNvContentPartPr/>
              <p14:nvPr/>
            </p14:nvContentPartPr>
            <p14:xfrm>
              <a:off x="6850080" y="2309400"/>
              <a:ext cx="878760" cy="78480"/>
            </p14:xfrm>
          </p:contentPart>
        </mc:Choice>
        <mc:Fallback xmlns="">
          <p:pic>
            <p:nvPicPr>
              <p:cNvPr id="9" name="Ink 8">
                <a:extLst>
                  <a:ext uri="{FF2B5EF4-FFF2-40B4-BE49-F238E27FC236}">
                    <a16:creationId xmlns:a16="http://schemas.microsoft.com/office/drawing/2014/main" id="{CC15B98F-507C-05C1-349D-B838564719F9}"/>
                  </a:ext>
                </a:extLst>
              </p:cNvPr>
              <p:cNvPicPr/>
              <p:nvPr/>
            </p:nvPicPr>
            <p:blipFill>
              <a:blip r:embed="rId13"/>
              <a:stretch>
                <a:fillRect/>
              </a:stretch>
            </p:blipFill>
            <p:spPr>
              <a:xfrm>
                <a:off x="6834240" y="2246040"/>
                <a:ext cx="910080" cy="2052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0" name="Ink 9">
                <a:extLst>
                  <a:ext uri="{FF2B5EF4-FFF2-40B4-BE49-F238E27FC236}">
                    <a16:creationId xmlns:a16="http://schemas.microsoft.com/office/drawing/2014/main" id="{32FEA402-94DF-C3AB-4CEB-499D9F3719DD}"/>
                  </a:ext>
                </a:extLst>
              </p14:cNvPr>
              <p14:cNvContentPartPr/>
              <p14:nvPr/>
            </p14:nvContentPartPr>
            <p14:xfrm>
              <a:off x="4057560" y="2703600"/>
              <a:ext cx="3582000" cy="95400"/>
            </p14:xfrm>
          </p:contentPart>
        </mc:Choice>
        <mc:Fallback xmlns="">
          <p:pic>
            <p:nvPicPr>
              <p:cNvPr id="10" name="Ink 9">
                <a:extLst>
                  <a:ext uri="{FF2B5EF4-FFF2-40B4-BE49-F238E27FC236}">
                    <a16:creationId xmlns:a16="http://schemas.microsoft.com/office/drawing/2014/main" id="{32FEA402-94DF-C3AB-4CEB-499D9F3719DD}"/>
                  </a:ext>
                </a:extLst>
              </p:cNvPr>
              <p:cNvPicPr/>
              <p:nvPr/>
            </p:nvPicPr>
            <p:blipFill>
              <a:blip r:embed="rId15"/>
              <a:stretch>
                <a:fillRect/>
              </a:stretch>
            </p:blipFill>
            <p:spPr>
              <a:xfrm>
                <a:off x="4041720" y="2640240"/>
                <a:ext cx="3613320" cy="2221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1" name="Ink 10">
                <a:extLst>
                  <a:ext uri="{FF2B5EF4-FFF2-40B4-BE49-F238E27FC236}">
                    <a16:creationId xmlns:a16="http://schemas.microsoft.com/office/drawing/2014/main" id="{0B984B57-9DE0-9268-6DFD-E1CD57DE0032}"/>
                  </a:ext>
                </a:extLst>
              </p14:cNvPr>
              <p14:cNvContentPartPr/>
              <p14:nvPr/>
            </p14:nvContentPartPr>
            <p14:xfrm>
              <a:off x="5412240" y="2970000"/>
              <a:ext cx="387360" cy="67680"/>
            </p14:xfrm>
          </p:contentPart>
        </mc:Choice>
        <mc:Fallback xmlns="">
          <p:pic>
            <p:nvPicPr>
              <p:cNvPr id="11" name="Ink 10">
                <a:extLst>
                  <a:ext uri="{FF2B5EF4-FFF2-40B4-BE49-F238E27FC236}">
                    <a16:creationId xmlns:a16="http://schemas.microsoft.com/office/drawing/2014/main" id="{0B984B57-9DE0-9268-6DFD-E1CD57DE0032}"/>
                  </a:ext>
                </a:extLst>
              </p:cNvPr>
              <p:cNvPicPr/>
              <p:nvPr/>
            </p:nvPicPr>
            <p:blipFill>
              <a:blip r:embed="rId17"/>
              <a:stretch>
                <a:fillRect/>
              </a:stretch>
            </p:blipFill>
            <p:spPr>
              <a:xfrm>
                <a:off x="5396400" y="2906640"/>
                <a:ext cx="418680" cy="1944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2" name="Ink 11">
                <a:extLst>
                  <a:ext uri="{FF2B5EF4-FFF2-40B4-BE49-F238E27FC236}">
                    <a16:creationId xmlns:a16="http://schemas.microsoft.com/office/drawing/2014/main" id="{2C0B4C81-0471-11B7-D4CE-A57DF169BF7D}"/>
                  </a:ext>
                </a:extLst>
              </p14:cNvPr>
              <p14:cNvContentPartPr/>
              <p14:nvPr/>
            </p14:nvContentPartPr>
            <p14:xfrm>
              <a:off x="2735640" y="3202560"/>
              <a:ext cx="1968120" cy="50400"/>
            </p14:xfrm>
          </p:contentPart>
        </mc:Choice>
        <mc:Fallback xmlns="">
          <p:pic>
            <p:nvPicPr>
              <p:cNvPr id="12" name="Ink 11">
                <a:extLst>
                  <a:ext uri="{FF2B5EF4-FFF2-40B4-BE49-F238E27FC236}">
                    <a16:creationId xmlns:a16="http://schemas.microsoft.com/office/drawing/2014/main" id="{2C0B4C81-0471-11B7-D4CE-A57DF169BF7D}"/>
                  </a:ext>
                </a:extLst>
              </p:cNvPr>
              <p:cNvPicPr/>
              <p:nvPr/>
            </p:nvPicPr>
            <p:blipFill>
              <a:blip r:embed="rId19"/>
              <a:stretch>
                <a:fillRect/>
              </a:stretch>
            </p:blipFill>
            <p:spPr>
              <a:xfrm>
                <a:off x="2719800" y="3139200"/>
                <a:ext cx="1999440" cy="17712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FC29E304-49A8-08CF-8C0F-E44C16B46C91}"/>
                  </a:ext>
                </a:extLst>
              </p14:cNvPr>
              <p14:cNvContentPartPr/>
              <p14:nvPr/>
            </p14:nvContentPartPr>
            <p14:xfrm>
              <a:off x="2419920" y="4042080"/>
              <a:ext cx="6991200" cy="141840"/>
            </p14:xfrm>
          </p:contentPart>
        </mc:Choice>
        <mc:Fallback xmlns="">
          <p:pic>
            <p:nvPicPr>
              <p:cNvPr id="13" name="Ink 12">
                <a:extLst>
                  <a:ext uri="{FF2B5EF4-FFF2-40B4-BE49-F238E27FC236}">
                    <a16:creationId xmlns:a16="http://schemas.microsoft.com/office/drawing/2014/main" id="{FC29E304-49A8-08CF-8C0F-E44C16B46C91}"/>
                  </a:ext>
                </a:extLst>
              </p:cNvPr>
              <p:cNvPicPr/>
              <p:nvPr/>
            </p:nvPicPr>
            <p:blipFill>
              <a:blip r:embed="rId21"/>
              <a:stretch>
                <a:fillRect/>
              </a:stretch>
            </p:blipFill>
            <p:spPr>
              <a:xfrm>
                <a:off x="2404080" y="3978720"/>
                <a:ext cx="7022520" cy="2685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4" name="Ink 13">
                <a:extLst>
                  <a:ext uri="{FF2B5EF4-FFF2-40B4-BE49-F238E27FC236}">
                    <a16:creationId xmlns:a16="http://schemas.microsoft.com/office/drawing/2014/main" id="{20B17138-D1D7-7396-8A46-E2CE31CDCA86}"/>
                  </a:ext>
                </a:extLst>
              </p14:cNvPr>
              <p14:cNvContentPartPr/>
              <p14:nvPr/>
            </p14:nvContentPartPr>
            <p14:xfrm>
              <a:off x="2414160" y="4300200"/>
              <a:ext cx="7128000" cy="99000"/>
            </p14:xfrm>
          </p:contentPart>
        </mc:Choice>
        <mc:Fallback xmlns="">
          <p:pic>
            <p:nvPicPr>
              <p:cNvPr id="14" name="Ink 13">
                <a:extLst>
                  <a:ext uri="{FF2B5EF4-FFF2-40B4-BE49-F238E27FC236}">
                    <a16:creationId xmlns:a16="http://schemas.microsoft.com/office/drawing/2014/main" id="{20B17138-D1D7-7396-8A46-E2CE31CDCA86}"/>
                  </a:ext>
                </a:extLst>
              </p:cNvPr>
              <p:cNvPicPr/>
              <p:nvPr/>
            </p:nvPicPr>
            <p:blipFill>
              <a:blip r:embed="rId23"/>
              <a:stretch>
                <a:fillRect/>
              </a:stretch>
            </p:blipFill>
            <p:spPr>
              <a:xfrm>
                <a:off x="2398320" y="4236840"/>
                <a:ext cx="7159320" cy="22572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5" name="Ink 14">
                <a:extLst>
                  <a:ext uri="{FF2B5EF4-FFF2-40B4-BE49-F238E27FC236}">
                    <a16:creationId xmlns:a16="http://schemas.microsoft.com/office/drawing/2014/main" id="{677DD105-D035-0545-23AA-5EA2030F96BF}"/>
                  </a:ext>
                </a:extLst>
              </p14:cNvPr>
              <p14:cNvContentPartPr/>
              <p14:nvPr/>
            </p14:nvContentPartPr>
            <p14:xfrm>
              <a:off x="2402280" y="5911560"/>
              <a:ext cx="1453320" cy="54360"/>
            </p14:xfrm>
          </p:contentPart>
        </mc:Choice>
        <mc:Fallback xmlns="">
          <p:pic>
            <p:nvPicPr>
              <p:cNvPr id="15" name="Ink 14">
                <a:extLst>
                  <a:ext uri="{FF2B5EF4-FFF2-40B4-BE49-F238E27FC236}">
                    <a16:creationId xmlns:a16="http://schemas.microsoft.com/office/drawing/2014/main" id="{677DD105-D035-0545-23AA-5EA2030F96BF}"/>
                  </a:ext>
                </a:extLst>
              </p:cNvPr>
              <p:cNvPicPr/>
              <p:nvPr/>
            </p:nvPicPr>
            <p:blipFill>
              <a:blip r:embed="rId25"/>
              <a:stretch>
                <a:fillRect/>
              </a:stretch>
            </p:blipFill>
            <p:spPr>
              <a:xfrm>
                <a:off x="2386440" y="5848200"/>
                <a:ext cx="1484640" cy="18108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6" name="Ink 15">
                <a:extLst>
                  <a:ext uri="{FF2B5EF4-FFF2-40B4-BE49-F238E27FC236}">
                    <a16:creationId xmlns:a16="http://schemas.microsoft.com/office/drawing/2014/main" id="{D367B41F-30BE-4BE6-D6C9-49F1DEAA08BA}"/>
                  </a:ext>
                </a:extLst>
              </p14:cNvPr>
              <p14:cNvContentPartPr/>
              <p14:nvPr/>
            </p14:nvContentPartPr>
            <p14:xfrm>
              <a:off x="5084640" y="6095880"/>
              <a:ext cx="1611000" cy="48600"/>
            </p14:xfrm>
          </p:contentPart>
        </mc:Choice>
        <mc:Fallback xmlns="">
          <p:pic>
            <p:nvPicPr>
              <p:cNvPr id="16" name="Ink 15">
                <a:extLst>
                  <a:ext uri="{FF2B5EF4-FFF2-40B4-BE49-F238E27FC236}">
                    <a16:creationId xmlns:a16="http://schemas.microsoft.com/office/drawing/2014/main" id="{D367B41F-30BE-4BE6-D6C9-49F1DEAA08BA}"/>
                  </a:ext>
                </a:extLst>
              </p:cNvPr>
              <p:cNvPicPr/>
              <p:nvPr/>
            </p:nvPicPr>
            <p:blipFill>
              <a:blip r:embed="rId27"/>
              <a:stretch>
                <a:fillRect/>
              </a:stretch>
            </p:blipFill>
            <p:spPr>
              <a:xfrm>
                <a:off x="5068800" y="6032520"/>
                <a:ext cx="1642320" cy="17532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7" name="Ink 16">
                <a:extLst>
                  <a:ext uri="{FF2B5EF4-FFF2-40B4-BE49-F238E27FC236}">
                    <a16:creationId xmlns:a16="http://schemas.microsoft.com/office/drawing/2014/main" id="{B37945AB-D4C7-1007-EE12-524AC6A79709}"/>
                  </a:ext>
                </a:extLst>
              </p14:cNvPr>
              <p14:cNvContentPartPr/>
              <p14:nvPr/>
            </p14:nvContentPartPr>
            <p14:xfrm>
              <a:off x="8201880" y="6025320"/>
              <a:ext cx="634680" cy="134280"/>
            </p14:xfrm>
          </p:contentPart>
        </mc:Choice>
        <mc:Fallback xmlns="">
          <p:pic>
            <p:nvPicPr>
              <p:cNvPr id="17" name="Ink 16">
                <a:extLst>
                  <a:ext uri="{FF2B5EF4-FFF2-40B4-BE49-F238E27FC236}">
                    <a16:creationId xmlns:a16="http://schemas.microsoft.com/office/drawing/2014/main" id="{B37945AB-D4C7-1007-EE12-524AC6A79709}"/>
                  </a:ext>
                </a:extLst>
              </p:cNvPr>
              <p:cNvPicPr/>
              <p:nvPr/>
            </p:nvPicPr>
            <p:blipFill>
              <a:blip r:embed="rId29"/>
              <a:stretch>
                <a:fillRect/>
              </a:stretch>
            </p:blipFill>
            <p:spPr>
              <a:xfrm>
                <a:off x="8186040" y="5961960"/>
                <a:ext cx="666000" cy="2610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8" name="Ink 17">
                <a:extLst>
                  <a:ext uri="{FF2B5EF4-FFF2-40B4-BE49-F238E27FC236}">
                    <a16:creationId xmlns:a16="http://schemas.microsoft.com/office/drawing/2014/main" id="{3C8483F3-D36B-3257-0EEB-925BCD7364B7}"/>
                  </a:ext>
                </a:extLst>
              </p14:cNvPr>
              <p14:cNvContentPartPr/>
              <p14:nvPr/>
            </p14:nvContentPartPr>
            <p14:xfrm>
              <a:off x="8788680" y="6304680"/>
              <a:ext cx="1042200" cy="219960"/>
            </p14:xfrm>
          </p:contentPart>
        </mc:Choice>
        <mc:Fallback xmlns="">
          <p:pic>
            <p:nvPicPr>
              <p:cNvPr id="18" name="Ink 17">
                <a:extLst>
                  <a:ext uri="{FF2B5EF4-FFF2-40B4-BE49-F238E27FC236}">
                    <a16:creationId xmlns:a16="http://schemas.microsoft.com/office/drawing/2014/main" id="{3C8483F3-D36B-3257-0EEB-925BCD7364B7}"/>
                  </a:ext>
                </a:extLst>
              </p:cNvPr>
              <p:cNvPicPr/>
              <p:nvPr/>
            </p:nvPicPr>
            <p:blipFill>
              <a:blip r:embed="rId31"/>
              <a:stretch>
                <a:fillRect/>
              </a:stretch>
            </p:blipFill>
            <p:spPr>
              <a:xfrm>
                <a:off x="8772840" y="6241320"/>
                <a:ext cx="1073520" cy="34668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19" name="Ink 18">
                <a:extLst>
                  <a:ext uri="{FF2B5EF4-FFF2-40B4-BE49-F238E27FC236}">
                    <a16:creationId xmlns:a16="http://schemas.microsoft.com/office/drawing/2014/main" id="{93B70F1E-89F9-DDFA-8442-CF206CAB4558}"/>
                  </a:ext>
                </a:extLst>
              </p14:cNvPr>
              <p14:cNvContentPartPr/>
              <p14:nvPr/>
            </p14:nvContentPartPr>
            <p14:xfrm>
              <a:off x="5069520" y="6265800"/>
              <a:ext cx="1137960" cy="154440"/>
            </p14:xfrm>
          </p:contentPart>
        </mc:Choice>
        <mc:Fallback xmlns="">
          <p:pic>
            <p:nvPicPr>
              <p:cNvPr id="19" name="Ink 18">
                <a:extLst>
                  <a:ext uri="{FF2B5EF4-FFF2-40B4-BE49-F238E27FC236}">
                    <a16:creationId xmlns:a16="http://schemas.microsoft.com/office/drawing/2014/main" id="{93B70F1E-89F9-DDFA-8442-CF206CAB4558}"/>
                  </a:ext>
                </a:extLst>
              </p:cNvPr>
              <p:cNvPicPr/>
              <p:nvPr/>
            </p:nvPicPr>
            <p:blipFill>
              <a:blip r:embed="rId33"/>
              <a:stretch>
                <a:fillRect/>
              </a:stretch>
            </p:blipFill>
            <p:spPr>
              <a:xfrm>
                <a:off x="5053680" y="6202440"/>
                <a:ext cx="1169280" cy="28116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20" name="Ink 19">
                <a:extLst>
                  <a:ext uri="{FF2B5EF4-FFF2-40B4-BE49-F238E27FC236}">
                    <a16:creationId xmlns:a16="http://schemas.microsoft.com/office/drawing/2014/main" id="{E65B22CA-E660-9275-43DB-AE46A83B70BD}"/>
                  </a:ext>
                </a:extLst>
              </p14:cNvPr>
              <p14:cNvContentPartPr/>
              <p14:nvPr/>
            </p14:nvContentPartPr>
            <p14:xfrm>
              <a:off x="2333520" y="61560"/>
              <a:ext cx="9750960" cy="6676920"/>
            </p14:xfrm>
          </p:contentPart>
        </mc:Choice>
        <mc:Fallback xmlns="">
          <p:pic>
            <p:nvPicPr>
              <p:cNvPr id="20" name="Ink 19">
                <a:extLst>
                  <a:ext uri="{FF2B5EF4-FFF2-40B4-BE49-F238E27FC236}">
                    <a16:creationId xmlns:a16="http://schemas.microsoft.com/office/drawing/2014/main" id="{E65B22CA-E660-9275-43DB-AE46A83B70BD}"/>
                  </a:ext>
                </a:extLst>
              </p:cNvPr>
              <p:cNvPicPr/>
              <p:nvPr/>
            </p:nvPicPr>
            <p:blipFill>
              <a:blip r:embed="rId35"/>
              <a:stretch>
                <a:fillRect/>
              </a:stretch>
            </p:blipFill>
            <p:spPr>
              <a:xfrm>
                <a:off x="2324160" y="52200"/>
                <a:ext cx="9769680" cy="6695640"/>
              </a:xfrm>
              <a:prstGeom prst="rect">
                <a:avLst/>
              </a:prstGeom>
            </p:spPr>
          </p:pic>
        </mc:Fallback>
      </mc:AlternateContent>
    </p:spTree>
    <p:extLst>
      <p:ext uri="{BB962C8B-B14F-4D97-AF65-F5344CB8AC3E}">
        <p14:creationId xmlns:p14="http://schemas.microsoft.com/office/powerpoint/2010/main" val="3055885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C6F7CF-0F07-CF60-2DA9-7F332ED2E02E}"/>
              </a:ext>
            </a:extLst>
          </p:cNvPr>
          <p:cNvSpPr>
            <a:spLocks noGrp="1"/>
          </p:cNvSpPr>
          <p:nvPr>
            <p:ph idx="1"/>
          </p:nvPr>
        </p:nvSpPr>
        <p:spPr>
          <a:xfrm>
            <a:off x="1565031" y="135500"/>
            <a:ext cx="10319589" cy="2507566"/>
          </a:xfrm>
        </p:spPr>
        <p:txBody>
          <a:bodyPr>
            <a:normAutofit fontScale="92500" lnSpcReduction="20000"/>
          </a:bodyPr>
          <a:lstStyle/>
          <a:p>
            <a:pPr marL="0" indent="0">
              <a:lnSpc>
                <a:spcPct val="110000"/>
              </a:lnSpc>
              <a:buNone/>
            </a:pP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The writer begins the text by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establishing</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the central focus of the text: Mr Fisher alone in his classroom marking. The writer creates an increasingly sombre and melancholic tone in the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opening moments </a:t>
            </a:r>
            <a:r>
              <a:rPr lang="en-GB" sz="2000" i="1" u="sng"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in order to effectively create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contrast</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later</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in the text when he is ‘swept away’ by </a:t>
            </a:r>
            <a:r>
              <a:rPr lang="en-GB" sz="2000" kern="1200" dirty="0" err="1">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Tibbet’s</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writing. The gloomy tone is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established</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through the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focus</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on Mr Fisher’s solitary life in his ‘small house’ </a:t>
            </a:r>
            <a:r>
              <a:rPr lang="en-GB" sz="2000" i="1" u="sng"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which encourages the reader to feel </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a strong sense of pity for him. The writer continues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to zoom </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in on the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growing</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sense of disillusionment felt by Mr Fisher by highlighting how this has been a particularly ‘disappointing term’. The reader is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hooked</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by the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growing</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sense of frustration in Mr Fisher which is </a:t>
            </a:r>
            <a:r>
              <a:rPr lang="en-GB" sz="2000" b="1"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later</a:t>
            </a:r>
            <a:r>
              <a:rPr lang="en-GB" sz="2000" kern="1200" dirty="0">
                <a:solidFill>
                  <a:srgbClr val="262626"/>
                </a:solidFill>
                <a:effectLst/>
                <a:latin typeface="Comic Sans MS" panose="030F0702030302020204" pitchFamily="66" charset="0"/>
                <a:ea typeface="Calibri" panose="020F0502020204030204" pitchFamily="34" charset="0"/>
                <a:cs typeface="Times New Roman" panose="02020603050405020304" pitchFamily="18" charset="0"/>
              </a:rPr>
              <a:t> alleviated when he stumbles upon Tibbets’ work.</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en-GB" sz="2000" dirty="0"/>
          </a:p>
        </p:txBody>
      </p:sp>
      <p:pic>
        <p:nvPicPr>
          <p:cNvPr id="4" name="Picture 3" descr="The I Do WE Do YOU Do Model Explained - Evidence-Based Teaching">
            <a:extLst>
              <a:ext uri="{FF2B5EF4-FFF2-40B4-BE49-F238E27FC236}">
                <a16:creationId xmlns:a16="http://schemas.microsoft.com/office/drawing/2014/main" id="{90CD9B60-46BE-4DC7-8AB7-A6FA42413B8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6772"/>
          <a:stretch/>
        </p:blipFill>
        <p:spPr bwMode="auto">
          <a:xfrm>
            <a:off x="307380" y="241008"/>
            <a:ext cx="988695" cy="9131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I Do WE Do YOU Do Model Explained - Evidence-Based Teaching">
            <a:extLst>
              <a:ext uri="{FF2B5EF4-FFF2-40B4-BE49-F238E27FC236}">
                <a16:creationId xmlns:a16="http://schemas.microsoft.com/office/drawing/2014/main" id="{691A223A-ADBD-BCFB-DE83-D34D4E53F6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543" r="33228"/>
          <a:stretch/>
        </p:blipFill>
        <p:spPr bwMode="auto">
          <a:xfrm>
            <a:off x="156384" y="2643066"/>
            <a:ext cx="1089016" cy="10059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201498B-470F-73FA-E969-143633651EFA}"/>
              </a:ext>
            </a:extLst>
          </p:cNvPr>
          <p:cNvSpPr txBox="1"/>
          <p:nvPr/>
        </p:nvSpPr>
        <p:spPr>
          <a:xfrm>
            <a:off x="1565031" y="2981434"/>
            <a:ext cx="10078554" cy="2308324"/>
          </a:xfrm>
          <a:prstGeom prst="rect">
            <a:avLst/>
          </a:prstGeom>
          <a:noFill/>
        </p:spPr>
        <p:txBody>
          <a:bodyPr wrap="square" rtlCol="0">
            <a:spAutoFit/>
          </a:bodyPr>
          <a:lstStyle/>
          <a:p>
            <a:r>
              <a:rPr lang="en-GB" dirty="0">
                <a:latin typeface="Comic Sans MS" panose="030F0702030302020204" pitchFamily="66" charset="0"/>
              </a:rPr>
              <a:t>The focus of the text changes to a different tone when Mr Fisher starts to reminisce about his memories of stories and books in the past when he first started teaching. He describes books as ‘golden’, which creates a feeling to the reader of nostalgia; a time in Mr Fisher’s life that was very important to him. He remembers when books had the power ‘illuminating minds and hearts’, which shows the reader how inspired Mr Fisher used to be about teaching and story-telling. However, the tone suggests that these feelings are no longer there, ‘the magic had run out’, contrasts his feelings with his past experiences. We feel sympathy that he no longer feels the same passion he used to.</a:t>
            </a:r>
          </a:p>
        </p:txBody>
      </p:sp>
      <p:pic>
        <p:nvPicPr>
          <p:cNvPr id="2" name="Picture 2" descr="The I Do WE Do YOU Do Model Explained - Evidence-Based Teaching">
            <a:extLst>
              <a:ext uri="{FF2B5EF4-FFF2-40B4-BE49-F238E27FC236}">
                <a16:creationId xmlns:a16="http://schemas.microsoft.com/office/drawing/2014/main" id="{813A35BC-61F9-13E5-395F-9C11D11DF7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772"/>
          <a:stretch/>
        </p:blipFill>
        <p:spPr bwMode="auto">
          <a:xfrm>
            <a:off x="156384" y="5724922"/>
            <a:ext cx="974322" cy="899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89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BAE9D-B0BC-3271-3695-DEC36DE5E7B4}"/>
              </a:ext>
            </a:extLst>
          </p:cNvPr>
          <p:cNvSpPr>
            <a:spLocks noGrp="1"/>
          </p:cNvSpPr>
          <p:nvPr>
            <p:ph type="title"/>
          </p:nvPr>
        </p:nvSpPr>
        <p:spPr/>
        <p:txBody>
          <a:bodyPr/>
          <a:lstStyle/>
          <a:p>
            <a:r>
              <a:rPr lang="en-GB"/>
              <a:t>12 minutes</a:t>
            </a:r>
          </a:p>
        </p:txBody>
      </p:sp>
      <p:pic>
        <p:nvPicPr>
          <p:cNvPr id="6" name="Picture 5">
            <a:extLst>
              <a:ext uri="{FF2B5EF4-FFF2-40B4-BE49-F238E27FC236}">
                <a16:creationId xmlns:a16="http://schemas.microsoft.com/office/drawing/2014/main" id="{DA0702DE-C595-92FF-B235-309B908DA0F8}"/>
              </a:ext>
            </a:extLst>
          </p:cNvPr>
          <p:cNvPicPr>
            <a:picLocks noChangeAspect="1"/>
          </p:cNvPicPr>
          <p:nvPr/>
        </p:nvPicPr>
        <p:blipFill>
          <a:blip r:embed="rId2"/>
          <a:stretch>
            <a:fillRect/>
          </a:stretch>
        </p:blipFill>
        <p:spPr>
          <a:xfrm>
            <a:off x="676656" y="2100043"/>
            <a:ext cx="10546225" cy="3589458"/>
          </a:xfrm>
          <a:prstGeom prst="rect">
            <a:avLst/>
          </a:prstGeom>
        </p:spPr>
      </p:pic>
    </p:spTree>
    <p:extLst>
      <p:ext uri="{BB962C8B-B14F-4D97-AF65-F5344CB8AC3E}">
        <p14:creationId xmlns:p14="http://schemas.microsoft.com/office/powerpoint/2010/main" val="587597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u="sng"/>
              <a:t>Building Evaluation Skills</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a:solidFill>
                  <a:schemeClr val="bg1"/>
                </a:solidFill>
              </a:rPr>
              <a:t>Language Paper 1</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Understanding that writers have specific aims and purposes</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424547" y="4247603"/>
            <a:ext cx="3318960" cy="1815882"/>
          </a:xfrm>
          <a:prstGeom prst="rect">
            <a:avLst/>
          </a:prstGeom>
          <a:noFill/>
        </p:spPr>
        <p:txBody>
          <a:bodyPr wrap="square" rtlCol="0">
            <a:spAutoFit/>
          </a:bodyPr>
          <a:lstStyle/>
          <a:p>
            <a:pPr marL="342900" indent="-342900">
              <a:buFont typeface="Arial" panose="020B0604020202020204" pitchFamily="34" charset="0"/>
              <a:buChar char="•"/>
            </a:pPr>
            <a:r>
              <a:rPr lang="en-GB" sz="2800"/>
              <a:t>Developing confidence in engaging with opinions</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815882"/>
          </a:xfrm>
          <a:prstGeom prst="rect">
            <a:avLst/>
          </a:prstGeom>
          <a:noFill/>
        </p:spPr>
        <p:txBody>
          <a:bodyPr wrap="square" rtlCol="0">
            <a:spAutoFit/>
          </a:bodyPr>
          <a:lstStyle/>
          <a:p>
            <a:pPr marL="285750" indent="-285750">
              <a:buFont typeface="Arial" panose="020B0604020202020204" pitchFamily="34" charset="0"/>
              <a:buChar char="•"/>
            </a:pPr>
            <a:r>
              <a:rPr lang="en-GB" sz="2800"/>
              <a:t>Being able to express yourself clearly &amp; with insight </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21520449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31B9F-5717-4361-824B-68EBC6EAE02D}"/>
              </a:ext>
            </a:extLst>
          </p:cNvPr>
          <p:cNvSpPr>
            <a:spLocks noGrp="1"/>
          </p:cNvSpPr>
          <p:nvPr>
            <p:ph type="title"/>
          </p:nvPr>
        </p:nvSpPr>
        <p:spPr/>
        <p:txBody>
          <a:bodyPr/>
          <a:lstStyle/>
          <a:p>
            <a:r>
              <a:rPr lang="en-GB"/>
              <a:t>Evaluating an opinion</a:t>
            </a:r>
          </a:p>
        </p:txBody>
      </p:sp>
      <p:sp>
        <p:nvSpPr>
          <p:cNvPr id="3" name="Content Placeholder 2">
            <a:extLst>
              <a:ext uri="{FF2B5EF4-FFF2-40B4-BE49-F238E27FC236}">
                <a16:creationId xmlns:a16="http://schemas.microsoft.com/office/drawing/2014/main" id="{B8F352BD-7FD3-43BF-9104-1D3FEFF67DAD}"/>
              </a:ext>
            </a:extLst>
          </p:cNvPr>
          <p:cNvSpPr>
            <a:spLocks noGrp="1"/>
          </p:cNvSpPr>
          <p:nvPr>
            <p:ph idx="1"/>
          </p:nvPr>
        </p:nvSpPr>
        <p:spPr>
          <a:xfrm>
            <a:off x="676657" y="2011681"/>
            <a:ext cx="4401530" cy="1956162"/>
          </a:xfrm>
        </p:spPr>
        <p:txBody>
          <a:bodyPr>
            <a:normAutofit/>
          </a:bodyPr>
          <a:lstStyle/>
          <a:p>
            <a:pPr marL="0" indent="0">
              <a:buNone/>
            </a:pPr>
            <a:r>
              <a:rPr lang="en-GB" sz="2800"/>
              <a:t>‘This person feels uncomfortable.  It’s as if he doesn’t want to be there’.’</a:t>
            </a:r>
          </a:p>
          <a:p>
            <a:pPr marL="0" indent="0">
              <a:buNone/>
            </a:pPr>
            <a:r>
              <a:rPr lang="en-GB" sz="2800"/>
              <a:t>To what extent to you agree?</a:t>
            </a:r>
          </a:p>
        </p:txBody>
      </p:sp>
      <p:pic>
        <p:nvPicPr>
          <p:cNvPr id="1026" name="Picture 2" descr="New TV shows 2020 autumn &amp;amp; beyond | dramas still set to air this year |  Radio Times">
            <a:extLst>
              <a:ext uri="{FF2B5EF4-FFF2-40B4-BE49-F238E27FC236}">
                <a16:creationId xmlns:a16="http://schemas.microsoft.com/office/drawing/2014/main" id="{00BFA6D0-F49D-4B32-9608-BEBA6AD83E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1343" y="1844040"/>
            <a:ext cx="5905500" cy="393382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F6B1A56E-4DB5-4D81-A14B-CFDCB4BF59A3}"/>
              </a:ext>
            </a:extLst>
          </p:cNvPr>
          <p:cNvCxnSpPr/>
          <p:nvPr/>
        </p:nvCxnSpPr>
        <p:spPr>
          <a:xfrm>
            <a:off x="4882243" y="3151414"/>
            <a:ext cx="963386" cy="27758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8AE8F-3561-464F-9B97-24B0FEFD15B0}"/>
              </a:ext>
            </a:extLst>
          </p:cNvPr>
          <p:cNvSpPr txBox="1"/>
          <p:nvPr/>
        </p:nvSpPr>
        <p:spPr>
          <a:xfrm>
            <a:off x="533400" y="4254500"/>
            <a:ext cx="4348843" cy="1384995"/>
          </a:xfrm>
          <a:prstGeom prst="rect">
            <a:avLst/>
          </a:prstGeom>
          <a:solidFill>
            <a:srgbClr val="FFFF00"/>
          </a:solidFill>
        </p:spPr>
        <p:txBody>
          <a:bodyPr wrap="square" rtlCol="0">
            <a:spAutoFit/>
          </a:bodyPr>
          <a:lstStyle/>
          <a:p>
            <a:r>
              <a:rPr lang="en-GB" sz="2400" b="1"/>
              <a:t>Key questions:</a:t>
            </a:r>
          </a:p>
          <a:p>
            <a:pPr marL="285750" indent="-285750">
              <a:buFont typeface="Arial" panose="020B0604020202020204" pitchFamily="34" charset="0"/>
              <a:buChar char="•"/>
            </a:pPr>
            <a:r>
              <a:rPr lang="en-GB" sz="2000"/>
              <a:t>Do you agree with this statement?</a:t>
            </a:r>
          </a:p>
          <a:p>
            <a:pPr marL="285750" indent="-285750">
              <a:buFont typeface="Arial" panose="020B0604020202020204" pitchFamily="34" charset="0"/>
              <a:buChar char="•"/>
            </a:pPr>
            <a:r>
              <a:rPr lang="en-GB" sz="2000"/>
              <a:t>What details in the image have formed your opinion?</a:t>
            </a:r>
          </a:p>
        </p:txBody>
      </p:sp>
    </p:spTree>
    <p:extLst>
      <p:ext uri="{BB962C8B-B14F-4D97-AF65-F5344CB8AC3E}">
        <p14:creationId xmlns:p14="http://schemas.microsoft.com/office/powerpoint/2010/main" val="161759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0A78A-6922-4F4E-973C-9DE589B494A0}"/>
              </a:ext>
            </a:extLst>
          </p:cNvPr>
          <p:cNvSpPr>
            <a:spLocks noGrp="1"/>
          </p:cNvSpPr>
          <p:nvPr>
            <p:ph type="title"/>
          </p:nvPr>
        </p:nvSpPr>
        <p:spPr>
          <a:xfrm>
            <a:off x="609601" y="4714251"/>
            <a:ext cx="10923638" cy="1125190"/>
          </a:xfrm>
        </p:spPr>
        <p:txBody>
          <a:bodyPr vert="horz" lIns="91440" tIns="45720" rIns="91440" bIns="45720" rtlCol="0" anchor="b">
            <a:normAutofit/>
          </a:bodyPr>
          <a:lstStyle/>
          <a:p>
            <a:pPr>
              <a:lnSpc>
                <a:spcPct val="80000"/>
              </a:lnSpc>
            </a:pPr>
            <a:r>
              <a:rPr lang="en-US" sz="6600"/>
              <a:t>Key Vocabulary</a:t>
            </a:r>
          </a:p>
        </p:txBody>
      </p:sp>
      <p:pic>
        <p:nvPicPr>
          <p:cNvPr id="4" name="Content Placeholder 3">
            <a:extLst>
              <a:ext uri="{FF2B5EF4-FFF2-40B4-BE49-F238E27FC236}">
                <a16:creationId xmlns:a16="http://schemas.microsoft.com/office/drawing/2014/main" id="{9084B39E-827B-4757-B3DC-ED47E9579EC9}"/>
              </a:ext>
            </a:extLst>
          </p:cNvPr>
          <p:cNvPicPr>
            <a:picLocks noGrp="1" noChangeAspect="1"/>
          </p:cNvPicPr>
          <p:nvPr>
            <p:ph idx="1"/>
          </p:nvPr>
        </p:nvPicPr>
        <p:blipFill>
          <a:blip r:embed="rId2"/>
          <a:stretch>
            <a:fillRect/>
          </a:stretch>
        </p:blipFill>
        <p:spPr>
          <a:xfrm>
            <a:off x="609600" y="961813"/>
            <a:ext cx="10938932" cy="2953512"/>
          </a:xfrm>
          <a:prstGeom prst="rect">
            <a:avLst/>
          </a:prstGeom>
        </p:spPr>
      </p:pic>
    </p:spTree>
    <p:extLst>
      <p:ext uri="{BB962C8B-B14F-4D97-AF65-F5344CB8AC3E}">
        <p14:creationId xmlns:p14="http://schemas.microsoft.com/office/powerpoint/2010/main" val="33949762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F8E57-9C53-4BB1-8903-F88D75C1ED61}"/>
              </a:ext>
            </a:extLst>
          </p:cNvPr>
          <p:cNvSpPr>
            <a:spLocks noGrp="1"/>
          </p:cNvSpPr>
          <p:nvPr>
            <p:ph type="title"/>
          </p:nvPr>
        </p:nvSpPr>
        <p:spPr>
          <a:xfrm>
            <a:off x="225424" y="245533"/>
            <a:ext cx="10772775" cy="935567"/>
          </a:xfrm>
        </p:spPr>
        <p:txBody>
          <a:bodyPr/>
          <a:lstStyle/>
          <a:p>
            <a:r>
              <a:rPr lang="en-GB"/>
              <a:t>What is this question asking?</a:t>
            </a:r>
          </a:p>
        </p:txBody>
      </p:sp>
      <p:pic>
        <p:nvPicPr>
          <p:cNvPr id="4" name="Picture 3">
            <a:extLst>
              <a:ext uri="{FF2B5EF4-FFF2-40B4-BE49-F238E27FC236}">
                <a16:creationId xmlns:a16="http://schemas.microsoft.com/office/drawing/2014/main" id="{FE7E3889-A885-4F1B-A40A-9FD9F1C85282}"/>
              </a:ext>
            </a:extLst>
          </p:cNvPr>
          <p:cNvPicPr>
            <a:picLocks noChangeAspect="1"/>
          </p:cNvPicPr>
          <p:nvPr/>
        </p:nvPicPr>
        <p:blipFill>
          <a:blip r:embed="rId2"/>
          <a:stretch>
            <a:fillRect/>
          </a:stretch>
        </p:blipFill>
        <p:spPr>
          <a:xfrm>
            <a:off x="1868124" y="1805021"/>
            <a:ext cx="8277951" cy="3913418"/>
          </a:xfrm>
          <a:prstGeom prst="rect">
            <a:avLst/>
          </a:prstGeom>
          <a:ln>
            <a:solidFill>
              <a:schemeClr val="accent1"/>
            </a:solidFill>
          </a:ln>
        </p:spPr>
      </p:pic>
      <p:sp>
        <p:nvSpPr>
          <p:cNvPr id="5" name="TextBox 4">
            <a:extLst>
              <a:ext uri="{FF2B5EF4-FFF2-40B4-BE49-F238E27FC236}">
                <a16:creationId xmlns:a16="http://schemas.microsoft.com/office/drawing/2014/main" id="{25D5A252-5518-4B24-86C5-4A7549CE42A9}"/>
              </a:ext>
            </a:extLst>
          </p:cNvPr>
          <p:cNvSpPr txBox="1"/>
          <p:nvPr/>
        </p:nvSpPr>
        <p:spPr>
          <a:xfrm>
            <a:off x="4178300" y="1083909"/>
            <a:ext cx="3835400" cy="369332"/>
          </a:xfrm>
          <a:prstGeom prst="rect">
            <a:avLst/>
          </a:prstGeom>
          <a:solidFill>
            <a:schemeClr val="accent3">
              <a:lumMod val="20000"/>
              <a:lumOff val="80000"/>
            </a:schemeClr>
          </a:solidFill>
        </p:spPr>
        <p:txBody>
          <a:bodyPr wrap="square" rtlCol="0">
            <a:spAutoFit/>
          </a:bodyPr>
          <a:lstStyle/>
          <a:p>
            <a:r>
              <a:rPr lang="en-GB"/>
              <a:t>Will be on the </a:t>
            </a:r>
            <a:r>
              <a:rPr lang="en-GB" b="1"/>
              <a:t>second half</a:t>
            </a:r>
            <a:r>
              <a:rPr lang="en-GB"/>
              <a:t> of the source</a:t>
            </a:r>
          </a:p>
        </p:txBody>
      </p:sp>
      <p:cxnSp>
        <p:nvCxnSpPr>
          <p:cNvPr id="7" name="Straight Arrow Connector 6">
            <a:extLst>
              <a:ext uri="{FF2B5EF4-FFF2-40B4-BE49-F238E27FC236}">
                <a16:creationId xmlns:a16="http://schemas.microsoft.com/office/drawing/2014/main" id="{73EB80FE-6DB4-402E-8172-E0B4776FD286}"/>
              </a:ext>
            </a:extLst>
          </p:cNvPr>
          <p:cNvCxnSpPr>
            <a:cxnSpLocks/>
            <a:stCxn id="5" idx="2"/>
          </p:cNvCxnSpPr>
          <p:nvPr/>
        </p:nvCxnSpPr>
        <p:spPr>
          <a:xfrm flipH="1">
            <a:off x="6007100" y="1453241"/>
            <a:ext cx="88900" cy="45175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5F45C023-CF99-40E2-BC21-740516B150B5}"/>
              </a:ext>
            </a:extLst>
          </p:cNvPr>
          <p:cNvSpPr txBox="1"/>
          <p:nvPr/>
        </p:nvSpPr>
        <p:spPr>
          <a:xfrm>
            <a:off x="99649" y="2341383"/>
            <a:ext cx="2707051" cy="1200329"/>
          </a:xfrm>
          <a:prstGeom prst="rect">
            <a:avLst/>
          </a:prstGeom>
          <a:solidFill>
            <a:schemeClr val="accent3">
              <a:lumMod val="20000"/>
              <a:lumOff val="80000"/>
            </a:schemeClr>
          </a:solidFill>
        </p:spPr>
        <p:txBody>
          <a:bodyPr wrap="square" rtlCol="0">
            <a:spAutoFit/>
          </a:bodyPr>
          <a:lstStyle/>
          <a:p>
            <a:r>
              <a:rPr lang="en-GB"/>
              <a:t>You will get a </a:t>
            </a:r>
            <a:r>
              <a:rPr lang="en-GB" b="1"/>
              <a:t>prompt statement, </a:t>
            </a:r>
            <a:r>
              <a:rPr lang="en-GB"/>
              <a:t>giving an opinion about the impact/content of the text</a:t>
            </a:r>
          </a:p>
        </p:txBody>
      </p:sp>
      <p:cxnSp>
        <p:nvCxnSpPr>
          <p:cNvPr id="10" name="Straight Arrow Connector 9">
            <a:extLst>
              <a:ext uri="{FF2B5EF4-FFF2-40B4-BE49-F238E27FC236}">
                <a16:creationId xmlns:a16="http://schemas.microsoft.com/office/drawing/2014/main" id="{FDFEF8F5-13C3-4143-9FD3-7B95CDFE101B}"/>
              </a:ext>
            </a:extLst>
          </p:cNvPr>
          <p:cNvCxnSpPr>
            <a:cxnSpLocks/>
            <a:stCxn id="9" idx="3"/>
          </p:cNvCxnSpPr>
          <p:nvPr/>
        </p:nvCxnSpPr>
        <p:spPr>
          <a:xfrm flipV="1">
            <a:off x="2806700" y="2832100"/>
            <a:ext cx="381000" cy="1094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0E04418-44C9-4007-B7C4-874506DF7694}"/>
              </a:ext>
            </a:extLst>
          </p:cNvPr>
          <p:cNvSpPr txBox="1"/>
          <p:nvPr/>
        </p:nvSpPr>
        <p:spPr>
          <a:xfrm>
            <a:off x="9918700" y="2508934"/>
            <a:ext cx="2173651" cy="646331"/>
          </a:xfrm>
          <a:prstGeom prst="rect">
            <a:avLst/>
          </a:prstGeom>
          <a:solidFill>
            <a:schemeClr val="accent3">
              <a:lumMod val="20000"/>
              <a:lumOff val="80000"/>
            </a:schemeClr>
          </a:solidFill>
        </p:spPr>
        <p:txBody>
          <a:bodyPr wrap="square" rtlCol="0">
            <a:spAutoFit/>
          </a:bodyPr>
          <a:lstStyle/>
          <a:p>
            <a:r>
              <a:rPr lang="en-GB"/>
              <a:t>The statement will often have </a:t>
            </a:r>
            <a:r>
              <a:rPr lang="en-GB" b="1"/>
              <a:t>two parts.</a:t>
            </a:r>
            <a:endParaRPr lang="en-GB"/>
          </a:p>
        </p:txBody>
      </p:sp>
      <p:cxnSp>
        <p:nvCxnSpPr>
          <p:cNvPr id="15" name="Straight Arrow Connector 14">
            <a:extLst>
              <a:ext uri="{FF2B5EF4-FFF2-40B4-BE49-F238E27FC236}">
                <a16:creationId xmlns:a16="http://schemas.microsoft.com/office/drawing/2014/main" id="{866E9855-4791-4A0A-A52C-374BCEE62D26}"/>
              </a:ext>
            </a:extLst>
          </p:cNvPr>
          <p:cNvCxnSpPr>
            <a:cxnSpLocks/>
          </p:cNvCxnSpPr>
          <p:nvPr/>
        </p:nvCxnSpPr>
        <p:spPr>
          <a:xfrm flipH="1">
            <a:off x="9437326" y="2882901"/>
            <a:ext cx="481374" cy="13807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8913F73-B55E-4B3B-81D5-2CC7C36E0F31}"/>
              </a:ext>
            </a:extLst>
          </p:cNvPr>
          <p:cNvSpPr txBox="1"/>
          <p:nvPr/>
        </p:nvSpPr>
        <p:spPr>
          <a:xfrm>
            <a:off x="6096000" y="3321734"/>
            <a:ext cx="5883275" cy="646331"/>
          </a:xfrm>
          <a:prstGeom prst="rect">
            <a:avLst/>
          </a:prstGeom>
          <a:solidFill>
            <a:schemeClr val="accent3">
              <a:lumMod val="20000"/>
              <a:lumOff val="80000"/>
            </a:schemeClr>
          </a:solidFill>
        </p:spPr>
        <p:txBody>
          <a:bodyPr wrap="square" rtlCol="0">
            <a:spAutoFit/>
          </a:bodyPr>
          <a:lstStyle/>
          <a:p>
            <a:r>
              <a:rPr lang="en-GB"/>
              <a:t>You will then be asked for your </a:t>
            </a:r>
            <a:r>
              <a:rPr lang="en-GB" b="1"/>
              <a:t>evaluation</a:t>
            </a:r>
            <a:r>
              <a:rPr lang="en-GB"/>
              <a:t> of the opinion – is it right or wrong? How do you know?</a:t>
            </a:r>
          </a:p>
        </p:txBody>
      </p:sp>
      <p:cxnSp>
        <p:nvCxnSpPr>
          <p:cNvPr id="22" name="Straight Arrow Connector 21">
            <a:extLst>
              <a:ext uri="{FF2B5EF4-FFF2-40B4-BE49-F238E27FC236}">
                <a16:creationId xmlns:a16="http://schemas.microsoft.com/office/drawing/2014/main" id="{A469FB0C-5CF8-4238-942B-D2B1074ACA9F}"/>
              </a:ext>
            </a:extLst>
          </p:cNvPr>
          <p:cNvCxnSpPr>
            <a:cxnSpLocks/>
            <a:stCxn id="21" idx="1"/>
          </p:cNvCxnSpPr>
          <p:nvPr/>
        </p:nvCxnSpPr>
        <p:spPr>
          <a:xfrm flipH="1">
            <a:off x="5753100" y="3644900"/>
            <a:ext cx="342900"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5A2E7A7D-8135-412F-A92E-EA0ACB84FFB7}"/>
              </a:ext>
            </a:extLst>
          </p:cNvPr>
          <p:cNvSpPr/>
          <p:nvPr/>
        </p:nvSpPr>
        <p:spPr>
          <a:xfrm>
            <a:off x="4279900" y="4800600"/>
            <a:ext cx="457200"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E7309192-17CE-4718-B34C-D477A65E798D}"/>
              </a:ext>
            </a:extLst>
          </p:cNvPr>
          <p:cNvSpPr txBox="1"/>
          <p:nvPr/>
        </p:nvSpPr>
        <p:spPr>
          <a:xfrm>
            <a:off x="7848600" y="5931897"/>
            <a:ext cx="3762375" cy="923330"/>
          </a:xfrm>
          <a:prstGeom prst="rect">
            <a:avLst/>
          </a:prstGeom>
          <a:solidFill>
            <a:schemeClr val="accent3">
              <a:lumMod val="20000"/>
              <a:lumOff val="80000"/>
            </a:schemeClr>
          </a:solidFill>
        </p:spPr>
        <p:txBody>
          <a:bodyPr wrap="square" rtlCol="0">
            <a:spAutoFit/>
          </a:bodyPr>
          <a:lstStyle/>
          <a:p>
            <a:r>
              <a:rPr lang="en-GB"/>
              <a:t>This is a </a:t>
            </a:r>
            <a:r>
              <a:rPr lang="en-GB" b="1"/>
              <a:t>big </a:t>
            </a:r>
            <a:r>
              <a:rPr lang="en-GB"/>
              <a:t>question – you’re going to be covering a few ideas, and it should take about 20-25 mins</a:t>
            </a:r>
          </a:p>
        </p:txBody>
      </p:sp>
      <p:cxnSp>
        <p:nvCxnSpPr>
          <p:cNvPr id="28" name="Straight Arrow Connector 27">
            <a:extLst>
              <a:ext uri="{FF2B5EF4-FFF2-40B4-BE49-F238E27FC236}">
                <a16:creationId xmlns:a16="http://schemas.microsoft.com/office/drawing/2014/main" id="{B49803B1-26B1-4C36-B091-A2D7C1DB4CEB}"/>
              </a:ext>
            </a:extLst>
          </p:cNvPr>
          <p:cNvCxnSpPr>
            <a:cxnSpLocks/>
            <a:stCxn id="27" idx="0"/>
          </p:cNvCxnSpPr>
          <p:nvPr/>
        </p:nvCxnSpPr>
        <p:spPr>
          <a:xfrm flipV="1">
            <a:off x="9729788" y="5585518"/>
            <a:ext cx="0" cy="34637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49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4" grpId="0" animBg="1"/>
      <p:bldP spid="21" grpId="0" animBg="1"/>
      <p:bldP spid="24"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D8DCB-6A33-66B4-7229-FFED202DAC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3BE315-91E2-D0D6-732D-6612F0564CC4}"/>
              </a:ext>
            </a:extLst>
          </p:cNvPr>
          <p:cNvSpPr>
            <a:spLocks noGrp="1"/>
          </p:cNvSpPr>
          <p:nvPr>
            <p:ph type="title"/>
          </p:nvPr>
        </p:nvSpPr>
        <p:spPr/>
        <p:txBody>
          <a:bodyPr/>
          <a:lstStyle/>
          <a:p>
            <a:r>
              <a:rPr lang="en-GB"/>
              <a:t>What’s expected?</a:t>
            </a:r>
          </a:p>
        </p:txBody>
      </p:sp>
      <p:pic>
        <p:nvPicPr>
          <p:cNvPr id="10" name="Content Placeholder 9">
            <a:extLst>
              <a:ext uri="{FF2B5EF4-FFF2-40B4-BE49-F238E27FC236}">
                <a16:creationId xmlns:a16="http://schemas.microsoft.com/office/drawing/2014/main" id="{EC97F984-6F66-2551-4C02-EEDE54B3B137}"/>
              </a:ext>
            </a:extLst>
          </p:cNvPr>
          <p:cNvPicPr>
            <a:picLocks noGrp="1" noChangeAspect="1"/>
          </p:cNvPicPr>
          <p:nvPr>
            <p:ph idx="1"/>
          </p:nvPr>
        </p:nvPicPr>
        <p:blipFill>
          <a:blip r:embed="rId2"/>
          <a:stretch>
            <a:fillRect/>
          </a:stretch>
        </p:blipFill>
        <p:spPr>
          <a:xfrm>
            <a:off x="5682423" y="797308"/>
            <a:ext cx="5208081" cy="3902962"/>
          </a:xfrm>
          <a:prstGeom prst="rect">
            <a:avLst/>
          </a:prstGeom>
        </p:spPr>
      </p:pic>
      <p:sp>
        <p:nvSpPr>
          <p:cNvPr id="4" name="TextBox 3">
            <a:extLst>
              <a:ext uri="{FF2B5EF4-FFF2-40B4-BE49-F238E27FC236}">
                <a16:creationId xmlns:a16="http://schemas.microsoft.com/office/drawing/2014/main" id="{C9A2B40D-31E2-9FFC-1F9D-07BDB23C1743}"/>
              </a:ext>
            </a:extLst>
          </p:cNvPr>
          <p:cNvSpPr txBox="1"/>
          <p:nvPr/>
        </p:nvSpPr>
        <p:spPr>
          <a:xfrm>
            <a:off x="657224" y="4888968"/>
            <a:ext cx="10332829" cy="1815882"/>
          </a:xfrm>
          <a:prstGeom prst="rect">
            <a:avLst/>
          </a:prstGeom>
          <a:solidFill>
            <a:srgbClr val="FFFF00"/>
          </a:solid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2800" b="1" i="0" u="none" strike="noStrike" cap="none" normalizeH="0" baseline="0" dirty="0">
                <a:ln>
                  <a:noFill/>
                </a:ln>
                <a:solidFill>
                  <a:schemeClr val="tx1"/>
                </a:solidFill>
                <a:effectLst/>
              </a:rPr>
              <a:t>What Grade 7+ Candidates Must Do:</a:t>
            </a:r>
            <a:endParaRPr kumimoji="0" lang="en-US" altLang="en-US" sz="2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rPr>
              <a:t>Offer </a:t>
            </a:r>
            <a:r>
              <a:rPr kumimoji="0" lang="en-US" altLang="en-US" sz="2800" b="1" i="0" u="none" strike="noStrike" cap="none" normalizeH="0" baseline="0" dirty="0">
                <a:ln>
                  <a:noFill/>
                </a:ln>
                <a:solidFill>
                  <a:schemeClr val="tx1"/>
                </a:solidFill>
                <a:effectLst/>
              </a:rPr>
              <a:t>perceptive and convincing evaluations</a:t>
            </a:r>
            <a:r>
              <a:rPr kumimoji="0" lang="en-US" altLang="en-US" sz="2800" b="0" i="0" u="none" strike="noStrike" cap="none" normalizeH="0" baseline="0" dirty="0">
                <a:ln>
                  <a:noFill/>
                </a:ln>
                <a:solidFill>
                  <a:schemeClr val="tx1"/>
                </a:solidFill>
                <a:effectLst/>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rPr>
              <a:t>Use a </a:t>
            </a:r>
            <a:r>
              <a:rPr kumimoji="0" lang="en-US" altLang="en-US" sz="2800" b="1" i="0" u="none" strike="noStrike" cap="none" normalizeH="0" baseline="0" dirty="0">
                <a:ln>
                  <a:noFill/>
                </a:ln>
                <a:solidFill>
                  <a:schemeClr val="tx1"/>
                </a:solidFill>
                <a:effectLst/>
              </a:rPr>
              <a:t>range of precise evidence</a:t>
            </a:r>
            <a:r>
              <a:rPr kumimoji="0" lang="en-US" altLang="en-US" sz="2800" b="0" i="0" u="none" strike="noStrike" cap="none" normalizeH="0" baseline="0" dirty="0">
                <a:ln>
                  <a:noFill/>
                </a:ln>
                <a:solidFill>
                  <a:schemeClr val="tx1"/>
                </a:solidFill>
                <a:effectLst/>
              </a:rPr>
              <a:t> to justify your points.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800" b="0" i="0" u="none" strike="noStrike" cap="none" normalizeH="0" baseline="0" dirty="0">
                <a:ln>
                  <a:noFill/>
                </a:ln>
                <a:solidFill>
                  <a:schemeClr val="tx1"/>
                </a:solidFill>
                <a:effectLst/>
              </a:rPr>
              <a:t>Engage critically with the writer’s </a:t>
            </a:r>
            <a:r>
              <a:rPr kumimoji="0" lang="en-US" altLang="en-US" sz="2800" b="1" i="0" u="none" strike="noStrike" cap="none" normalizeH="0" baseline="0" dirty="0">
                <a:ln>
                  <a:noFill/>
                </a:ln>
                <a:solidFill>
                  <a:schemeClr val="tx1"/>
                </a:solidFill>
                <a:effectLst/>
              </a:rPr>
              <a:t>techniques and their effects</a:t>
            </a:r>
            <a:r>
              <a:rPr kumimoji="0" lang="en-US" altLang="en-US" sz="2800" b="0" i="0" u="none" strike="noStrike" cap="none" normalizeH="0" baseline="0" dirty="0">
                <a:ln>
                  <a:noFill/>
                </a:ln>
                <a:solidFill>
                  <a:schemeClr val="tx1"/>
                </a:solidFill>
                <a:effectLst/>
              </a:rPr>
              <a:t>.</a:t>
            </a:r>
          </a:p>
        </p:txBody>
      </p:sp>
      <mc:AlternateContent xmlns:mc="http://schemas.openxmlformats.org/markup-compatibility/2006" xmlns:p14="http://schemas.microsoft.com/office/powerpoint/2010/main">
        <mc:Choice Requires="p14">
          <p:contentPart p14:bwMode="auto" r:id="rId3">
            <p14:nvContentPartPr>
              <p14:cNvPr id="14" name="Ink 13">
                <a:extLst>
                  <a:ext uri="{FF2B5EF4-FFF2-40B4-BE49-F238E27FC236}">
                    <a16:creationId xmlns:a16="http://schemas.microsoft.com/office/drawing/2014/main" id="{58D250F4-8736-1194-9212-B4FF1629EAF1}"/>
                  </a:ext>
                </a:extLst>
              </p14:cNvPr>
              <p14:cNvContentPartPr/>
              <p14:nvPr/>
            </p14:nvContentPartPr>
            <p14:xfrm>
              <a:off x="7680168" y="2575296"/>
              <a:ext cx="1430280" cy="285840"/>
            </p14:xfrm>
          </p:contentPart>
        </mc:Choice>
        <mc:Fallback xmlns="">
          <p:pic>
            <p:nvPicPr>
              <p:cNvPr id="14" name="Ink 13">
                <a:extLst>
                  <a:ext uri="{FF2B5EF4-FFF2-40B4-BE49-F238E27FC236}">
                    <a16:creationId xmlns:a16="http://schemas.microsoft.com/office/drawing/2014/main" id="{58D250F4-8736-1194-9212-B4FF1629EAF1}"/>
                  </a:ext>
                </a:extLst>
              </p:cNvPr>
              <p:cNvPicPr/>
              <p:nvPr/>
            </p:nvPicPr>
            <p:blipFill>
              <a:blip r:embed="rId4"/>
              <a:stretch>
                <a:fillRect/>
              </a:stretch>
            </p:blipFill>
            <p:spPr>
              <a:xfrm>
                <a:off x="7662168" y="2557296"/>
                <a:ext cx="1465920" cy="3214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5" name="Ink 14">
                <a:extLst>
                  <a:ext uri="{FF2B5EF4-FFF2-40B4-BE49-F238E27FC236}">
                    <a16:creationId xmlns:a16="http://schemas.microsoft.com/office/drawing/2014/main" id="{D7D6639A-FB72-2D99-9DAC-C45FF36D0F5A}"/>
                  </a:ext>
                </a:extLst>
              </p14:cNvPr>
              <p14:cNvContentPartPr/>
              <p14:nvPr/>
            </p14:nvContentPartPr>
            <p14:xfrm>
              <a:off x="7659648" y="3996576"/>
              <a:ext cx="1284480" cy="347760"/>
            </p14:xfrm>
          </p:contentPart>
        </mc:Choice>
        <mc:Fallback xmlns="">
          <p:pic>
            <p:nvPicPr>
              <p:cNvPr id="15" name="Ink 14">
                <a:extLst>
                  <a:ext uri="{FF2B5EF4-FFF2-40B4-BE49-F238E27FC236}">
                    <a16:creationId xmlns:a16="http://schemas.microsoft.com/office/drawing/2014/main" id="{D7D6639A-FB72-2D99-9DAC-C45FF36D0F5A}"/>
                  </a:ext>
                </a:extLst>
              </p:cNvPr>
              <p:cNvPicPr/>
              <p:nvPr/>
            </p:nvPicPr>
            <p:blipFill>
              <a:blip r:embed="rId6"/>
              <a:stretch>
                <a:fillRect/>
              </a:stretch>
            </p:blipFill>
            <p:spPr>
              <a:xfrm>
                <a:off x="7641648" y="3978576"/>
                <a:ext cx="1320120" cy="383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7" name="Ink 16">
                <a:extLst>
                  <a:ext uri="{FF2B5EF4-FFF2-40B4-BE49-F238E27FC236}">
                    <a16:creationId xmlns:a16="http://schemas.microsoft.com/office/drawing/2014/main" id="{A8E6ACCE-0D90-02CC-3D14-1F7620ECB6B9}"/>
                  </a:ext>
                </a:extLst>
              </p14:cNvPr>
              <p14:cNvContentPartPr/>
              <p14:nvPr/>
            </p14:nvContentPartPr>
            <p14:xfrm>
              <a:off x="8981568" y="2750616"/>
              <a:ext cx="1060200" cy="388080"/>
            </p14:xfrm>
          </p:contentPart>
        </mc:Choice>
        <mc:Fallback xmlns="">
          <p:pic>
            <p:nvPicPr>
              <p:cNvPr id="17" name="Ink 16">
                <a:extLst>
                  <a:ext uri="{FF2B5EF4-FFF2-40B4-BE49-F238E27FC236}">
                    <a16:creationId xmlns:a16="http://schemas.microsoft.com/office/drawing/2014/main" id="{A8E6ACCE-0D90-02CC-3D14-1F7620ECB6B9}"/>
                  </a:ext>
                </a:extLst>
              </p:cNvPr>
              <p:cNvPicPr/>
              <p:nvPr/>
            </p:nvPicPr>
            <p:blipFill>
              <a:blip r:embed="rId8"/>
              <a:stretch>
                <a:fillRect/>
              </a:stretch>
            </p:blipFill>
            <p:spPr>
              <a:xfrm>
                <a:off x="8963568" y="2732616"/>
                <a:ext cx="1095840" cy="4237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8" name="Ink 17">
                <a:extLst>
                  <a:ext uri="{FF2B5EF4-FFF2-40B4-BE49-F238E27FC236}">
                    <a16:creationId xmlns:a16="http://schemas.microsoft.com/office/drawing/2014/main" id="{4BBC4387-EFD7-FE61-53B2-CD2D5A7B804A}"/>
                  </a:ext>
                </a:extLst>
              </p14:cNvPr>
              <p14:cNvContentPartPr/>
              <p14:nvPr/>
            </p14:nvContentPartPr>
            <p14:xfrm>
              <a:off x="9119448" y="2819016"/>
              <a:ext cx="24840" cy="25200"/>
            </p14:xfrm>
          </p:contentPart>
        </mc:Choice>
        <mc:Fallback xmlns="">
          <p:pic>
            <p:nvPicPr>
              <p:cNvPr id="18" name="Ink 17">
                <a:extLst>
                  <a:ext uri="{FF2B5EF4-FFF2-40B4-BE49-F238E27FC236}">
                    <a16:creationId xmlns:a16="http://schemas.microsoft.com/office/drawing/2014/main" id="{4BBC4387-EFD7-FE61-53B2-CD2D5A7B804A}"/>
                  </a:ext>
                </a:extLst>
              </p:cNvPr>
              <p:cNvPicPr/>
              <p:nvPr/>
            </p:nvPicPr>
            <p:blipFill>
              <a:blip r:embed="rId10"/>
              <a:stretch>
                <a:fillRect/>
              </a:stretch>
            </p:blipFill>
            <p:spPr>
              <a:xfrm>
                <a:off x="9101448" y="2801016"/>
                <a:ext cx="60480" cy="608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9" name="Ink 18">
                <a:extLst>
                  <a:ext uri="{FF2B5EF4-FFF2-40B4-BE49-F238E27FC236}">
                    <a16:creationId xmlns:a16="http://schemas.microsoft.com/office/drawing/2014/main" id="{CE6BEB33-9585-B9BE-ED91-1482BE596E63}"/>
                  </a:ext>
                </a:extLst>
              </p14:cNvPr>
              <p14:cNvContentPartPr/>
              <p14:nvPr/>
            </p14:nvContentPartPr>
            <p14:xfrm>
              <a:off x="9198288" y="1260936"/>
              <a:ext cx="1447560" cy="376920"/>
            </p14:xfrm>
          </p:contentPart>
        </mc:Choice>
        <mc:Fallback xmlns="">
          <p:pic>
            <p:nvPicPr>
              <p:cNvPr id="19" name="Ink 18">
                <a:extLst>
                  <a:ext uri="{FF2B5EF4-FFF2-40B4-BE49-F238E27FC236}">
                    <a16:creationId xmlns:a16="http://schemas.microsoft.com/office/drawing/2014/main" id="{CE6BEB33-9585-B9BE-ED91-1482BE596E63}"/>
                  </a:ext>
                </a:extLst>
              </p:cNvPr>
              <p:cNvPicPr/>
              <p:nvPr/>
            </p:nvPicPr>
            <p:blipFill>
              <a:blip r:embed="rId12"/>
              <a:stretch>
                <a:fillRect/>
              </a:stretch>
            </p:blipFill>
            <p:spPr>
              <a:xfrm>
                <a:off x="9180292" y="1242953"/>
                <a:ext cx="1483191" cy="412526"/>
              </a:xfrm>
              <a:prstGeom prst="rect">
                <a:avLst/>
              </a:prstGeom>
            </p:spPr>
          </p:pic>
        </mc:Fallback>
      </mc:AlternateContent>
    </p:spTree>
    <p:extLst>
      <p:ext uri="{BB962C8B-B14F-4D97-AF65-F5344CB8AC3E}">
        <p14:creationId xmlns:p14="http://schemas.microsoft.com/office/powerpoint/2010/main" val="167370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5CEC9-C5FC-7006-EDBC-4467BF365726}"/>
              </a:ext>
            </a:extLst>
          </p:cNvPr>
          <p:cNvSpPr>
            <a:spLocks noGrp="1"/>
          </p:cNvSpPr>
          <p:nvPr>
            <p:ph type="title"/>
          </p:nvPr>
        </p:nvSpPr>
        <p:spPr>
          <a:xfrm>
            <a:off x="308642" y="0"/>
            <a:ext cx="10772775" cy="1658198"/>
          </a:xfrm>
        </p:spPr>
        <p:txBody>
          <a:bodyPr/>
          <a:lstStyle/>
          <a:p>
            <a:r>
              <a:rPr lang="en-GB"/>
              <a:t>Key Techniques for higher grades:</a:t>
            </a:r>
          </a:p>
        </p:txBody>
      </p:sp>
      <p:sp>
        <p:nvSpPr>
          <p:cNvPr id="4" name="Rectangle 1">
            <a:extLst>
              <a:ext uri="{FF2B5EF4-FFF2-40B4-BE49-F238E27FC236}">
                <a16:creationId xmlns:a16="http://schemas.microsoft.com/office/drawing/2014/main" id="{8B44BD4D-2ACF-7B8A-35FD-C83240D2BCC7}"/>
              </a:ext>
            </a:extLst>
          </p:cNvPr>
          <p:cNvSpPr>
            <a:spLocks noGrp="1" noChangeArrowheads="1"/>
          </p:cNvSpPr>
          <p:nvPr>
            <p:ph idx="1"/>
          </p:nvPr>
        </p:nvSpPr>
        <p:spPr bwMode="auto">
          <a:xfrm>
            <a:off x="308642" y="1374660"/>
            <a:ext cx="1085812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eaLnBrk="0" fontAlgn="base" hangingPunct="0">
              <a:lnSpc>
                <a:spcPct val="100000"/>
              </a:lnSpc>
              <a:spcBef>
                <a:spcPct val="0"/>
              </a:spcBef>
              <a:spcAft>
                <a:spcPct val="0"/>
              </a:spcAft>
              <a:buFont typeface="Wingdings" panose="05000000000000000000" pitchFamily="2" charset="2"/>
              <a:buChar char="§"/>
            </a:pPr>
            <a:r>
              <a:rPr lang="en-US" altLang="en-US" sz="3200">
                <a:solidFill>
                  <a:schemeClr val="tx1"/>
                </a:solidFill>
              </a:rPr>
              <a:t> </a:t>
            </a:r>
            <a:r>
              <a:rPr kumimoji="0" lang="en-US" altLang="en-US" sz="3200" b="0" i="0" u="none" strike="noStrike" cap="none" normalizeH="0" baseline="0">
                <a:ln>
                  <a:noFill/>
                </a:ln>
                <a:solidFill>
                  <a:schemeClr val="tx1"/>
                </a:solidFill>
                <a:effectLst/>
              </a:rPr>
              <a:t>Use evaluative language such as </a:t>
            </a:r>
            <a:r>
              <a:rPr kumimoji="0" lang="en-US" altLang="en-US" sz="3200" b="1" i="0" u="none" strike="noStrike" cap="none" normalizeH="0" baseline="0">
                <a:ln>
                  <a:noFill/>
                </a:ln>
                <a:solidFill>
                  <a:schemeClr val="tx1"/>
                </a:solidFill>
                <a:effectLst/>
              </a:rPr>
              <a:t>"masterfully," "subtly," "expertly manipulates the reader's emotions by…"</a:t>
            </a:r>
            <a:endParaRPr kumimoji="0" lang="en-US" altLang="en-US" sz="3200" b="0" i="0" u="none" strike="noStrike" cap="none" normalizeH="0" baseline="0">
              <a:ln>
                <a:noFill/>
              </a:ln>
              <a:solidFill>
                <a:schemeClr val="tx1"/>
              </a:solidFill>
              <a:effectLst/>
            </a:endParaRPr>
          </a:p>
          <a:p>
            <a:pPr eaLnBrk="0" fontAlgn="base" hangingPunct="0">
              <a:lnSpc>
                <a:spcPct val="100000"/>
              </a:lnSpc>
              <a:spcBef>
                <a:spcPct val="0"/>
              </a:spcBef>
              <a:spcAft>
                <a:spcPct val="0"/>
              </a:spcAft>
              <a:buFont typeface="Wingdings" panose="05000000000000000000" pitchFamily="2" charset="2"/>
              <a:buChar char="§"/>
            </a:pPr>
            <a:r>
              <a:rPr kumimoji="0" lang="en-US" altLang="en-US" sz="3200" b="0" i="0" u="none" strike="noStrike" cap="none" normalizeH="0" baseline="0">
                <a:ln>
                  <a:noFill/>
                </a:ln>
                <a:solidFill>
                  <a:schemeClr val="tx1"/>
                </a:solidFill>
                <a:effectLst/>
              </a:rPr>
              <a:t>Discuss </a:t>
            </a:r>
            <a:r>
              <a:rPr kumimoji="0" lang="en-US" altLang="en-US" sz="3200" b="1" i="0" u="none" strike="noStrike" cap="none" normalizeH="0" baseline="0">
                <a:ln>
                  <a:noFill/>
                </a:ln>
                <a:solidFill>
                  <a:schemeClr val="tx1"/>
                </a:solidFill>
                <a:effectLst/>
              </a:rPr>
              <a:t>multiple layers of meaning</a:t>
            </a:r>
            <a:r>
              <a:rPr kumimoji="0" lang="en-US" altLang="en-US" sz="3200" b="0" i="0" u="none" strike="noStrike" cap="none" normalizeH="0" baseline="0">
                <a:ln>
                  <a:noFill/>
                </a:ln>
                <a:solidFill>
                  <a:schemeClr val="tx1"/>
                </a:solidFill>
                <a:effectLst/>
              </a:rPr>
              <a:t> and effects (e.g., how a description affects both the atmosphere and character development).</a:t>
            </a:r>
          </a:p>
          <a:p>
            <a:pPr eaLnBrk="0" fontAlgn="base" hangingPunct="0">
              <a:lnSpc>
                <a:spcPct val="100000"/>
              </a:lnSpc>
              <a:spcBef>
                <a:spcPct val="0"/>
              </a:spcBef>
              <a:spcAft>
                <a:spcPct val="0"/>
              </a:spcAft>
              <a:buFont typeface="Wingdings" panose="05000000000000000000" pitchFamily="2" charset="2"/>
              <a:buChar char="§"/>
            </a:pPr>
            <a:r>
              <a:rPr kumimoji="0" lang="en-US" altLang="en-US" sz="3200" b="0" i="0" u="none" strike="noStrike" cap="none" normalizeH="0" baseline="0">
                <a:ln>
                  <a:noFill/>
                </a:ln>
                <a:solidFill>
                  <a:schemeClr val="tx1"/>
                </a:solidFill>
                <a:effectLst/>
              </a:rPr>
              <a:t>Focus on </a:t>
            </a:r>
            <a:r>
              <a:rPr kumimoji="0" lang="en-US" altLang="en-US" sz="3200" b="1" i="0" u="none" strike="noStrike" cap="none" normalizeH="0" baseline="0">
                <a:ln>
                  <a:noFill/>
                </a:ln>
                <a:solidFill>
                  <a:schemeClr val="tx1"/>
                </a:solidFill>
                <a:effectLst/>
              </a:rPr>
              <a:t>complex methods</a:t>
            </a:r>
            <a:r>
              <a:rPr kumimoji="0" lang="en-US" altLang="en-US" sz="3200" b="0" i="0" u="none" strike="noStrike" cap="none" normalizeH="0" baseline="0">
                <a:ln>
                  <a:noFill/>
                </a:ln>
                <a:solidFill>
                  <a:schemeClr val="tx1"/>
                </a:solidFill>
                <a:effectLst/>
              </a:rPr>
              <a:t>: symbolism, narrative perspective, shifts in tone. </a:t>
            </a:r>
          </a:p>
        </p:txBody>
      </p:sp>
    </p:spTree>
    <p:extLst>
      <p:ext uri="{BB962C8B-B14F-4D97-AF65-F5344CB8AC3E}">
        <p14:creationId xmlns:p14="http://schemas.microsoft.com/office/powerpoint/2010/main" val="44024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0AD1C3-4053-57DA-E7B0-4F4497875DD7}"/>
              </a:ext>
            </a:extLst>
          </p:cNvPr>
          <p:cNvSpPr>
            <a:spLocks noGrp="1"/>
          </p:cNvSpPr>
          <p:nvPr>
            <p:ph idx="1"/>
          </p:nvPr>
        </p:nvSpPr>
        <p:spPr>
          <a:xfrm>
            <a:off x="205154" y="2101361"/>
            <a:ext cx="6811108" cy="4589585"/>
          </a:xfrm>
          <a:ln>
            <a:solidFill>
              <a:schemeClr val="accent1"/>
            </a:solidFill>
          </a:ln>
        </p:spPr>
        <p:txBody>
          <a:bodyPr>
            <a:normAutofit fontScale="92500" lnSpcReduction="10000"/>
          </a:bodyPr>
          <a:lstStyle/>
          <a:p>
            <a:pPr marL="0" indent="0">
              <a:buNone/>
            </a:pPr>
            <a:r>
              <a:rPr lang="en-GB" sz="2000" dirty="0" err="1"/>
              <a:t>Swindells</a:t>
            </a:r>
            <a:r>
              <a:rPr lang="en-GB" sz="2000" dirty="0"/>
              <a:t> makes effective use of direct address to fully convey the horror of the narrator’s situation.  By creating the impression of a conversation with the reader through rhetorical questions such as ‘settled for the night?’ and idiomatic language like ‘the psycho who’ll knife you’ makes the narrative feel so much more immediate and important; we feel more like there’s a real person behind the words on the page and are able to much more clearly envisage the horror of finding ourselves in the same situation.  This direct address forces us to imagine ourselves on the street alongside the speaker: this is in fact the writer’s explicit intention as he tells us he’d ‘sort of talk you through a typical night.’  By sustaining the repeated address to the reader in declarations such as ‘you won’t find it comfy’ and ‘if you manage it’, it positions the reader as the less-knowledgeable member of this conversation and elevates the narrator, inverting the ‘expected’ power dynamic when conversing with someone homeless.  The overall impression through the use of this strategy is one of overwhelming horror at the prospect of a single night spent the way the narrator is describing directly to us. </a:t>
            </a:r>
          </a:p>
        </p:txBody>
      </p:sp>
      <p:sp>
        <p:nvSpPr>
          <p:cNvPr id="2" name="TextBox 1">
            <a:extLst>
              <a:ext uri="{FF2B5EF4-FFF2-40B4-BE49-F238E27FC236}">
                <a16:creationId xmlns:a16="http://schemas.microsoft.com/office/drawing/2014/main" id="{3E066938-E64B-4AA9-883B-8AF2E0BC3B44}"/>
              </a:ext>
            </a:extLst>
          </p:cNvPr>
          <p:cNvSpPr txBox="1"/>
          <p:nvPr/>
        </p:nvSpPr>
        <p:spPr>
          <a:xfrm>
            <a:off x="-35671" y="15232"/>
            <a:ext cx="8067570" cy="1200329"/>
          </a:xfrm>
          <a:prstGeom prst="rect">
            <a:avLst/>
          </a:prstGeom>
          <a:noFill/>
        </p:spPr>
        <p:txBody>
          <a:bodyPr wrap="square" rtlCol="0">
            <a:spAutoFit/>
          </a:bodyPr>
          <a:lstStyle/>
          <a:p>
            <a:r>
              <a:rPr lang="en-GB" sz="3600">
                <a:highlight>
                  <a:srgbClr val="FFFF00"/>
                </a:highlight>
              </a:rPr>
              <a:t>Do NOW: Apply the marker’s checklist to this paragraph.  How does it measure up?</a:t>
            </a:r>
          </a:p>
        </p:txBody>
      </p:sp>
      <p:sp>
        <p:nvSpPr>
          <p:cNvPr id="5" name="TextBox 4">
            <a:extLst>
              <a:ext uri="{FF2B5EF4-FFF2-40B4-BE49-F238E27FC236}">
                <a16:creationId xmlns:a16="http://schemas.microsoft.com/office/drawing/2014/main" id="{A0AB0E1D-3C0F-54D6-0747-FD99C5009B84}"/>
              </a:ext>
            </a:extLst>
          </p:cNvPr>
          <p:cNvSpPr txBox="1"/>
          <p:nvPr/>
        </p:nvSpPr>
        <p:spPr>
          <a:xfrm>
            <a:off x="7284377" y="1837825"/>
            <a:ext cx="4539761" cy="3908762"/>
          </a:xfrm>
          <a:prstGeom prst="rect">
            <a:avLst/>
          </a:prstGeom>
          <a:noFill/>
          <a:ln w="28575">
            <a:solidFill>
              <a:srgbClr val="7030A0"/>
            </a:solidFill>
          </a:ln>
        </p:spPr>
        <p:txBody>
          <a:bodyPr wrap="square" rtlCol="0">
            <a:spAutoFit/>
          </a:bodyPr>
          <a:lstStyle/>
          <a:p>
            <a:r>
              <a:rPr lang="en-GB" sz="2800" b="1" dirty="0"/>
              <a:t>Marker’s Checklist:</a:t>
            </a:r>
          </a:p>
          <a:p>
            <a:pPr marL="285750" indent="-285750">
              <a:buFont typeface="Wingdings" panose="05000000000000000000" pitchFamily="2" charset="2"/>
              <a:buChar char="q"/>
            </a:pPr>
            <a:r>
              <a:rPr lang="en-GB" sz="2000" dirty="0"/>
              <a:t>Have you given your opinion on both parts of the statement?</a:t>
            </a:r>
          </a:p>
          <a:p>
            <a:pPr marL="285750" indent="-285750">
              <a:buFont typeface="Wingdings" panose="05000000000000000000" pitchFamily="2" charset="2"/>
              <a:buChar char="q"/>
            </a:pPr>
            <a:r>
              <a:rPr lang="en-GB" sz="2000" dirty="0"/>
              <a:t>Have you included </a:t>
            </a:r>
            <a:r>
              <a:rPr lang="en-GB" sz="2000" b="1" dirty="0"/>
              <a:t>evidence</a:t>
            </a:r>
            <a:r>
              <a:rPr lang="en-GB" sz="2000" dirty="0"/>
              <a:t> to back up your opinion?</a:t>
            </a:r>
          </a:p>
          <a:p>
            <a:pPr marL="285750" indent="-285750">
              <a:buFont typeface="Wingdings" panose="05000000000000000000" pitchFamily="2" charset="2"/>
              <a:buChar char="q"/>
            </a:pPr>
            <a:r>
              <a:rPr lang="en-GB" sz="2000" dirty="0"/>
              <a:t>Have you identified </a:t>
            </a:r>
            <a:r>
              <a:rPr lang="en-GB" sz="2000" b="1" dirty="0"/>
              <a:t>how</a:t>
            </a:r>
            <a:r>
              <a:rPr lang="en-GB" sz="2000" dirty="0"/>
              <a:t> the writer has helped you to form your opinion – the </a:t>
            </a:r>
            <a:r>
              <a:rPr lang="en-GB" sz="2000" b="1" dirty="0"/>
              <a:t>methods</a:t>
            </a:r>
            <a:r>
              <a:rPr lang="en-GB" sz="2000" dirty="0"/>
              <a:t> they have used?  (Necessary to get to the top of the band)</a:t>
            </a:r>
          </a:p>
          <a:p>
            <a:pPr marL="285750" indent="-285750">
              <a:buFont typeface="Wingdings" panose="05000000000000000000" pitchFamily="2" charset="2"/>
              <a:buChar char="q"/>
            </a:pPr>
            <a:r>
              <a:rPr lang="en-GB" sz="2000" dirty="0"/>
              <a:t>Have you explained </a:t>
            </a:r>
            <a:r>
              <a:rPr lang="en-GB" sz="2000" b="1" dirty="0"/>
              <a:t>why</a:t>
            </a:r>
            <a:r>
              <a:rPr lang="en-GB" sz="2000" dirty="0"/>
              <a:t> this evidence has helped you to form this opinion?  Can I follow your line of reasoning?</a:t>
            </a:r>
          </a:p>
        </p:txBody>
      </p:sp>
      <p:sp>
        <p:nvSpPr>
          <p:cNvPr id="7" name="TextBox 6">
            <a:extLst>
              <a:ext uri="{FF2B5EF4-FFF2-40B4-BE49-F238E27FC236}">
                <a16:creationId xmlns:a16="http://schemas.microsoft.com/office/drawing/2014/main" id="{8E4BF22F-B7D1-93E0-3C75-99DAA4A09BCD}"/>
              </a:ext>
            </a:extLst>
          </p:cNvPr>
          <p:cNvSpPr txBox="1"/>
          <p:nvPr/>
        </p:nvSpPr>
        <p:spPr>
          <a:xfrm>
            <a:off x="205154" y="1304518"/>
            <a:ext cx="6097464" cy="707886"/>
          </a:xfrm>
          <a:prstGeom prst="rect">
            <a:avLst/>
          </a:prstGeom>
          <a:noFill/>
        </p:spPr>
        <p:txBody>
          <a:bodyPr wrap="square">
            <a:spAutoFit/>
          </a:bodyPr>
          <a:lstStyle/>
          <a:p>
            <a:pPr marL="6350" indent="-6350">
              <a:spcAft>
                <a:spcPts val="535"/>
              </a:spcAft>
            </a:pPr>
            <a:r>
              <a:rPr lang="en-GB" sz="2000">
                <a:solidFill>
                  <a:srgbClr val="002060"/>
                </a:solidFill>
                <a:effectLst/>
                <a:latin typeface="Calibri" panose="020F0502020204030204" pitchFamily="34" charset="0"/>
                <a:ea typeface="Calibri" panose="020F0502020204030204" pitchFamily="34" charset="0"/>
              </a:rPr>
              <a:t>‘This extract reveals the horror and desperation of homelessness; it’s impossible not to pity the narrator.’ </a:t>
            </a:r>
            <a:endParaRPr lang="en-GB" sz="1600">
              <a:solidFill>
                <a:srgbClr val="00206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420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C1B78-1AD1-0E98-CF63-ECD88BE7A81E}"/>
              </a:ext>
            </a:extLst>
          </p:cNvPr>
          <p:cNvSpPr>
            <a:spLocks noGrp="1"/>
          </p:cNvSpPr>
          <p:nvPr>
            <p:ph type="title"/>
          </p:nvPr>
        </p:nvSpPr>
        <p:spPr>
          <a:xfrm>
            <a:off x="347942" y="96121"/>
            <a:ext cx="10772775" cy="1208244"/>
          </a:xfrm>
        </p:spPr>
        <p:txBody>
          <a:bodyPr/>
          <a:lstStyle/>
          <a:p>
            <a:r>
              <a:rPr lang="en-GB"/>
              <a:t>Process</a:t>
            </a:r>
          </a:p>
        </p:txBody>
      </p:sp>
      <p:sp>
        <p:nvSpPr>
          <p:cNvPr id="4" name="Rectangle 1">
            <a:extLst>
              <a:ext uri="{FF2B5EF4-FFF2-40B4-BE49-F238E27FC236}">
                <a16:creationId xmlns:a16="http://schemas.microsoft.com/office/drawing/2014/main" id="{8E8D594F-C070-07E6-0194-8EC87B3BB7C8}"/>
              </a:ext>
            </a:extLst>
          </p:cNvPr>
          <p:cNvSpPr>
            <a:spLocks noGrp="1" noChangeArrowheads="1"/>
          </p:cNvSpPr>
          <p:nvPr>
            <p:ph idx="1"/>
          </p:nvPr>
        </p:nvSpPr>
        <p:spPr bwMode="auto">
          <a:xfrm>
            <a:off x="347941" y="1382118"/>
            <a:ext cx="11496117" cy="449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buFont typeface="Wingdings" panose="05000000000000000000" pitchFamily="2" charset="2"/>
              <a:buChar char="Ø"/>
            </a:pPr>
            <a:r>
              <a:rPr kumimoji="0" lang="en-US" altLang="en-US" sz="2200" b="1" i="0" u="none" strike="noStrike" cap="none" normalizeH="0" baseline="0" dirty="0">
                <a:ln>
                  <a:noFill/>
                </a:ln>
                <a:solidFill>
                  <a:schemeClr val="tx1"/>
                </a:solidFill>
                <a:effectLst/>
                <a:highlight>
                  <a:srgbClr val="00FFFF"/>
                </a:highlight>
              </a:rPr>
              <a:t>Step 1: Reread the Question and Extract</a:t>
            </a:r>
            <a:r>
              <a:rPr kumimoji="0" lang="en-US" altLang="en-US" sz="2200" b="0" i="0" u="none" strike="noStrike" cap="none" normalizeH="0" baseline="0" dirty="0">
                <a:ln>
                  <a:noFill/>
                </a:ln>
                <a:solidFill>
                  <a:schemeClr val="tx1"/>
                </a:solidFill>
                <a:effectLst/>
                <a:highlight>
                  <a:srgbClr val="00FFFF"/>
                </a:highlight>
              </a:rPr>
              <a:t> </a:t>
            </a:r>
            <a:r>
              <a:rPr kumimoji="0" lang="en-US" altLang="en-US" sz="2200" b="0" i="0" u="none" strike="noStrike" cap="none" normalizeH="0" baseline="0" dirty="0">
                <a:ln>
                  <a:noFill/>
                </a:ln>
                <a:solidFill>
                  <a:schemeClr val="tx1"/>
                </a:solidFill>
                <a:effectLst/>
              </a:rPr>
              <a:t>(2 mins): Ensure you know </a:t>
            </a:r>
            <a:r>
              <a:rPr kumimoji="0" lang="en-US" altLang="en-US" sz="2200" b="1" i="0" u="none" strike="noStrike" cap="none" normalizeH="0" baseline="0" dirty="0">
                <a:ln>
                  <a:noFill/>
                </a:ln>
                <a:solidFill>
                  <a:schemeClr val="tx1"/>
                </a:solidFill>
                <a:effectLst/>
              </a:rPr>
              <a:t>exactly what aspect</a:t>
            </a:r>
            <a:r>
              <a:rPr kumimoji="0" lang="en-US" altLang="en-US" sz="2200" b="0" i="0" u="none" strike="noStrike" cap="none" normalizeH="0" baseline="0" dirty="0">
                <a:ln>
                  <a:noFill/>
                </a:ln>
                <a:solidFill>
                  <a:schemeClr val="tx1"/>
                </a:solidFill>
                <a:effectLst/>
              </a:rPr>
              <a:t> of the text you're evaluating.</a:t>
            </a:r>
          </a:p>
          <a:p>
            <a:pPr eaLnBrk="0" fontAlgn="base" hangingPunct="0">
              <a:lnSpc>
                <a:spcPct val="100000"/>
              </a:lnSpc>
              <a:spcBef>
                <a:spcPct val="0"/>
              </a:spcBef>
              <a:spcAft>
                <a:spcPct val="0"/>
              </a:spcAft>
              <a:buFont typeface="Wingdings" panose="05000000000000000000" pitchFamily="2" charset="2"/>
              <a:buChar char="Ø"/>
            </a:pPr>
            <a:r>
              <a:rPr kumimoji="0" lang="en-US" altLang="en-US" sz="2200" b="1" i="0" u="none" strike="noStrike" cap="none" normalizeH="0" baseline="0" dirty="0">
                <a:ln>
                  <a:noFill/>
                </a:ln>
                <a:solidFill>
                  <a:schemeClr val="tx1"/>
                </a:solidFill>
                <a:effectLst/>
                <a:highlight>
                  <a:srgbClr val="FFFF00"/>
                </a:highlight>
              </a:rPr>
              <a:t>Step 2: Plan a High-Scoring Response</a:t>
            </a:r>
            <a:r>
              <a:rPr kumimoji="0" lang="en-US" altLang="en-US" sz="2200" b="0" i="0" u="none" strike="noStrike" cap="none" normalizeH="0" baseline="0" dirty="0">
                <a:ln>
                  <a:noFill/>
                </a:ln>
                <a:solidFill>
                  <a:schemeClr val="tx1"/>
                </a:solidFill>
                <a:effectLst/>
                <a:highlight>
                  <a:srgbClr val="FFFF00"/>
                </a:highlight>
              </a:rPr>
              <a:t> </a:t>
            </a:r>
            <a:r>
              <a:rPr kumimoji="0" lang="en-US" altLang="en-US" sz="2200" b="0" i="0" u="none" strike="noStrike" cap="none" normalizeH="0" baseline="0" dirty="0">
                <a:ln>
                  <a:noFill/>
                </a:ln>
                <a:solidFill>
                  <a:schemeClr val="tx1"/>
                </a:solidFill>
                <a:effectLst/>
              </a:rPr>
              <a:t>(3 mins) Choose </a:t>
            </a:r>
            <a:r>
              <a:rPr kumimoji="0" lang="en-US" altLang="en-US" sz="2200" b="1" i="0" u="none" strike="noStrike" cap="none" normalizeH="0" baseline="0" dirty="0">
                <a:ln>
                  <a:noFill/>
                </a:ln>
                <a:solidFill>
                  <a:schemeClr val="tx1"/>
                </a:solidFill>
                <a:effectLst/>
              </a:rPr>
              <a:t>2-3 key writer's methods</a:t>
            </a:r>
            <a:r>
              <a:rPr kumimoji="0" lang="en-US" altLang="en-US" sz="2200" b="0" i="0" u="none" strike="noStrike" cap="none" normalizeH="0" baseline="0" dirty="0">
                <a:ln>
                  <a:noFill/>
                </a:ln>
                <a:solidFill>
                  <a:schemeClr val="tx1"/>
                </a:solidFill>
                <a:effectLst/>
              </a:rPr>
              <a:t> that are most relevant to the question (e.g., use of imagery, shifts in narrative focus, 	contrast in tone).</a:t>
            </a:r>
          </a:p>
          <a:p>
            <a:pPr marL="0" indent="0" eaLnBrk="0" fontAlgn="base" hangingPunct="0">
              <a:lnSpc>
                <a:spcPct val="100000"/>
              </a:lnSpc>
              <a:spcBef>
                <a:spcPct val="0"/>
              </a:spcBef>
              <a:spcAft>
                <a:spcPct val="0"/>
              </a:spcAft>
              <a:buNone/>
            </a:pPr>
            <a:r>
              <a:rPr kumimoji="0" lang="en-US" altLang="en-US" sz="2200" b="0" i="0" u="none" strike="noStrike" cap="none" normalizeH="0" baseline="0" dirty="0">
                <a:ln>
                  <a:noFill/>
                </a:ln>
                <a:solidFill>
                  <a:schemeClr val="tx1"/>
                </a:solidFill>
                <a:effectLst/>
              </a:rPr>
              <a:t>	Identify </a:t>
            </a:r>
            <a:r>
              <a:rPr kumimoji="0" lang="en-US" altLang="en-US" sz="2200" b="1" i="0" u="none" strike="noStrike" cap="none" normalizeH="0" baseline="0" dirty="0">
                <a:ln>
                  <a:noFill/>
                </a:ln>
                <a:solidFill>
                  <a:schemeClr val="tx1"/>
                </a:solidFill>
                <a:effectLst/>
              </a:rPr>
              <a:t>specific evidence</a:t>
            </a:r>
            <a:r>
              <a:rPr kumimoji="0" lang="en-US" altLang="en-US" sz="2200" b="0" i="0" u="none" strike="noStrike" cap="none" normalizeH="0" baseline="0" dirty="0">
                <a:ln>
                  <a:noFill/>
                </a:ln>
                <a:solidFill>
                  <a:schemeClr val="tx1"/>
                </a:solidFill>
                <a:effectLst/>
              </a:rPr>
              <a:t> (short quotes, clear moments) that illustrate these methods.</a:t>
            </a:r>
          </a:p>
          <a:p>
            <a:pPr eaLnBrk="0" fontAlgn="base" hangingPunct="0">
              <a:lnSpc>
                <a:spcPct val="100000"/>
              </a:lnSpc>
              <a:spcBef>
                <a:spcPct val="0"/>
              </a:spcBef>
              <a:spcAft>
                <a:spcPct val="0"/>
              </a:spcAft>
              <a:buFont typeface="Wingdings" panose="05000000000000000000" pitchFamily="2" charset="2"/>
              <a:buChar char="Ø"/>
            </a:pPr>
            <a:r>
              <a:rPr kumimoji="0" lang="en-US" altLang="en-US" sz="2200" b="1" i="0" u="none" strike="noStrike" cap="none" normalizeH="0" baseline="0" dirty="0">
                <a:ln>
                  <a:noFill/>
                </a:ln>
                <a:solidFill>
                  <a:schemeClr val="tx1"/>
                </a:solidFill>
                <a:effectLst/>
                <a:highlight>
                  <a:srgbClr val="00FF00"/>
                </a:highlight>
              </a:rPr>
              <a:t>Step 3: Write a Detailed Paragraph</a:t>
            </a:r>
            <a:r>
              <a:rPr kumimoji="0" lang="en-US" altLang="en-US" sz="2200" b="0" i="0" u="none" strike="noStrike" cap="none" normalizeH="0" baseline="0" dirty="0">
                <a:ln>
                  <a:noFill/>
                </a:ln>
                <a:solidFill>
                  <a:schemeClr val="tx1"/>
                </a:solidFill>
                <a:effectLst/>
                <a:highlight>
                  <a:srgbClr val="00FF00"/>
                </a:highlight>
              </a:rPr>
              <a:t> </a:t>
            </a:r>
            <a:r>
              <a:rPr kumimoji="0" lang="en-US" altLang="en-US" sz="2200" b="0" i="0" u="none" strike="noStrike" cap="none" normalizeH="0" baseline="0" dirty="0">
                <a:ln>
                  <a:noFill/>
                </a:ln>
                <a:solidFill>
                  <a:schemeClr val="tx1"/>
                </a:solidFill>
                <a:effectLst/>
              </a:rPr>
              <a:t>(10 mins)</a:t>
            </a:r>
          </a:p>
          <a:p>
            <a:pPr marL="0" indent="0" eaLnBrk="0" fontAlgn="base" hangingPunct="0">
              <a:lnSpc>
                <a:spcPct val="100000"/>
              </a:lnSpc>
              <a:spcBef>
                <a:spcPct val="0"/>
              </a:spcBef>
              <a:spcAft>
                <a:spcPct val="0"/>
              </a:spcAft>
              <a:buNone/>
            </a:pPr>
            <a:r>
              <a:rPr kumimoji="0" lang="en-US" altLang="en-US" sz="2200" b="0" i="0" u="none" strike="noStrike" cap="none" normalizeH="0" baseline="0" dirty="0">
                <a:ln>
                  <a:noFill/>
                </a:ln>
                <a:solidFill>
                  <a:schemeClr val="tx1"/>
                </a:solidFill>
                <a:effectLst/>
              </a:rPr>
              <a:t>	Structure your paragraph for </a:t>
            </a:r>
            <a:r>
              <a:rPr kumimoji="0" lang="en-US" altLang="en-US" sz="2200" b="1" i="0" u="none" strike="noStrike" cap="none" normalizeH="0" baseline="0" dirty="0">
                <a:ln>
                  <a:noFill/>
                </a:ln>
                <a:solidFill>
                  <a:schemeClr val="tx1"/>
                </a:solidFill>
                <a:effectLst/>
              </a:rPr>
              <a:t>maximum precision</a:t>
            </a:r>
            <a:r>
              <a:rPr kumimoji="0" lang="en-US" altLang="en-US" sz="2200" b="0" i="0" u="none" strike="noStrike" cap="none" normalizeH="0" baseline="0" dirty="0">
                <a:ln>
                  <a:noFill/>
                </a:ln>
                <a:solidFill>
                  <a:schemeClr val="tx1"/>
                </a:solidFill>
                <a:effectLst/>
              </a:rPr>
              <a:t>:</a:t>
            </a:r>
          </a:p>
          <a:p>
            <a:pPr marL="914400" lvl="1" indent="-457200" eaLnBrk="0" fontAlgn="base" hangingPunct="0">
              <a:lnSpc>
                <a:spcPct val="100000"/>
              </a:lnSpc>
              <a:spcBef>
                <a:spcPct val="0"/>
              </a:spcBef>
              <a:spcAft>
                <a:spcPct val="0"/>
              </a:spcAft>
              <a:buFont typeface="+mj-lt"/>
              <a:buAutoNum type="arabicPeriod"/>
            </a:pPr>
            <a:r>
              <a:rPr kumimoji="0" lang="en-US" altLang="en-US" sz="2200" b="1" i="0" u="none" strike="noStrike" cap="none" normalizeH="0" baseline="0" dirty="0">
                <a:ln>
                  <a:noFill/>
                </a:ln>
                <a:solidFill>
                  <a:schemeClr val="tx1"/>
                </a:solidFill>
                <a:effectLst/>
              </a:rPr>
              <a:t>Evaluation statement</a:t>
            </a:r>
            <a:r>
              <a:rPr kumimoji="0" lang="en-US" altLang="en-US" sz="2200" b="0" i="0" u="none" strike="noStrike" cap="none" normalizeH="0" baseline="0" dirty="0">
                <a:ln>
                  <a:noFill/>
                </a:ln>
                <a:solidFill>
                  <a:schemeClr val="tx1"/>
                </a:solidFill>
                <a:effectLst/>
              </a:rPr>
              <a:t>: Start with a clear opinion about the writer’s success (e.g., "The writer masterfully builds tension by...").</a:t>
            </a:r>
          </a:p>
          <a:p>
            <a:pPr marL="914400" lvl="1" indent="-457200" eaLnBrk="0" fontAlgn="base" hangingPunct="0">
              <a:lnSpc>
                <a:spcPct val="100000"/>
              </a:lnSpc>
              <a:spcBef>
                <a:spcPct val="0"/>
              </a:spcBef>
              <a:spcAft>
                <a:spcPct val="0"/>
              </a:spcAft>
              <a:buFont typeface="+mj-lt"/>
              <a:buAutoNum type="arabicPeriod"/>
            </a:pPr>
            <a:r>
              <a:rPr kumimoji="0" lang="en-US" altLang="en-US" sz="2200" b="1" i="0" u="none" strike="noStrike" cap="none" normalizeH="0" baseline="0" dirty="0">
                <a:ln>
                  <a:noFill/>
                </a:ln>
                <a:solidFill>
                  <a:schemeClr val="tx1"/>
                </a:solidFill>
                <a:effectLst/>
              </a:rPr>
              <a:t>Evidence</a:t>
            </a:r>
            <a:r>
              <a:rPr kumimoji="0" lang="en-US" altLang="en-US" sz="2200" b="0" i="0" u="none" strike="noStrike" cap="none" normalizeH="0" baseline="0" dirty="0">
                <a:ln>
                  <a:noFill/>
                </a:ln>
                <a:solidFill>
                  <a:schemeClr val="tx1"/>
                </a:solidFill>
                <a:effectLst/>
              </a:rPr>
              <a:t>: Integrate short, focused quotes to support your point.</a:t>
            </a:r>
          </a:p>
          <a:p>
            <a:pPr marL="914400" lvl="1" indent="-457200" eaLnBrk="0" fontAlgn="base" hangingPunct="0">
              <a:lnSpc>
                <a:spcPct val="100000"/>
              </a:lnSpc>
              <a:spcBef>
                <a:spcPct val="0"/>
              </a:spcBef>
              <a:spcAft>
                <a:spcPct val="0"/>
              </a:spcAft>
              <a:buFont typeface="+mj-lt"/>
              <a:buAutoNum type="arabicPeriod"/>
            </a:pPr>
            <a:r>
              <a:rPr kumimoji="0" lang="en-US" altLang="en-US" sz="2200" b="1" i="0" u="none" strike="noStrike" cap="none" normalizeH="0" baseline="0" dirty="0">
                <a:ln>
                  <a:noFill/>
                </a:ln>
                <a:solidFill>
                  <a:schemeClr val="tx1"/>
                </a:solidFill>
                <a:effectLst/>
              </a:rPr>
              <a:t>In-depth analysis</a:t>
            </a:r>
            <a:r>
              <a:rPr kumimoji="0" lang="en-US" altLang="en-US" sz="2200" b="0" i="0" u="none" strike="noStrike" cap="none" normalizeH="0" baseline="0" dirty="0">
                <a:ln>
                  <a:noFill/>
                </a:ln>
                <a:solidFill>
                  <a:schemeClr val="tx1"/>
                </a:solidFill>
                <a:effectLst/>
              </a:rPr>
              <a:t>: Discuss the technique’s </a:t>
            </a:r>
            <a:r>
              <a:rPr kumimoji="0" lang="en-US" altLang="en-US" sz="2200" b="1" i="0" u="none" strike="noStrike" cap="none" normalizeH="0" baseline="0" dirty="0">
                <a:ln>
                  <a:noFill/>
                </a:ln>
                <a:solidFill>
                  <a:schemeClr val="tx1"/>
                </a:solidFill>
                <a:effectLst/>
              </a:rPr>
              <a:t>effect on the reader</a:t>
            </a:r>
            <a:r>
              <a:rPr kumimoji="0" lang="en-US" altLang="en-US" sz="2200" b="0" i="0" u="none" strike="noStrike" cap="none" normalizeH="0" baseline="0" dirty="0">
                <a:ln>
                  <a:noFill/>
                </a:ln>
                <a:solidFill>
                  <a:schemeClr val="tx1"/>
                </a:solidFill>
                <a:effectLst/>
              </a:rPr>
              <a:t> and how it contributes to the </a:t>
            </a:r>
            <a:r>
              <a:rPr kumimoji="0" lang="en-US" altLang="en-US" sz="2200" b="1" i="0" u="none" strike="noStrike" cap="none" normalizeH="0" baseline="0" dirty="0">
                <a:ln>
                  <a:noFill/>
                </a:ln>
                <a:solidFill>
                  <a:schemeClr val="tx1"/>
                </a:solidFill>
                <a:effectLst/>
              </a:rPr>
              <a:t>overall purpose</a:t>
            </a:r>
            <a:r>
              <a:rPr kumimoji="0" lang="en-US" altLang="en-US" sz="2200" b="0" i="0" u="none" strike="noStrike" cap="none" normalizeH="0" baseline="0" dirty="0">
                <a:ln>
                  <a:noFill/>
                </a:ln>
                <a:solidFill>
                  <a:schemeClr val="tx1"/>
                </a:solidFill>
                <a:effectLst/>
              </a:rPr>
              <a:t>. Consider multiple layers of meaning.</a:t>
            </a:r>
          </a:p>
          <a:p>
            <a:pPr marL="914400" lvl="1" indent="-457200" eaLnBrk="0" fontAlgn="base" hangingPunct="0">
              <a:lnSpc>
                <a:spcPct val="100000"/>
              </a:lnSpc>
              <a:spcBef>
                <a:spcPct val="0"/>
              </a:spcBef>
              <a:spcAft>
                <a:spcPct val="0"/>
              </a:spcAft>
              <a:buFont typeface="+mj-lt"/>
              <a:buAutoNum type="arabicPeriod"/>
            </a:pPr>
            <a:r>
              <a:rPr kumimoji="0" lang="en-US" altLang="en-US" sz="2200" b="1" i="0" u="none" strike="noStrike" cap="none" normalizeH="0" baseline="0" dirty="0">
                <a:ln>
                  <a:noFill/>
                </a:ln>
                <a:solidFill>
                  <a:schemeClr val="tx1"/>
                </a:solidFill>
                <a:effectLst/>
              </a:rPr>
              <a:t>Link back to the question</a:t>
            </a:r>
            <a:r>
              <a:rPr kumimoji="0" lang="en-US" altLang="en-US" sz="2200" b="0" i="0" u="none" strike="noStrike" cap="none" normalizeH="0" baseline="0" dirty="0">
                <a:ln>
                  <a:noFill/>
                </a:ln>
                <a:solidFill>
                  <a:schemeClr val="tx1"/>
                </a:solidFill>
                <a:effectLst/>
              </a:rPr>
              <a:t>: Make sure every point answers the specific evaluation prompt.</a:t>
            </a:r>
          </a:p>
        </p:txBody>
      </p:sp>
    </p:spTree>
    <p:extLst>
      <p:ext uri="{BB962C8B-B14F-4D97-AF65-F5344CB8AC3E}">
        <p14:creationId xmlns:p14="http://schemas.microsoft.com/office/powerpoint/2010/main" val="124029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A950F-E2D6-48ED-8471-92E22A097756}"/>
              </a:ext>
            </a:extLst>
          </p:cNvPr>
          <p:cNvSpPr>
            <a:spLocks noGrp="1"/>
          </p:cNvSpPr>
          <p:nvPr>
            <p:ph type="title"/>
          </p:nvPr>
        </p:nvSpPr>
        <p:spPr/>
        <p:txBody>
          <a:bodyPr/>
          <a:lstStyle/>
          <a:p>
            <a:r>
              <a:rPr lang="en-GB"/>
              <a:t>What are we looking for?</a:t>
            </a:r>
          </a:p>
        </p:txBody>
      </p:sp>
      <p:sp>
        <p:nvSpPr>
          <p:cNvPr id="3" name="Content Placeholder 2">
            <a:extLst>
              <a:ext uri="{FF2B5EF4-FFF2-40B4-BE49-F238E27FC236}">
                <a16:creationId xmlns:a16="http://schemas.microsoft.com/office/drawing/2014/main" id="{0AE2759B-0AB6-442D-B16E-DA0A4D30119A}"/>
              </a:ext>
            </a:extLst>
          </p:cNvPr>
          <p:cNvSpPr>
            <a:spLocks noGrp="1"/>
          </p:cNvSpPr>
          <p:nvPr>
            <p:ph idx="1"/>
          </p:nvPr>
        </p:nvSpPr>
        <p:spPr>
          <a:xfrm>
            <a:off x="8507186" y="1888386"/>
            <a:ext cx="3341914" cy="4470081"/>
          </a:xfrm>
          <a:solidFill>
            <a:schemeClr val="accent6">
              <a:lumMod val="20000"/>
              <a:lumOff val="80000"/>
            </a:schemeClr>
          </a:solidFill>
        </p:spPr>
        <p:txBody>
          <a:bodyPr>
            <a:normAutofit/>
          </a:bodyPr>
          <a:lstStyle/>
          <a:p>
            <a:pPr marL="457200" indent="-457200">
              <a:buAutoNum type="arabicPeriod"/>
            </a:pPr>
            <a:r>
              <a:rPr lang="en-GB" sz="2800"/>
              <a:t>Evidence to agree or disagree that </a:t>
            </a:r>
            <a:r>
              <a:rPr lang="en-GB" sz="2800" err="1"/>
              <a:t>Tibbet’s</a:t>
            </a:r>
            <a:r>
              <a:rPr lang="en-GB" sz="2800"/>
              <a:t> story is </a:t>
            </a:r>
            <a:r>
              <a:rPr lang="en-GB" sz="2800" b="1"/>
              <a:t>better than expected</a:t>
            </a:r>
            <a:r>
              <a:rPr lang="en-GB" sz="2800"/>
              <a:t>.</a:t>
            </a:r>
          </a:p>
          <a:p>
            <a:pPr marL="457200" indent="-457200">
              <a:buAutoNum type="arabicPeriod"/>
            </a:pPr>
            <a:r>
              <a:rPr lang="en-GB" sz="2800"/>
              <a:t>Evidence to agree or disagree that his reaction is </a:t>
            </a:r>
            <a:r>
              <a:rPr lang="en-GB" sz="2800" b="1"/>
              <a:t>extreme</a:t>
            </a:r>
            <a:r>
              <a:rPr lang="en-GB" sz="2800"/>
              <a:t>.</a:t>
            </a:r>
          </a:p>
        </p:txBody>
      </p:sp>
      <p:pic>
        <p:nvPicPr>
          <p:cNvPr id="4" name="Picture 3">
            <a:extLst>
              <a:ext uri="{FF2B5EF4-FFF2-40B4-BE49-F238E27FC236}">
                <a16:creationId xmlns:a16="http://schemas.microsoft.com/office/drawing/2014/main" id="{44732C7E-9CC9-46D2-B9FA-3B384469A652}"/>
              </a:ext>
            </a:extLst>
          </p:cNvPr>
          <p:cNvPicPr>
            <a:picLocks noChangeAspect="1"/>
          </p:cNvPicPr>
          <p:nvPr/>
        </p:nvPicPr>
        <p:blipFill rotWithShape="1">
          <a:blip r:embed="rId3"/>
          <a:srcRect l="15604"/>
          <a:stretch/>
        </p:blipFill>
        <p:spPr>
          <a:xfrm>
            <a:off x="342900" y="1888386"/>
            <a:ext cx="7980050" cy="4470081"/>
          </a:xfrm>
          <a:prstGeom prst="rect">
            <a:avLst/>
          </a:prstGeom>
          <a:ln>
            <a:solidFill>
              <a:schemeClr val="accent1"/>
            </a:solidFill>
          </a:ln>
        </p:spPr>
      </p:pic>
    </p:spTree>
    <p:extLst>
      <p:ext uri="{BB962C8B-B14F-4D97-AF65-F5344CB8AC3E}">
        <p14:creationId xmlns:p14="http://schemas.microsoft.com/office/powerpoint/2010/main" val="2716268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DE8232-CD54-4D98-8824-E08D76473447}"/>
              </a:ext>
            </a:extLst>
          </p:cNvPr>
          <p:cNvPicPr>
            <a:picLocks noChangeAspect="1"/>
          </p:cNvPicPr>
          <p:nvPr/>
        </p:nvPicPr>
        <p:blipFill>
          <a:blip r:embed="rId2"/>
          <a:stretch>
            <a:fillRect/>
          </a:stretch>
        </p:blipFill>
        <p:spPr>
          <a:xfrm>
            <a:off x="215899" y="64338"/>
            <a:ext cx="7171811" cy="6793662"/>
          </a:xfrm>
          <a:prstGeom prst="rect">
            <a:avLst/>
          </a:prstGeom>
        </p:spPr>
      </p:pic>
      <p:sp>
        <p:nvSpPr>
          <p:cNvPr id="3" name="Content Placeholder 2">
            <a:extLst>
              <a:ext uri="{FF2B5EF4-FFF2-40B4-BE49-F238E27FC236}">
                <a16:creationId xmlns:a16="http://schemas.microsoft.com/office/drawing/2014/main" id="{45508517-2526-485C-A3D4-AB931E880875}"/>
              </a:ext>
            </a:extLst>
          </p:cNvPr>
          <p:cNvSpPr>
            <a:spLocks noGrp="1"/>
          </p:cNvSpPr>
          <p:nvPr>
            <p:ph idx="1"/>
          </p:nvPr>
        </p:nvSpPr>
        <p:spPr>
          <a:xfrm>
            <a:off x="7772400" y="640081"/>
            <a:ext cx="3802380" cy="1787810"/>
          </a:xfrm>
          <a:solidFill>
            <a:schemeClr val="accent1">
              <a:lumMod val="75000"/>
            </a:schemeClr>
          </a:solidFill>
        </p:spPr>
        <p:txBody>
          <a:bodyPr>
            <a:normAutofit fontScale="55000" lnSpcReduction="20000"/>
          </a:bodyPr>
          <a:lstStyle/>
          <a:p>
            <a:r>
              <a:rPr lang="en-GB" sz="3200" dirty="0">
                <a:solidFill>
                  <a:srgbClr val="FFFFFF"/>
                </a:solidFill>
              </a:rPr>
              <a:t>Use the marker’s checklist</a:t>
            </a:r>
          </a:p>
          <a:p>
            <a:r>
              <a:rPr lang="en-GB" sz="3200" dirty="0">
                <a:solidFill>
                  <a:srgbClr val="FFFFFF"/>
                </a:solidFill>
              </a:rPr>
              <a:t>Can you identify why this is a level 2 response?  Where do you think it is gaining the marks?</a:t>
            </a:r>
          </a:p>
          <a:p>
            <a:r>
              <a:rPr lang="en-GB" sz="3200" dirty="0">
                <a:solidFill>
                  <a:srgbClr val="FFFFFF"/>
                </a:solidFill>
              </a:rPr>
              <a:t>Can you identify any missed opportunities? How could we make this better?</a:t>
            </a:r>
          </a:p>
        </p:txBody>
      </p:sp>
      <p:sp>
        <p:nvSpPr>
          <p:cNvPr id="2" name="TextBox 1">
            <a:extLst>
              <a:ext uri="{FF2B5EF4-FFF2-40B4-BE49-F238E27FC236}">
                <a16:creationId xmlns:a16="http://schemas.microsoft.com/office/drawing/2014/main" id="{9A208894-C930-0C16-3271-C861A794D21E}"/>
              </a:ext>
            </a:extLst>
          </p:cNvPr>
          <p:cNvSpPr txBox="1"/>
          <p:nvPr/>
        </p:nvSpPr>
        <p:spPr>
          <a:xfrm>
            <a:off x="7305398" y="2615591"/>
            <a:ext cx="4539761" cy="3908762"/>
          </a:xfrm>
          <a:prstGeom prst="rect">
            <a:avLst/>
          </a:prstGeom>
          <a:noFill/>
          <a:ln w="28575">
            <a:solidFill>
              <a:srgbClr val="7030A0"/>
            </a:solidFill>
          </a:ln>
        </p:spPr>
        <p:txBody>
          <a:bodyPr wrap="square" rtlCol="0">
            <a:spAutoFit/>
          </a:bodyPr>
          <a:lstStyle/>
          <a:p>
            <a:r>
              <a:rPr lang="en-GB" sz="2800" b="1" dirty="0"/>
              <a:t>Marker’s Checklist:</a:t>
            </a:r>
          </a:p>
          <a:p>
            <a:pPr marL="285750" indent="-285750">
              <a:buFont typeface="Wingdings" panose="05000000000000000000" pitchFamily="2" charset="2"/>
              <a:buChar char="q"/>
            </a:pPr>
            <a:r>
              <a:rPr lang="en-GB" sz="2000" dirty="0"/>
              <a:t>Have you given your opinion on both parts of the statement?</a:t>
            </a:r>
          </a:p>
          <a:p>
            <a:pPr marL="285750" indent="-285750">
              <a:buFont typeface="Wingdings" panose="05000000000000000000" pitchFamily="2" charset="2"/>
              <a:buChar char="q"/>
            </a:pPr>
            <a:r>
              <a:rPr lang="en-GB" sz="2000" dirty="0"/>
              <a:t>Have you included </a:t>
            </a:r>
            <a:r>
              <a:rPr lang="en-GB" sz="2000" b="1" dirty="0"/>
              <a:t>evidence</a:t>
            </a:r>
            <a:r>
              <a:rPr lang="en-GB" sz="2000" dirty="0"/>
              <a:t> to back up your opinion?</a:t>
            </a:r>
          </a:p>
          <a:p>
            <a:pPr marL="285750" indent="-285750">
              <a:buFont typeface="Wingdings" panose="05000000000000000000" pitchFamily="2" charset="2"/>
              <a:buChar char="q"/>
            </a:pPr>
            <a:r>
              <a:rPr lang="en-GB" sz="2000" dirty="0"/>
              <a:t>Have you identified </a:t>
            </a:r>
            <a:r>
              <a:rPr lang="en-GB" sz="2000" b="1" dirty="0"/>
              <a:t>how</a:t>
            </a:r>
            <a:r>
              <a:rPr lang="en-GB" sz="2000" dirty="0"/>
              <a:t> the writer has helped you to form your opinion – the </a:t>
            </a:r>
            <a:r>
              <a:rPr lang="en-GB" sz="2000" b="1" dirty="0"/>
              <a:t>methods</a:t>
            </a:r>
            <a:r>
              <a:rPr lang="en-GB" sz="2000" dirty="0"/>
              <a:t> they have used?  (Necessary to get to the top of the band)</a:t>
            </a:r>
          </a:p>
          <a:p>
            <a:pPr marL="285750" indent="-285750">
              <a:buFont typeface="Wingdings" panose="05000000000000000000" pitchFamily="2" charset="2"/>
              <a:buChar char="q"/>
            </a:pPr>
            <a:r>
              <a:rPr lang="en-GB" sz="2000" dirty="0"/>
              <a:t>Have you explained </a:t>
            </a:r>
            <a:r>
              <a:rPr lang="en-GB" sz="2000" b="1" dirty="0"/>
              <a:t>why</a:t>
            </a:r>
            <a:r>
              <a:rPr lang="en-GB" sz="2000" dirty="0"/>
              <a:t> this evidence has helped you to form this opinion?  Can I follow your line of reasoning?</a:t>
            </a:r>
          </a:p>
        </p:txBody>
      </p:sp>
    </p:spTree>
    <p:extLst>
      <p:ext uri="{BB962C8B-B14F-4D97-AF65-F5344CB8AC3E}">
        <p14:creationId xmlns:p14="http://schemas.microsoft.com/office/powerpoint/2010/main" val="10509227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4E3F3-0E86-4928-9183-6E691AB1A842}"/>
              </a:ext>
            </a:extLst>
          </p:cNvPr>
          <p:cNvSpPr>
            <a:spLocks noGrp="1"/>
          </p:cNvSpPr>
          <p:nvPr>
            <p:ph type="title"/>
          </p:nvPr>
        </p:nvSpPr>
        <p:spPr>
          <a:xfrm>
            <a:off x="0" y="156633"/>
            <a:ext cx="10772775" cy="960967"/>
          </a:xfrm>
        </p:spPr>
        <p:txBody>
          <a:bodyPr/>
          <a:lstStyle/>
          <a:p>
            <a:r>
              <a:rPr lang="en-GB"/>
              <a:t>Notes: lines 25 – the end</a:t>
            </a:r>
          </a:p>
        </p:txBody>
      </p:sp>
      <p:graphicFrame>
        <p:nvGraphicFramePr>
          <p:cNvPr id="4" name="Table 4">
            <a:extLst>
              <a:ext uri="{FF2B5EF4-FFF2-40B4-BE49-F238E27FC236}">
                <a16:creationId xmlns:a16="http://schemas.microsoft.com/office/drawing/2014/main" id="{C6727F50-CDDC-461F-9F6C-2EBAFC2FBE43}"/>
              </a:ext>
            </a:extLst>
          </p:cNvPr>
          <p:cNvGraphicFramePr>
            <a:graphicFrameLocks noGrp="1"/>
          </p:cNvGraphicFramePr>
          <p:nvPr>
            <p:ph idx="1"/>
          </p:nvPr>
        </p:nvGraphicFramePr>
        <p:xfrm>
          <a:off x="719138" y="1117600"/>
          <a:ext cx="10753724" cy="3657600"/>
        </p:xfrm>
        <a:graphic>
          <a:graphicData uri="http://schemas.openxmlformats.org/drawingml/2006/table">
            <a:tbl>
              <a:tblPr firstRow="1" bandRow="1">
                <a:tableStyleId>{17292A2E-F333-43FB-9621-5CBBE7FDCDCB}</a:tableStyleId>
              </a:tblPr>
              <a:tblGrid>
                <a:gridCol w="5376862">
                  <a:extLst>
                    <a:ext uri="{9D8B030D-6E8A-4147-A177-3AD203B41FA5}">
                      <a16:colId xmlns:a16="http://schemas.microsoft.com/office/drawing/2014/main" val="1200798086"/>
                    </a:ext>
                  </a:extLst>
                </a:gridCol>
                <a:gridCol w="5376862">
                  <a:extLst>
                    <a:ext uri="{9D8B030D-6E8A-4147-A177-3AD203B41FA5}">
                      <a16:colId xmlns:a16="http://schemas.microsoft.com/office/drawing/2014/main" val="325422358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a:t>Agree or disagree that </a:t>
                      </a:r>
                      <a:r>
                        <a:rPr lang="en-GB" sz="2400" err="1"/>
                        <a:t>Tibbet’s</a:t>
                      </a:r>
                      <a:r>
                        <a:rPr lang="en-GB" sz="2400"/>
                        <a:t> story is </a:t>
                      </a:r>
                      <a:r>
                        <a:rPr lang="en-GB" sz="2400" b="1"/>
                        <a:t>better than expected</a:t>
                      </a:r>
                      <a:r>
                        <a:rPr lang="en-GB" sz="240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a:t>Agree or disagree that his reaction is </a:t>
                      </a:r>
                      <a:r>
                        <a:rPr lang="en-GB" sz="2400" b="1"/>
                        <a:t>extreme</a:t>
                      </a:r>
                      <a:r>
                        <a:rPr lang="en-GB" sz="240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01124932"/>
                  </a:ext>
                </a:extLst>
              </a:tr>
              <a:tr h="370840">
                <a:tc>
                  <a:txBody>
                    <a:body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5405124"/>
                  </a:ext>
                </a:extLst>
              </a:tr>
            </a:tbl>
          </a:graphicData>
        </a:graphic>
      </p:graphicFrame>
      <p:sp>
        <p:nvSpPr>
          <p:cNvPr id="5" name="TextBox 4">
            <a:extLst>
              <a:ext uri="{FF2B5EF4-FFF2-40B4-BE49-F238E27FC236}">
                <a16:creationId xmlns:a16="http://schemas.microsoft.com/office/drawing/2014/main" id="{BECFE5E1-BCE5-40D2-AA18-2F1465BC1A6C}"/>
              </a:ext>
            </a:extLst>
          </p:cNvPr>
          <p:cNvSpPr txBox="1"/>
          <p:nvPr/>
        </p:nvSpPr>
        <p:spPr>
          <a:xfrm>
            <a:off x="719138" y="5092700"/>
            <a:ext cx="10634662" cy="830997"/>
          </a:xfrm>
          <a:prstGeom prst="rect">
            <a:avLst/>
          </a:prstGeom>
          <a:noFill/>
        </p:spPr>
        <p:txBody>
          <a:bodyPr wrap="square" rtlCol="0">
            <a:spAutoFit/>
          </a:bodyPr>
          <a:lstStyle/>
          <a:p>
            <a:r>
              <a:rPr lang="en-GB" sz="2400"/>
              <a:t>From your notes, you should now be able to identify the different </a:t>
            </a:r>
            <a:r>
              <a:rPr lang="en-GB" sz="2400" b="1"/>
              <a:t>points</a:t>
            </a:r>
            <a:r>
              <a:rPr lang="en-GB" sz="2400"/>
              <a:t> you will make for this response.</a:t>
            </a:r>
          </a:p>
        </p:txBody>
      </p:sp>
    </p:spTree>
    <p:extLst>
      <p:ext uri="{BB962C8B-B14F-4D97-AF65-F5344CB8AC3E}">
        <p14:creationId xmlns:p14="http://schemas.microsoft.com/office/powerpoint/2010/main" val="208792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B6102-5B94-3A02-B257-4E4BA40E30DB}"/>
              </a:ext>
            </a:extLst>
          </p:cNvPr>
          <p:cNvSpPr>
            <a:spLocks noGrp="1"/>
          </p:cNvSpPr>
          <p:nvPr>
            <p:ph type="title"/>
          </p:nvPr>
        </p:nvSpPr>
        <p:spPr>
          <a:xfrm>
            <a:off x="657224" y="499533"/>
            <a:ext cx="10772775" cy="669844"/>
          </a:xfrm>
        </p:spPr>
        <p:txBody>
          <a:bodyPr>
            <a:normAutofit fontScale="90000"/>
          </a:bodyPr>
          <a:lstStyle/>
          <a:p>
            <a:r>
              <a:rPr lang="en-GB" dirty="0"/>
              <a:t>To what extent do you agree?</a:t>
            </a:r>
          </a:p>
        </p:txBody>
      </p:sp>
      <p:sp>
        <p:nvSpPr>
          <p:cNvPr id="3" name="Content Placeholder 2">
            <a:extLst>
              <a:ext uri="{FF2B5EF4-FFF2-40B4-BE49-F238E27FC236}">
                <a16:creationId xmlns:a16="http://schemas.microsoft.com/office/drawing/2014/main" id="{61720153-EAD7-3410-A95D-F5793DFEF8DB}"/>
              </a:ext>
            </a:extLst>
          </p:cNvPr>
          <p:cNvSpPr>
            <a:spLocks noGrp="1"/>
          </p:cNvSpPr>
          <p:nvPr>
            <p:ph idx="1"/>
          </p:nvPr>
        </p:nvSpPr>
        <p:spPr>
          <a:xfrm>
            <a:off x="1324302" y="1418897"/>
            <a:ext cx="10510143" cy="5228087"/>
          </a:xfrm>
        </p:spPr>
        <p:txBody>
          <a:bodyPr>
            <a:normAutofit fontScale="85000" lnSpcReduction="10000"/>
          </a:bodyPr>
          <a:lstStyle/>
          <a:p>
            <a:pPr marL="0" indent="0">
              <a:buNone/>
            </a:pPr>
            <a:r>
              <a:rPr lang="en-GB" dirty="0"/>
              <a:t>We can disagree with opinion that </a:t>
            </a:r>
            <a:r>
              <a:rPr lang="en-GB" dirty="0" err="1"/>
              <a:t>Tibbet’s</a:t>
            </a:r>
            <a:r>
              <a:rPr lang="en-GB" dirty="0"/>
              <a:t> work is better than Mr Fisher expected. Before he marks </a:t>
            </a:r>
            <a:r>
              <a:rPr lang="en-GB" dirty="0" err="1"/>
              <a:t>Tibbet’s</a:t>
            </a:r>
            <a:r>
              <a:rPr lang="en-GB" dirty="0"/>
              <a:t> work, Mr Fisher recognised that ‘</a:t>
            </a:r>
            <a:r>
              <a:rPr lang="en-GB" b="1" dirty="0"/>
              <a:t>there was a spark in him which deserved attention.</a:t>
            </a:r>
            <a:r>
              <a:rPr lang="en-GB" dirty="0"/>
              <a:t>’ The metaphor, spark, means something or someone we associate with being special. This shows the reader that Mr Fisher already thinks that </a:t>
            </a:r>
            <a:r>
              <a:rPr lang="en-GB" dirty="0" err="1"/>
              <a:t>Tibbet</a:t>
            </a:r>
            <a:r>
              <a:rPr lang="en-GB" dirty="0"/>
              <a:t> is better than the other students through marking previous work. The phrase, deserved attention, also shows that Mr Fisher recognises that </a:t>
            </a:r>
            <a:r>
              <a:rPr lang="en-GB" dirty="0" err="1"/>
              <a:t>Tibbet</a:t>
            </a:r>
            <a:r>
              <a:rPr lang="en-GB" dirty="0"/>
              <a:t> is an anomaly in his class and he is prepared to give his time up to help him improve. We can also disagree with the opinion that Mr Fisher’s reaction is extreme because he is doing his job, supporting students in their work.</a:t>
            </a:r>
          </a:p>
          <a:p>
            <a:pPr marL="0" indent="0">
              <a:buNone/>
            </a:pPr>
            <a:r>
              <a:rPr lang="en-GB" dirty="0"/>
              <a:t>However, we can agree with the statement when Mr Fisher is reading </a:t>
            </a:r>
            <a:r>
              <a:rPr lang="en-GB" dirty="0" err="1"/>
              <a:t>Tibbet’s</a:t>
            </a:r>
            <a:r>
              <a:rPr lang="en-GB" dirty="0"/>
              <a:t> work and ‘</a:t>
            </a:r>
            <a:r>
              <a:rPr lang="en-GB" b="1" dirty="0"/>
              <a:t>He began to sweat</a:t>
            </a:r>
            <a:r>
              <a:rPr lang="en-GB" dirty="0"/>
              <a:t>.’ The verb, sweat, shows an extreme reaction because we associate sweating with being tense and excited. The adverb, began, emphasises to us that it’s </a:t>
            </a:r>
            <a:r>
              <a:rPr lang="en-GB" dirty="0" err="1"/>
              <a:t>Tibbet’s</a:t>
            </a:r>
            <a:r>
              <a:rPr lang="en-GB" dirty="0"/>
              <a:t> work that has caused this excitement. We can see that he has an extreme reaction to the unexpected work because it seems an overreaction to </a:t>
            </a:r>
            <a:r>
              <a:rPr lang="en-GB" dirty="0" err="1"/>
              <a:t>Tibbet’s</a:t>
            </a:r>
            <a:r>
              <a:rPr lang="en-GB" dirty="0"/>
              <a:t> writing, which shows us how excited and enthusiastic he is that a student has written something that he’s enjoyed so much. </a:t>
            </a:r>
          </a:p>
        </p:txBody>
      </p:sp>
      <p:pic>
        <p:nvPicPr>
          <p:cNvPr id="4" name="Picture 12" descr="I do, We do, You do: Icons – Gifted and Talented Teacher">
            <a:extLst>
              <a:ext uri="{FF2B5EF4-FFF2-40B4-BE49-F238E27FC236}">
                <a16:creationId xmlns:a16="http://schemas.microsoft.com/office/drawing/2014/main" id="{A5F71D11-7C08-7B17-7B94-00020E7753E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87" t="34518" r="65509" b="34035"/>
          <a:stretch/>
        </p:blipFill>
        <p:spPr bwMode="auto">
          <a:xfrm>
            <a:off x="0" y="1169377"/>
            <a:ext cx="1379699" cy="1351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8262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B6102-5B94-3A02-B257-4E4BA40E30DB}"/>
              </a:ext>
            </a:extLst>
          </p:cNvPr>
          <p:cNvSpPr>
            <a:spLocks noGrp="1"/>
          </p:cNvSpPr>
          <p:nvPr>
            <p:ph type="title"/>
          </p:nvPr>
        </p:nvSpPr>
        <p:spPr/>
        <p:txBody>
          <a:bodyPr>
            <a:normAutofit/>
          </a:bodyPr>
          <a:lstStyle/>
          <a:p>
            <a:r>
              <a:rPr lang="en-GB" sz="2400" dirty="0"/>
              <a:t>To what extent do you agree?</a:t>
            </a:r>
          </a:p>
        </p:txBody>
      </p:sp>
      <p:sp>
        <p:nvSpPr>
          <p:cNvPr id="3" name="Content Placeholder 2">
            <a:extLst>
              <a:ext uri="{FF2B5EF4-FFF2-40B4-BE49-F238E27FC236}">
                <a16:creationId xmlns:a16="http://schemas.microsoft.com/office/drawing/2014/main" id="{61720153-EAD7-3410-A95D-F5793DFEF8DB}"/>
              </a:ext>
            </a:extLst>
          </p:cNvPr>
          <p:cNvSpPr>
            <a:spLocks noGrp="1"/>
          </p:cNvSpPr>
          <p:nvPr>
            <p:ph idx="1"/>
          </p:nvPr>
        </p:nvSpPr>
        <p:spPr>
          <a:xfrm>
            <a:off x="5075787" y="304800"/>
            <a:ext cx="6834562" cy="6153873"/>
          </a:xfrm>
        </p:spPr>
        <p:txBody>
          <a:bodyPr>
            <a:normAutofit fontScale="70000" lnSpcReduction="20000"/>
          </a:bodyPr>
          <a:lstStyle/>
          <a:p>
            <a:pPr marL="0" indent="0">
              <a:buNone/>
            </a:pPr>
            <a:r>
              <a:rPr lang="en-GB" dirty="0">
                <a:highlight>
                  <a:srgbClr val="00FF00"/>
                </a:highlight>
              </a:rPr>
              <a:t>We can disagree with opinion that </a:t>
            </a:r>
            <a:r>
              <a:rPr lang="en-GB" dirty="0" err="1">
                <a:highlight>
                  <a:srgbClr val="00FF00"/>
                </a:highlight>
              </a:rPr>
              <a:t>Tibbet’s</a:t>
            </a:r>
            <a:r>
              <a:rPr lang="en-GB" dirty="0">
                <a:highlight>
                  <a:srgbClr val="00FF00"/>
                </a:highlight>
              </a:rPr>
              <a:t> work is better than Mr Fisher expected. </a:t>
            </a:r>
            <a:r>
              <a:rPr lang="en-GB" dirty="0"/>
              <a:t>Before he marks </a:t>
            </a:r>
            <a:r>
              <a:rPr lang="en-GB" dirty="0" err="1"/>
              <a:t>Tibbet’s</a:t>
            </a:r>
            <a:r>
              <a:rPr lang="en-GB" dirty="0"/>
              <a:t> work, Mr Fisher recognised that </a:t>
            </a:r>
            <a:r>
              <a:rPr lang="en-GB" dirty="0">
                <a:highlight>
                  <a:srgbClr val="00FFFF"/>
                </a:highlight>
              </a:rPr>
              <a:t>‘</a:t>
            </a:r>
            <a:r>
              <a:rPr lang="en-GB" b="1" dirty="0">
                <a:highlight>
                  <a:srgbClr val="00FFFF"/>
                </a:highlight>
              </a:rPr>
              <a:t>there was a spark in him which deserved attention.</a:t>
            </a:r>
            <a:r>
              <a:rPr lang="en-GB" dirty="0"/>
              <a:t>’ The </a:t>
            </a:r>
            <a:r>
              <a:rPr lang="en-GB" dirty="0">
                <a:highlight>
                  <a:srgbClr val="FF00FF"/>
                </a:highlight>
              </a:rPr>
              <a:t>metaphor, spark</a:t>
            </a:r>
            <a:r>
              <a:rPr lang="en-GB" dirty="0"/>
              <a:t>, means something or someone we associate with being special. This shows the reader that Mr Fisher already thinks that </a:t>
            </a:r>
            <a:r>
              <a:rPr lang="en-GB" dirty="0" err="1"/>
              <a:t>Tibbet</a:t>
            </a:r>
            <a:r>
              <a:rPr lang="en-GB" dirty="0"/>
              <a:t> is better than the other students through marking previous work. The </a:t>
            </a:r>
            <a:r>
              <a:rPr lang="en-GB" dirty="0">
                <a:highlight>
                  <a:srgbClr val="FF00FF"/>
                </a:highlight>
              </a:rPr>
              <a:t>phrase, deserved attention, </a:t>
            </a:r>
            <a:r>
              <a:rPr lang="en-GB" dirty="0"/>
              <a:t>also </a:t>
            </a:r>
            <a:r>
              <a:rPr lang="en-GB" dirty="0">
                <a:highlight>
                  <a:srgbClr val="C0C0C0"/>
                </a:highlight>
              </a:rPr>
              <a:t>shows that Mr Fisher recognises that </a:t>
            </a:r>
            <a:r>
              <a:rPr lang="en-GB" dirty="0" err="1">
                <a:highlight>
                  <a:srgbClr val="C0C0C0"/>
                </a:highlight>
              </a:rPr>
              <a:t>Tibbet</a:t>
            </a:r>
            <a:r>
              <a:rPr lang="en-GB" dirty="0">
                <a:highlight>
                  <a:srgbClr val="C0C0C0"/>
                </a:highlight>
              </a:rPr>
              <a:t> is an anomaly in his class and he is prepared to give his time up to help him improve. </a:t>
            </a:r>
            <a:r>
              <a:rPr lang="en-GB" dirty="0">
                <a:highlight>
                  <a:srgbClr val="00FF00"/>
                </a:highlight>
              </a:rPr>
              <a:t>We can also disagree with the opinion that Mr Fisher’s reaction is extrem</a:t>
            </a:r>
            <a:r>
              <a:rPr lang="en-GB" dirty="0"/>
              <a:t>e </a:t>
            </a:r>
            <a:r>
              <a:rPr lang="en-GB" dirty="0">
                <a:highlight>
                  <a:srgbClr val="C0C0C0"/>
                </a:highlight>
              </a:rPr>
              <a:t>because he is doing his job, supporting students in their work.</a:t>
            </a:r>
          </a:p>
          <a:p>
            <a:pPr marL="0" indent="0">
              <a:buNone/>
            </a:pPr>
            <a:r>
              <a:rPr lang="en-GB" dirty="0">
                <a:highlight>
                  <a:srgbClr val="00FF00"/>
                </a:highlight>
              </a:rPr>
              <a:t>However, we can agree with the statement</a:t>
            </a:r>
            <a:r>
              <a:rPr lang="en-GB" dirty="0"/>
              <a:t> when Mr Fisher is reading </a:t>
            </a:r>
            <a:r>
              <a:rPr lang="en-GB" dirty="0" err="1"/>
              <a:t>Tibbet’s</a:t>
            </a:r>
            <a:r>
              <a:rPr lang="en-GB" dirty="0"/>
              <a:t> work and ‘</a:t>
            </a:r>
            <a:r>
              <a:rPr lang="en-GB" b="1" dirty="0">
                <a:highlight>
                  <a:srgbClr val="00FFFF"/>
                </a:highlight>
              </a:rPr>
              <a:t>He began to sweat</a:t>
            </a:r>
            <a:r>
              <a:rPr lang="en-GB" dirty="0">
                <a:highlight>
                  <a:srgbClr val="00FFFF"/>
                </a:highlight>
              </a:rPr>
              <a:t>.’ </a:t>
            </a:r>
            <a:r>
              <a:rPr lang="en-GB" dirty="0"/>
              <a:t>The </a:t>
            </a:r>
            <a:r>
              <a:rPr lang="en-GB" dirty="0">
                <a:highlight>
                  <a:srgbClr val="FF00FF"/>
                </a:highlight>
              </a:rPr>
              <a:t>verb, sweat</a:t>
            </a:r>
            <a:r>
              <a:rPr lang="en-GB" dirty="0"/>
              <a:t>, shows an extreme reaction because we associate sweating with being tense and excited. The </a:t>
            </a:r>
            <a:r>
              <a:rPr lang="en-GB" dirty="0">
                <a:highlight>
                  <a:srgbClr val="FF00FF"/>
                </a:highlight>
              </a:rPr>
              <a:t>adverb, began</a:t>
            </a:r>
            <a:r>
              <a:rPr lang="en-GB" dirty="0"/>
              <a:t>, </a:t>
            </a:r>
            <a:r>
              <a:rPr lang="en-GB" dirty="0">
                <a:highlight>
                  <a:srgbClr val="C0C0C0"/>
                </a:highlight>
              </a:rPr>
              <a:t>emphasises to us that it’s </a:t>
            </a:r>
            <a:r>
              <a:rPr lang="en-GB" dirty="0" err="1">
                <a:highlight>
                  <a:srgbClr val="C0C0C0"/>
                </a:highlight>
              </a:rPr>
              <a:t>Tibbet’s</a:t>
            </a:r>
            <a:r>
              <a:rPr lang="en-GB" dirty="0">
                <a:highlight>
                  <a:srgbClr val="C0C0C0"/>
                </a:highlight>
              </a:rPr>
              <a:t> work that has caused this excitement</a:t>
            </a:r>
            <a:r>
              <a:rPr lang="en-GB" dirty="0"/>
              <a:t>. </a:t>
            </a:r>
            <a:r>
              <a:rPr lang="en-GB" dirty="0">
                <a:highlight>
                  <a:srgbClr val="00FF00"/>
                </a:highlight>
              </a:rPr>
              <a:t>We can see that he has an extreme reaction to the unexpected work</a:t>
            </a:r>
            <a:r>
              <a:rPr lang="en-GB" dirty="0"/>
              <a:t> because it seems an overreaction to </a:t>
            </a:r>
            <a:r>
              <a:rPr lang="en-GB" dirty="0" err="1"/>
              <a:t>Tibbet’s</a:t>
            </a:r>
            <a:r>
              <a:rPr lang="en-GB" dirty="0"/>
              <a:t> writing, which shows us </a:t>
            </a:r>
            <a:r>
              <a:rPr lang="en-GB" dirty="0">
                <a:highlight>
                  <a:srgbClr val="C0C0C0"/>
                </a:highlight>
              </a:rPr>
              <a:t>how excited and enthusiastic he is that a student has written something that he’s enjoyed so much. </a:t>
            </a:r>
          </a:p>
        </p:txBody>
      </p:sp>
      <p:sp>
        <p:nvSpPr>
          <p:cNvPr id="6" name="Text Placeholder 5">
            <a:extLst>
              <a:ext uri="{FF2B5EF4-FFF2-40B4-BE49-F238E27FC236}">
                <a16:creationId xmlns:a16="http://schemas.microsoft.com/office/drawing/2014/main" id="{57B81404-71AA-4E3C-FC86-F558D0C370CE}"/>
              </a:ext>
            </a:extLst>
          </p:cNvPr>
          <p:cNvSpPr>
            <a:spLocks noGrp="1"/>
          </p:cNvSpPr>
          <p:nvPr>
            <p:ph type="body" sz="half" idx="2"/>
          </p:nvPr>
        </p:nvSpPr>
        <p:spPr/>
        <p:txBody>
          <a:bodyPr/>
          <a:lstStyle/>
          <a:p>
            <a:endParaRPr lang="en-GB"/>
          </a:p>
        </p:txBody>
      </p:sp>
      <p:sp>
        <p:nvSpPr>
          <p:cNvPr id="4" name="TextBox 3">
            <a:extLst>
              <a:ext uri="{FF2B5EF4-FFF2-40B4-BE49-F238E27FC236}">
                <a16:creationId xmlns:a16="http://schemas.microsoft.com/office/drawing/2014/main" id="{0B52F50B-99A4-0718-002F-DFEFE9BCF216}"/>
              </a:ext>
            </a:extLst>
          </p:cNvPr>
          <p:cNvSpPr txBox="1"/>
          <p:nvPr/>
        </p:nvSpPr>
        <p:spPr>
          <a:xfrm>
            <a:off x="536025" y="2008813"/>
            <a:ext cx="3932237" cy="4524315"/>
          </a:xfrm>
          <a:prstGeom prst="rect">
            <a:avLst/>
          </a:prstGeom>
          <a:noFill/>
          <a:ln w="28575">
            <a:solidFill>
              <a:srgbClr val="7030A0"/>
            </a:solidFill>
          </a:ln>
        </p:spPr>
        <p:txBody>
          <a:bodyPr wrap="square" rtlCol="0">
            <a:spAutoFit/>
          </a:bodyPr>
          <a:lstStyle/>
          <a:p>
            <a:r>
              <a:rPr lang="en-GB" sz="2800" b="1" dirty="0"/>
              <a:t>Marker’s Checklist:</a:t>
            </a:r>
          </a:p>
          <a:p>
            <a:pPr marL="285750" indent="-285750">
              <a:buFont typeface="Wingdings" panose="05000000000000000000" pitchFamily="2" charset="2"/>
              <a:buChar char="q"/>
            </a:pPr>
            <a:r>
              <a:rPr lang="en-GB" sz="2000" dirty="0">
                <a:highlight>
                  <a:srgbClr val="00FF00"/>
                </a:highlight>
              </a:rPr>
              <a:t>Have you given your opinion on both parts of the statement?</a:t>
            </a:r>
          </a:p>
          <a:p>
            <a:pPr marL="285750" indent="-285750">
              <a:buFont typeface="Wingdings" panose="05000000000000000000" pitchFamily="2" charset="2"/>
              <a:buChar char="q"/>
            </a:pPr>
            <a:r>
              <a:rPr lang="en-GB" sz="2000" dirty="0">
                <a:highlight>
                  <a:srgbClr val="00FFFF"/>
                </a:highlight>
              </a:rPr>
              <a:t>Have you included </a:t>
            </a:r>
            <a:r>
              <a:rPr lang="en-GB" sz="2000" b="1" dirty="0">
                <a:highlight>
                  <a:srgbClr val="00FFFF"/>
                </a:highlight>
              </a:rPr>
              <a:t>evidence</a:t>
            </a:r>
            <a:r>
              <a:rPr lang="en-GB" sz="2000" dirty="0">
                <a:highlight>
                  <a:srgbClr val="00FFFF"/>
                </a:highlight>
              </a:rPr>
              <a:t> to back up your opinion?</a:t>
            </a:r>
          </a:p>
          <a:p>
            <a:pPr marL="285750" indent="-285750">
              <a:buFont typeface="Wingdings" panose="05000000000000000000" pitchFamily="2" charset="2"/>
              <a:buChar char="q"/>
            </a:pPr>
            <a:r>
              <a:rPr lang="en-GB" sz="2000" dirty="0">
                <a:highlight>
                  <a:srgbClr val="FF00FF"/>
                </a:highlight>
              </a:rPr>
              <a:t>Have you identified </a:t>
            </a:r>
            <a:r>
              <a:rPr lang="en-GB" sz="2000" b="1" dirty="0">
                <a:highlight>
                  <a:srgbClr val="FF00FF"/>
                </a:highlight>
              </a:rPr>
              <a:t>how</a:t>
            </a:r>
            <a:r>
              <a:rPr lang="en-GB" sz="2000" dirty="0">
                <a:highlight>
                  <a:srgbClr val="FF00FF"/>
                </a:highlight>
              </a:rPr>
              <a:t> the writer has helped you to form your opinion – the </a:t>
            </a:r>
            <a:r>
              <a:rPr lang="en-GB" sz="2000" b="1" dirty="0">
                <a:highlight>
                  <a:srgbClr val="FF00FF"/>
                </a:highlight>
              </a:rPr>
              <a:t>methods</a:t>
            </a:r>
            <a:r>
              <a:rPr lang="en-GB" sz="2000" dirty="0">
                <a:highlight>
                  <a:srgbClr val="FF00FF"/>
                </a:highlight>
              </a:rPr>
              <a:t> they have used?  (Necessary to get to the top of the band)</a:t>
            </a:r>
          </a:p>
          <a:p>
            <a:pPr marL="285750" indent="-285750">
              <a:buFont typeface="Wingdings" panose="05000000000000000000" pitchFamily="2" charset="2"/>
              <a:buChar char="q"/>
            </a:pPr>
            <a:r>
              <a:rPr lang="en-GB" sz="2000" dirty="0">
                <a:highlight>
                  <a:srgbClr val="808080"/>
                </a:highlight>
              </a:rPr>
              <a:t>Have you explained </a:t>
            </a:r>
            <a:r>
              <a:rPr lang="en-GB" sz="2000" b="1" dirty="0">
                <a:highlight>
                  <a:srgbClr val="808080"/>
                </a:highlight>
              </a:rPr>
              <a:t>why</a:t>
            </a:r>
            <a:r>
              <a:rPr lang="en-GB" sz="2000" dirty="0">
                <a:highlight>
                  <a:srgbClr val="808080"/>
                </a:highlight>
              </a:rPr>
              <a:t> this evidence has helped you to form this opinion?  Can I follow your line of reasoning?</a:t>
            </a:r>
          </a:p>
        </p:txBody>
      </p:sp>
      <p:pic>
        <p:nvPicPr>
          <p:cNvPr id="5" name="Picture 12" descr="I do, We do, You do: Icons – Gifted and Talented Teacher">
            <a:extLst>
              <a:ext uri="{FF2B5EF4-FFF2-40B4-BE49-F238E27FC236}">
                <a16:creationId xmlns:a16="http://schemas.microsoft.com/office/drawing/2014/main" id="{18112A0B-240C-713A-9377-D31C3E2507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87" t="34518" r="65509" b="34035"/>
          <a:stretch/>
        </p:blipFill>
        <p:spPr bwMode="auto">
          <a:xfrm>
            <a:off x="-1943" y="66726"/>
            <a:ext cx="1379699" cy="1351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98832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A950F-E2D6-48ED-8471-92E22A097756}"/>
              </a:ext>
            </a:extLst>
          </p:cNvPr>
          <p:cNvSpPr>
            <a:spLocks noGrp="1"/>
          </p:cNvSpPr>
          <p:nvPr>
            <p:ph type="title"/>
          </p:nvPr>
        </p:nvSpPr>
        <p:spPr>
          <a:xfrm>
            <a:off x="0" y="0"/>
            <a:ext cx="10772775" cy="943505"/>
          </a:xfrm>
        </p:spPr>
        <p:txBody>
          <a:bodyPr/>
          <a:lstStyle/>
          <a:p>
            <a:r>
              <a:rPr lang="en-GB"/>
              <a:t>Deliberate Practice: 20 mins</a:t>
            </a:r>
          </a:p>
        </p:txBody>
      </p:sp>
      <p:pic>
        <p:nvPicPr>
          <p:cNvPr id="4" name="Picture 3">
            <a:extLst>
              <a:ext uri="{FF2B5EF4-FFF2-40B4-BE49-F238E27FC236}">
                <a16:creationId xmlns:a16="http://schemas.microsoft.com/office/drawing/2014/main" id="{44732C7E-9CC9-46D2-B9FA-3B384469A652}"/>
              </a:ext>
            </a:extLst>
          </p:cNvPr>
          <p:cNvPicPr>
            <a:picLocks noChangeAspect="1"/>
          </p:cNvPicPr>
          <p:nvPr/>
        </p:nvPicPr>
        <p:blipFill rotWithShape="1">
          <a:blip r:embed="rId3"/>
          <a:srcRect l="15604"/>
          <a:stretch/>
        </p:blipFill>
        <p:spPr>
          <a:xfrm>
            <a:off x="185737" y="974516"/>
            <a:ext cx="10503276" cy="5883484"/>
          </a:xfrm>
          <a:prstGeom prst="rect">
            <a:avLst/>
          </a:prstGeom>
          <a:ln>
            <a:solidFill>
              <a:schemeClr val="accent1"/>
            </a:solidFill>
          </a:ln>
        </p:spPr>
      </p:pic>
    </p:spTree>
    <p:extLst>
      <p:ext uri="{BB962C8B-B14F-4D97-AF65-F5344CB8AC3E}">
        <p14:creationId xmlns:p14="http://schemas.microsoft.com/office/powerpoint/2010/main" val="16457792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908DEA4-8E20-4A55-A4AE-F93056193F1D}"/>
              </a:ext>
            </a:extLst>
          </p:cNvPr>
          <p:cNvPicPr>
            <a:picLocks noChangeAspect="1"/>
          </p:cNvPicPr>
          <p:nvPr/>
        </p:nvPicPr>
        <p:blipFill>
          <a:blip r:embed="rId2"/>
          <a:stretch>
            <a:fillRect/>
          </a:stretch>
        </p:blipFill>
        <p:spPr>
          <a:xfrm>
            <a:off x="3543477" y="431860"/>
            <a:ext cx="8458022" cy="6023882"/>
          </a:xfrm>
          <a:prstGeom prst="rect">
            <a:avLst/>
          </a:prstGeom>
        </p:spPr>
      </p:pic>
      <p:sp>
        <p:nvSpPr>
          <p:cNvPr id="6" name="Content Placeholder 2">
            <a:extLst>
              <a:ext uri="{FF2B5EF4-FFF2-40B4-BE49-F238E27FC236}">
                <a16:creationId xmlns:a16="http://schemas.microsoft.com/office/drawing/2014/main" id="{6F1B463E-F475-4622-AE92-B882348754EB}"/>
              </a:ext>
            </a:extLst>
          </p:cNvPr>
          <p:cNvSpPr txBox="1">
            <a:spLocks/>
          </p:cNvSpPr>
          <p:nvPr/>
        </p:nvSpPr>
        <p:spPr>
          <a:xfrm>
            <a:off x="190501" y="114300"/>
            <a:ext cx="3058885" cy="4245429"/>
          </a:xfrm>
          <a:prstGeom prst="rect">
            <a:avLst/>
          </a:prstGeom>
          <a:solidFill>
            <a:schemeClr val="accent1">
              <a:lumMod val="75000"/>
            </a:schemeClr>
          </a:solidFill>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GB" sz="2800" dirty="0">
                <a:solidFill>
                  <a:srgbClr val="FFFFFF"/>
                </a:solidFill>
              </a:rPr>
              <a:t>Use the marker’s checklist.</a:t>
            </a:r>
          </a:p>
          <a:p>
            <a:r>
              <a:rPr lang="en-GB" sz="2800" dirty="0">
                <a:solidFill>
                  <a:srgbClr val="FFFFFF"/>
                </a:solidFill>
              </a:rPr>
              <a:t>Can you identify why this is a level 3 response?  Where do you think it is gaining the marks?</a:t>
            </a:r>
          </a:p>
          <a:p>
            <a:r>
              <a:rPr lang="en-GB" sz="2800" dirty="0">
                <a:solidFill>
                  <a:srgbClr val="FFFFFF"/>
                </a:solidFill>
              </a:rPr>
              <a:t>Can you identify any missed opportunities?</a:t>
            </a:r>
          </a:p>
        </p:txBody>
      </p:sp>
      <p:sp>
        <p:nvSpPr>
          <p:cNvPr id="5" name="TextBox 4">
            <a:extLst>
              <a:ext uri="{FF2B5EF4-FFF2-40B4-BE49-F238E27FC236}">
                <a16:creationId xmlns:a16="http://schemas.microsoft.com/office/drawing/2014/main" id="{A9D3DD6C-1FEC-491C-A5CE-5E4A394E46D4}"/>
              </a:ext>
            </a:extLst>
          </p:cNvPr>
          <p:cNvSpPr txBox="1"/>
          <p:nvPr/>
        </p:nvSpPr>
        <p:spPr>
          <a:xfrm>
            <a:off x="190501" y="4604657"/>
            <a:ext cx="3058885" cy="1631216"/>
          </a:xfrm>
          <a:prstGeom prst="rect">
            <a:avLst/>
          </a:prstGeom>
          <a:solidFill>
            <a:schemeClr val="accent1">
              <a:lumMod val="20000"/>
              <a:lumOff val="80000"/>
            </a:schemeClr>
          </a:solidFill>
        </p:spPr>
        <p:txBody>
          <a:bodyPr wrap="square" rtlCol="0">
            <a:spAutoFit/>
          </a:bodyPr>
          <a:lstStyle/>
          <a:p>
            <a:r>
              <a:rPr lang="en-GB" sz="2000"/>
              <a:t>Now look at your own response.  Are you confident it is a level 3 response?  Do you need to add or change anything?</a:t>
            </a:r>
          </a:p>
        </p:txBody>
      </p:sp>
    </p:spTree>
    <p:extLst>
      <p:ext uri="{BB962C8B-B14F-4D97-AF65-F5344CB8AC3E}">
        <p14:creationId xmlns:p14="http://schemas.microsoft.com/office/powerpoint/2010/main" val="11815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b="1"/>
              <a:t>Creative Writing Intro</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dirty="0">
                <a:solidFill>
                  <a:schemeClr val="bg1"/>
                </a:solidFill>
              </a:rPr>
              <a:t>Language Paper 1 </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200329"/>
          </a:xfrm>
          <a:prstGeom prst="rect">
            <a:avLst/>
          </a:prstGeom>
          <a:noFill/>
        </p:spPr>
        <p:txBody>
          <a:bodyPr wrap="square" rtlCol="0">
            <a:spAutoFit/>
          </a:bodyPr>
          <a:lstStyle/>
          <a:p>
            <a:pPr marL="285750" indent="-285750">
              <a:buFont typeface="Arial" panose="020B0604020202020204" pitchFamily="34" charset="0"/>
              <a:buChar char="•"/>
            </a:pPr>
            <a:r>
              <a:rPr lang="en-GB" sz="2400"/>
              <a:t>Effective features of creative writing</a:t>
            </a:r>
          </a:p>
          <a:p>
            <a:pPr marL="285750" indent="-285750">
              <a:buFont typeface="Arial" panose="020B0604020202020204" pitchFamily="34" charset="0"/>
              <a:buChar char="•"/>
            </a:pPr>
            <a:r>
              <a:rPr lang="en-GB" sz="2400"/>
              <a:t>Types of writing  </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544677" y="4174906"/>
            <a:ext cx="2899954" cy="1938992"/>
          </a:xfrm>
          <a:prstGeom prst="rect">
            <a:avLst/>
          </a:prstGeom>
          <a:noFill/>
        </p:spPr>
        <p:txBody>
          <a:bodyPr wrap="square" rtlCol="0">
            <a:spAutoFit/>
          </a:bodyPr>
          <a:lstStyle/>
          <a:p>
            <a:pPr marL="342900" indent="-342900">
              <a:buFont typeface="Arial" panose="020B0604020202020204" pitchFamily="34" charset="0"/>
              <a:buChar char="•"/>
            </a:pPr>
            <a:r>
              <a:rPr lang="en-GB" sz="2400"/>
              <a:t>Mark scheme</a:t>
            </a:r>
          </a:p>
          <a:p>
            <a:pPr marL="342900" indent="-342900">
              <a:buFont typeface="Arial" panose="020B0604020202020204" pitchFamily="34" charset="0"/>
              <a:buChar char="•"/>
            </a:pPr>
            <a:r>
              <a:rPr lang="en-GB" sz="2400"/>
              <a:t>Examples of tasks</a:t>
            </a:r>
          </a:p>
          <a:p>
            <a:pPr marL="342900" indent="-342900">
              <a:buFont typeface="Arial" panose="020B0604020202020204" pitchFamily="34" charset="0"/>
              <a:buChar char="•"/>
            </a:pPr>
            <a:r>
              <a:rPr lang="en-GB" sz="2400"/>
              <a:t>Importance of planning to structure </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200329"/>
          </a:xfrm>
          <a:prstGeom prst="rect">
            <a:avLst/>
          </a:prstGeom>
          <a:noFill/>
        </p:spPr>
        <p:txBody>
          <a:bodyPr wrap="square" rtlCol="0">
            <a:spAutoFit/>
          </a:bodyPr>
          <a:lstStyle/>
          <a:p>
            <a:pPr marL="285750" indent="-285750">
              <a:buFont typeface="Arial" panose="020B0604020202020204" pitchFamily="34" charset="0"/>
              <a:buChar char="•"/>
            </a:pPr>
            <a:r>
              <a:rPr lang="en-GB" sz="2400"/>
              <a:t> building independent writing skills</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4636639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alphabet letters placed flat and stacked">
            <a:extLst>
              <a:ext uri="{FF2B5EF4-FFF2-40B4-BE49-F238E27FC236}">
                <a16:creationId xmlns:a16="http://schemas.microsoft.com/office/drawing/2014/main" id="{035C57A5-1C4D-CB20-60F6-D9FC21BF919F}"/>
              </a:ext>
            </a:extLst>
          </p:cNvPr>
          <p:cNvPicPr>
            <a:picLocks noChangeAspect="1"/>
          </p:cNvPicPr>
          <p:nvPr/>
        </p:nvPicPr>
        <p:blipFill>
          <a:blip r:embed="rId2"/>
          <a:srcRect t="15730"/>
          <a:stretch/>
        </p:blipFill>
        <p:spPr>
          <a:xfrm>
            <a:off x="20" y="10"/>
            <a:ext cx="12191981" cy="6857990"/>
          </a:xfrm>
          <a:prstGeom prst="rect">
            <a:avLst/>
          </a:prstGeom>
        </p:spPr>
      </p:pic>
      <p:sp>
        <p:nvSpPr>
          <p:cNvPr id="11" name="Rectangle 10">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BB92E7-57FB-B7D0-DD1B-23E842A44ECF}"/>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lang="en-US" sz="6600">
                <a:solidFill>
                  <a:schemeClr val="bg1"/>
                </a:solidFill>
              </a:rPr>
              <a:t>Section B – Creative Writing</a:t>
            </a:r>
          </a:p>
        </p:txBody>
      </p:sp>
      <p:sp>
        <p:nvSpPr>
          <p:cNvPr id="13" name="Rectangle: Rounded Corners 12">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5679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C0A9B-68E4-45B3-9ACB-496D35405BA4}"/>
              </a:ext>
            </a:extLst>
          </p:cNvPr>
          <p:cNvSpPr>
            <a:spLocks noGrp="1"/>
          </p:cNvSpPr>
          <p:nvPr>
            <p:ph type="title"/>
          </p:nvPr>
        </p:nvSpPr>
        <p:spPr>
          <a:xfrm>
            <a:off x="266837" y="105638"/>
            <a:ext cx="5898321" cy="1512147"/>
          </a:xfrm>
        </p:spPr>
        <p:txBody>
          <a:bodyPr>
            <a:normAutofit/>
          </a:bodyPr>
          <a:lstStyle/>
          <a:p>
            <a:r>
              <a:rPr lang="en-GB" sz="4000" dirty="0"/>
              <a:t>What you might be asked to do</a:t>
            </a:r>
          </a:p>
        </p:txBody>
      </p:sp>
      <p:sp>
        <p:nvSpPr>
          <p:cNvPr id="3" name="Content Placeholder 2">
            <a:extLst>
              <a:ext uri="{FF2B5EF4-FFF2-40B4-BE49-F238E27FC236}">
                <a16:creationId xmlns:a16="http://schemas.microsoft.com/office/drawing/2014/main" id="{44D936D2-7077-46CC-A05B-5C8079C83749}"/>
              </a:ext>
            </a:extLst>
          </p:cNvPr>
          <p:cNvSpPr>
            <a:spLocks noGrp="1"/>
          </p:cNvSpPr>
          <p:nvPr>
            <p:ph idx="1"/>
          </p:nvPr>
        </p:nvSpPr>
        <p:spPr>
          <a:xfrm>
            <a:off x="266837" y="1720981"/>
            <a:ext cx="5078685" cy="3766185"/>
          </a:xfrm>
        </p:spPr>
        <p:txBody>
          <a:bodyPr/>
          <a:lstStyle/>
          <a:p>
            <a:pPr marL="0" indent="0">
              <a:buNone/>
            </a:pPr>
            <a:r>
              <a:rPr lang="en-GB" sz="3600"/>
              <a:t>Write a description</a:t>
            </a:r>
          </a:p>
          <a:p>
            <a:pPr marL="0" indent="0">
              <a:buNone/>
            </a:pPr>
            <a:r>
              <a:rPr lang="en-GB" sz="3600" dirty="0"/>
              <a:t>Write part of a story</a:t>
            </a:r>
          </a:p>
          <a:p>
            <a:pPr marL="0" indent="0">
              <a:buNone/>
            </a:pPr>
            <a:endParaRPr lang="en-GB" dirty="0"/>
          </a:p>
          <a:p>
            <a:pPr marL="0" indent="0">
              <a:buNone/>
            </a:pPr>
            <a:r>
              <a:rPr lang="en-GB" b="1" dirty="0"/>
              <a:t>THERE WILL BE A PICTURE PROMPT – </a:t>
            </a:r>
            <a:r>
              <a:rPr lang="en-GB" dirty="0"/>
              <a:t>this is not a requirement.  You can use as much or as little of it as you would like. </a:t>
            </a:r>
          </a:p>
        </p:txBody>
      </p:sp>
      <p:pic>
        <p:nvPicPr>
          <p:cNvPr id="5" name="Picture 4">
            <a:extLst>
              <a:ext uri="{FF2B5EF4-FFF2-40B4-BE49-F238E27FC236}">
                <a16:creationId xmlns:a16="http://schemas.microsoft.com/office/drawing/2014/main" id="{BF09B97E-1DE5-02AF-341C-B902E36271DD}"/>
              </a:ext>
            </a:extLst>
          </p:cNvPr>
          <p:cNvPicPr>
            <a:picLocks noChangeAspect="1"/>
          </p:cNvPicPr>
          <p:nvPr/>
        </p:nvPicPr>
        <p:blipFill>
          <a:blip r:embed="rId2"/>
          <a:stretch>
            <a:fillRect/>
          </a:stretch>
        </p:blipFill>
        <p:spPr>
          <a:xfrm>
            <a:off x="5595937" y="0"/>
            <a:ext cx="6596063" cy="6858000"/>
          </a:xfrm>
          <a:prstGeom prst="rect">
            <a:avLst/>
          </a:prstGeom>
        </p:spPr>
      </p:pic>
    </p:spTree>
    <p:extLst>
      <p:ext uri="{BB962C8B-B14F-4D97-AF65-F5344CB8AC3E}">
        <p14:creationId xmlns:p14="http://schemas.microsoft.com/office/powerpoint/2010/main" val="49951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A0F3F0-332B-F748-1A4D-13D23E26C4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27087" y="4833365"/>
            <a:ext cx="3459585" cy="1222141"/>
          </a:xfrm>
          <a:prstGeom prst="rect">
            <a:avLst/>
          </a:prstGeom>
          <a:ln>
            <a:solidFill>
              <a:schemeClr val="tx1"/>
            </a:solidFill>
          </a:ln>
        </p:spPr>
      </p:pic>
      <p:pic>
        <p:nvPicPr>
          <p:cNvPr id="3" name="Picture 2">
            <a:extLst>
              <a:ext uri="{FF2B5EF4-FFF2-40B4-BE49-F238E27FC236}">
                <a16:creationId xmlns:a16="http://schemas.microsoft.com/office/drawing/2014/main" id="{5BA39456-39D0-826A-501D-1FFFFF52D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8999" y="6048647"/>
            <a:ext cx="3480719" cy="614218"/>
          </a:xfrm>
          <a:prstGeom prst="rect">
            <a:avLst/>
          </a:prstGeom>
        </p:spPr>
      </p:pic>
      <p:pic>
        <p:nvPicPr>
          <p:cNvPr id="4" name="Picture 3">
            <a:extLst>
              <a:ext uri="{FF2B5EF4-FFF2-40B4-BE49-F238E27FC236}">
                <a16:creationId xmlns:a16="http://schemas.microsoft.com/office/drawing/2014/main" id="{FB39F455-BE98-4654-6DAE-D5666C4CFC09}"/>
              </a:ext>
            </a:extLst>
          </p:cNvPr>
          <p:cNvPicPr>
            <a:picLocks noChangeAspect="1"/>
          </p:cNvPicPr>
          <p:nvPr/>
        </p:nvPicPr>
        <p:blipFill rotWithShape="1">
          <a:blip r:embed="rId4"/>
          <a:srcRect r="748"/>
          <a:stretch/>
        </p:blipFill>
        <p:spPr>
          <a:xfrm>
            <a:off x="4112016" y="2024636"/>
            <a:ext cx="3967968" cy="1279720"/>
          </a:xfrm>
          <a:prstGeom prst="rect">
            <a:avLst/>
          </a:prstGeom>
          <a:ln>
            <a:solidFill>
              <a:schemeClr val="tx1"/>
            </a:solidFill>
          </a:ln>
        </p:spPr>
      </p:pic>
      <p:pic>
        <p:nvPicPr>
          <p:cNvPr id="5" name="Picture 4">
            <a:extLst>
              <a:ext uri="{FF2B5EF4-FFF2-40B4-BE49-F238E27FC236}">
                <a16:creationId xmlns:a16="http://schemas.microsoft.com/office/drawing/2014/main" id="{1E1A05ED-0196-3D2C-3D55-6D3F2D15A4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2016" y="3308753"/>
            <a:ext cx="3980278" cy="1209382"/>
          </a:xfrm>
          <a:prstGeom prst="rect">
            <a:avLst/>
          </a:prstGeom>
        </p:spPr>
      </p:pic>
      <p:pic>
        <p:nvPicPr>
          <p:cNvPr id="6" name="Picture 5">
            <a:extLst>
              <a:ext uri="{FF2B5EF4-FFF2-40B4-BE49-F238E27FC236}">
                <a16:creationId xmlns:a16="http://schemas.microsoft.com/office/drawing/2014/main" id="{91B1F85E-BB38-B6A8-9305-7646A6EB49D5}"/>
              </a:ext>
            </a:extLst>
          </p:cNvPr>
          <p:cNvPicPr>
            <a:picLocks noChangeAspect="1"/>
          </p:cNvPicPr>
          <p:nvPr/>
        </p:nvPicPr>
        <p:blipFill>
          <a:blip r:embed="rId6"/>
          <a:stretch>
            <a:fillRect/>
          </a:stretch>
        </p:blipFill>
        <p:spPr>
          <a:xfrm>
            <a:off x="4112016" y="596525"/>
            <a:ext cx="3967968" cy="1431388"/>
          </a:xfrm>
          <a:prstGeom prst="rect">
            <a:avLst/>
          </a:prstGeom>
          <a:ln>
            <a:solidFill>
              <a:schemeClr val="tx1"/>
            </a:solidFill>
          </a:ln>
        </p:spPr>
      </p:pic>
      <p:sp>
        <p:nvSpPr>
          <p:cNvPr id="7" name="TextBox 6">
            <a:extLst>
              <a:ext uri="{FF2B5EF4-FFF2-40B4-BE49-F238E27FC236}">
                <a16:creationId xmlns:a16="http://schemas.microsoft.com/office/drawing/2014/main" id="{9F1AAA36-EC6D-3EED-399B-458EB56C4BBF}"/>
              </a:ext>
            </a:extLst>
          </p:cNvPr>
          <p:cNvSpPr txBox="1"/>
          <p:nvPr/>
        </p:nvSpPr>
        <p:spPr>
          <a:xfrm>
            <a:off x="4108999" y="0"/>
            <a:ext cx="2938933" cy="284052"/>
          </a:xfrm>
          <a:prstGeom prst="rect">
            <a:avLst/>
          </a:prstGeom>
          <a:noFill/>
        </p:spPr>
        <p:txBody>
          <a:bodyPr wrap="square" rtlCol="0">
            <a:spAutoFit/>
          </a:bodyPr>
          <a:lstStyle/>
          <a:p>
            <a:r>
              <a:rPr lang="en-GB" sz="1246" dirty="0"/>
              <a:t>Writing Mark Scheme – Reference Sheet</a:t>
            </a:r>
          </a:p>
        </p:txBody>
      </p:sp>
      <p:sp>
        <p:nvSpPr>
          <p:cNvPr id="9" name="TextBox 8">
            <a:extLst>
              <a:ext uri="{FF2B5EF4-FFF2-40B4-BE49-F238E27FC236}">
                <a16:creationId xmlns:a16="http://schemas.microsoft.com/office/drawing/2014/main" id="{8BAD7757-E73D-A59D-F315-0069E8CF23FE}"/>
              </a:ext>
            </a:extLst>
          </p:cNvPr>
          <p:cNvSpPr txBox="1"/>
          <p:nvPr/>
        </p:nvSpPr>
        <p:spPr>
          <a:xfrm>
            <a:off x="4127087" y="368453"/>
            <a:ext cx="2938933" cy="209609"/>
          </a:xfrm>
          <a:prstGeom prst="rect">
            <a:avLst/>
          </a:prstGeom>
          <a:noFill/>
        </p:spPr>
        <p:txBody>
          <a:bodyPr wrap="square" rtlCol="0">
            <a:spAutoFit/>
          </a:bodyPr>
          <a:lstStyle/>
          <a:p>
            <a:r>
              <a:rPr lang="en-GB" sz="762" dirty="0"/>
              <a:t>Content &amp; Organisation - /24</a:t>
            </a:r>
          </a:p>
        </p:txBody>
      </p:sp>
      <p:sp>
        <p:nvSpPr>
          <p:cNvPr id="11" name="TextBox 10">
            <a:extLst>
              <a:ext uri="{FF2B5EF4-FFF2-40B4-BE49-F238E27FC236}">
                <a16:creationId xmlns:a16="http://schemas.microsoft.com/office/drawing/2014/main" id="{74AFE49F-E64C-5761-3B4A-CEC9A61B4076}"/>
              </a:ext>
            </a:extLst>
          </p:cNvPr>
          <p:cNvSpPr txBox="1"/>
          <p:nvPr/>
        </p:nvSpPr>
        <p:spPr>
          <a:xfrm>
            <a:off x="4099707" y="4591089"/>
            <a:ext cx="2938933" cy="209609"/>
          </a:xfrm>
          <a:prstGeom prst="rect">
            <a:avLst/>
          </a:prstGeom>
          <a:noFill/>
        </p:spPr>
        <p:txBody>
          <a:bodyPr wrap="square" rtlCol="0">
            <a:spAutoFit/>
          </a:bodyPr>
          <a:lstStyle/>
          <a:p>
            <a:r>
              <a:rPr lang="en-GB" sz="762" dirty="0"/>
              <a:t>Technical Accuracy - /16</a:t>
            </a:r>
          </a:p>
        </p:txBody>
      </p:sp>
    </p:spTree>
    <p:extLst>
      <p:ext uri="{BB962C8B-B14F-4D97-AF65-F5344CB8AC3E}">
        <p14:creationId xmlns:p14="http://schemas.microsoft.com/office/powerpoint/2010/main" val="35077025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0F6E37-57BE-3D02-5680-3A6581A15D90}"/>
              </a:ext>
            </a:extLst>
          </p:cNvPr>
          <p:cNvSpPr>
            <a:spLocks noGrp="1"/>
          </p:cNvSpPr>
          <p:nvPr>
            <p:ph type="title"/>
          </p:nvPr>
        </p:nvSpPr>
        <p:spPr>
          <a:xfrm>
            <a:off x="152263" y="0"/>
            <a:ext cx="10772775" cy="1054947"/>
          </a:xfrm>
        </p:spPr>
        <p:txBody>
          <a:bodyPr/>
          <a:lstStyle/>
          <a:p>
            <a:r>
              <a:rPr lang="en-GB" dirty="0"/>
              <a:t>What has been asked before?</a:t>
            </a:r>
          </a:p>
        </p:txBody>
      </p:sp>
      <p:sp>
        <p:nvSpPr>
          <p:cNvPr id="5" name="Content Placeholder 4">
            <a:extLst>
              <a:ext uri="{FF2B5EF4-FFF2-40B4-BE49-F238E27FC236}">
                <a16:creationId xmlns:a16="http://schemas.microsoft.com/office/drawing/2014/main" id="{91824EA8-F784-EBBA-B812-C866FC53F8A1}"/>
              </a:ext>
            </a:extLst>
          </p:cNvPr>
          <p:cNvSpPr>
            <a:spLocks noGrp="1"/>
          </p:cNvSpPr>
          <p:nvPr>
            <p:ph sz="half" idx="1"/>
          </p:nvPr>
        </p:nvSpPr>
        <p:spPr>
          <a:xfrm>
            <a:off x="211421" y="1201783"/>
            <a:ext cx="5327230" cy="5564777"/>
          </a:xfrm>
        </p:spPr>
        <p:txBody>
          <a:bodyPr>
            <a:noAutofit/>
          </a:bodyPr>
          <a:lstStyle/>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fishing village,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an unusual place to stay,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at sunset,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you think is beautiful</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mysterious place,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market place,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life as you imagine it in 200 years time</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an old person, as suggested by…</a:t>
            </a:r>
          </a:p>
          <a:p>
            <a:pPr marL="342900" lvl="0" indent="-342900">
              <a:lnSpc>
                <a:spcPct val="100000"/>
              </a:lnSpc>
              <a:spcBef>
                <a:spcPts val="600"/>
              </a:spcBef>
              <a:spcAft>
                <a:spcPts val="800"/>
              </a:spcAft>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journey by bus, as suggested by…</a:t>
            </a:r>
          </a:p>
        </p:txBody>
      </p:sp>
      <p:sp>
        <p:nvSpPr>
          <p:cNvPr id="6" name="Content Placeholder 5">
            <a:extLst>
              <a:ext uri="{FF2B5EF4-FFF2-40B4-BE49-F238E27FC236}">
                <a16:creationId xmlns:a16="http://schemas.microsoft.com/office/drawing/2014/main" id="{838E7444-5F84-F685-AA1E-53174E75ECBE}"/>
              </a:ext>
            </a:extLst>
          </p:cNvPr>
          <p:cNvSpPr>
            <a:spLocks noGrp="1"/>
          </p:cNvSpPr>
          <p:nvPr>
            <p:ph sz="half" idx="2"/>
          </p:nvPr>
        </p:nvSpPr>
        <p:spPr>
          <a:xfrm>
            <a:off x="6390153" y="1054947"/>
            <a:ext cx="5327230" cy="5711613"/>
          </a:xfrm>
        </p:spPr>
        <p:txBody>
          <a:bodyPr>
            <a:normAutofit fontScale="92500"/>
          </a:bodyPr>
          <a:lstStyle/>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an unlikely friendship</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 life-saving rescue</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 new beginning</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 magical world, as suggested by…</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an event that cannot be explained</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with the title ‘abandoned’</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time travel, as suggested by…</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 time when things turned out unexpectedly</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two people from very different backgrounds</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set in a mountainous region, as suggested by…</a:t>
            </a:r>
          </a:p>
          <a:p>
            <a:pPr marL="342900" lvl="0" indent="-342900">
              <a:lnSpc>
                <a:spcPct val="107000"/>
              </a:lnSpc>
              <a:spcAft>
                <a:spcPts val="800"/>
              </a:spcAft>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with the title ‘discovery’</a:t>
            </a:r>
          </a:p>
          <a:p>
            <a:endParaRPr lang="en-GB"/>
          </a:p>
        </p:txBody>
      </p:sp>
    </p:spTree>
    <p:extLst>
      <p:ext uri="{BB962C8B-B14F-4D97-AF65-F5344CB8AC3E}">
        <p14:creationId xmlns:p14="http://schemas.microsoft.com/office/powerpoint/2010/main" val="14045445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0F6E37-57BE-3D02-5680-3A6581A15D90}"/>
              </a:ext>
            </a:extLst>
          </p:cNvPr>
          <p:cNvSpPr>
            <a:spLocks noGrp="1"/>
          </p:cNvSpPr>
          <p:nvPr>
            <p:ph type="title"/>
          </p:nvPr>
        </p:nvSpPr>
        <p:spPr>
          <a:xfrm>
            <a:off x="152263" y="0"/>
            <a:ext cx="10772775" cy="1054947"/>
          </a:xfrm>
        </p:spPr>
        <p:txBody>
          <a:bodyPr/>
          <a:lstStyle/>
          <a:p>
            <a:r>
              <a:rPr lang="en-GB"/>
              <a:t>What has been asked?</a:t>
            </a:r>
          </a:p>
        </p:txBody>
      </p:sp>
      <p:sp>
        <p:nvSpPr>
          <p:cNvPr id="5" name="Content Placeholder 4">
            <a:extLst>
              <a:ext uri="{FF2B5EF4-FFF2-40B4-BE49-F238E27FC236}">
                <a16:creationId xmlns:a16="http://schemas.microsoft.com/office/drawing/2014/main" id="{91824EA8-F784-EBBA-B812-C866FC53F8A1}"/>
              </a:ext>
            </a:extLst>
          </p:cNvPr>
          <p:cNvSpPr>
            <a:spLocks noGrp="1"/>
          </p:cNvSpPr>
          <p:nvPr>
            <p:ph sz="half" idx="1"/>
          </p:nvPr>
        </p:nvSpPr>
        <p:spPr>
          <a:xfrm>
            <a:off x="211421" y="1201783"/>
            <a:ext cx="5327230" cy="5564777"/>
          </a:xfrm>
        </p:spPr>
        <p:txBody>
          <a:bodyPr>
            <a:noAutofit/>
          </a:bodyPr>
          <a:lstStyle/>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Write a description of a fishing village, as suggested by…</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Write a description of an unusual place to stay, as suggested by…</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Describe a place at sunset, as suggested by…</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Describe a place you think is beautiful</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Write a description of a mysterious place, as suggested by…</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Describe a market place, as suggested by…</a:t>
            </a:r>
          </a:p>
          <a:p>
            <a:pPr marL="342900" lvl="0" indent="-342900">
              <a:lnSpc>
                <a:spcPct val="100000"/>
              </a:lnSpc>
              <a:spcBef>
                <a:spcPts val="600"/>
              </a:spcBef>
              <a:buFont typeface="Symbol" panose="05050102010706020507" pitchFamily="18" charset="2"/>
              <a:buChar char=""/>
            </a:pPr>
            <a:r>
              <a:rPr lang="en-GB" sz="2000">
                <a:effectLst/>
                <a:highlight>
                  <a:srgbClr val="00FFFF"/>
                </a:highlight>
                <a:latin typeface="Calibri" panose="020F0502020204030204" pitchFamily="34" charset="0"/>
                <a:ea typeface="Calibri" panose="020F0502020204030204" pitchFamily="34" charset="0"/>
                <a:cs typeface="Times New Roman" panose="02020603050405020304" pitchFamily="18" charset="0"/>
              </a:rPr>
              <a:t>Describe life as you imagine it in 200 years time</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an old person, as suggested by…</a:t>
            </a:r>
          </a:p>
          <a:p>
            <a:pPr marL="342900" lvl="0" indent="-342900">
              <a:lnSpc>
                <a:spcPct val="100000"/>
              </a:lnSpc>
              <a:spcBef>
                <a:spcPts val="600"/>
              </a:spcBef>
              <a:spcAft>
                <a:spcPts val="800"/>
              </a:spcAft>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journey by bus, as suggested by…</a:t>
            </a:r>
          </a:p>
        </p:txBody>
      </p:sp>
      <p:sp>
        <p:nvSpPr>
          <p:cNvPr id="3" name="Content Placeholder 2">
            <a:extLst>
              <a:ext uri="{FF2B5EF4-FFF2-40B4-BE49-F238E27FC236}">
                <a16:creationId xmlns:a16="http://schemas.microsoft.com/office/drawing/2014/main" id="{96ED1480-AA46-C3D4-1B9B-681456BA7F8D}"/>
              </a:ext>
            </a:extLst>
          </p:cNvPr>
          <p:cNvSpPr>
            <a:spLocks noGrp="1"/>
          </p:cNvSpPr>
          <p:nvPr>
            <p:ph sz="half" idx="2"/>
          </p:nvPr>
        </p:nvSpPr>
        <p:spPr>
          <a:xfrm>
            <a:off x="7528560" y="0"/>
            <a:ext cx="4663440" cy="901820"/>
          </a:xfrm>
        </p:spPr>
        <p:txBody>
          <a:bodyPr>
            <a:normAutofit fontScale="92500" lnSpcReduction="10000"/>
          </a:bodyPr>
          <a:lstStyle/>
          <a:p>
            <a:r>
              <a:rPr lang="en-GB" sz="6600"/>
              <a:t>PLACE</a:t>
            </a:r>
          </a:p>
        </p:txBody>
      </p:sp>
      <p:sp>
        <p:nvSpPr>
          <p:cNvPr id="7" name="Content Placeholder 5">
            <a:extLst>
              <a:ext uri="{FF2B5EF4-FFF2-40B4-BE49-F238E27FC236}">
                <a16:creationId xmlns:a16="http://schemas.microsoft.com/office/drawing/2014/main" id="{22361B5F-CA15-8C86-3D92-72904DA459C4}"/>
              </a:ext>
            </a:extLst>
          </p:cNvPr>
          <p:cNvSpPr txBox="1">
            <a:spLocks/>
          </p:cNvSpPr>
          <p:nvPr/>
        </p:nvSpPr>
        <p:spPr>
          <a:xfrm>
            <a:off x="6653351" y="1146387"/>
            <a:ext cx="5327230" cy="5711613"/>
          </a:xfrm>
          <a:prstGeom prst="rect">
            <a:avLst/>
          </a:prstGeom>
        </p:spPr>
        <p:txBody>
          <a:bodyPr vert="horz" lIns="91440" tIns="45720" rIns="91440" bIns="45720" rtlCol="0">
            <a:normAutofit fontScale="92500"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pPr marL="342900" indent="-342900">
              <a:lnSpc>
                <a:spcPct val="107000"/>
              </a:lnSpc>
              <a:buFont typeface="Symbol" panose="05050102010706020507" pitchFamily="18" charset="2"/>
              <a:buChar char=""/>
            </a:pPr>
            <a:r>
              <a:rPr lang="en-GB" sz="1800">
                <a:latin typeface="Calibri" panose="020F0502020204030204" pitchFamily="34" charset="0"/>
                <a:ea typeface="Calibri" panose="020F0502020204030204" pitchFamily="34" charset="0"/>
                <a:cs typeface="Times New Roman" panose="02020603050405020304" pitchFamily="18" charset="0"/>
              </a:rPr>
              <a:t>Write a story about an unlikely friendship</a:t>
            </a:r>
          </a:p>
          <a:p>
            <a:pPr marL="342900" indent="-342900">
              <a:lnSpc>
                <a:spcPct val="107000"/>
              </a:lnSpc>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about a life-saving rescue</a:t>
            </a:r>
          </a:p>
          <a:p>
            <a:pPr marL="342900" indent="-342900">
              <a:lnSpc>
                <a:spcPct val="107000"/>
              </a:lnSpc>
              <a:buFont typeface="Symbol" panose="05050102010706020507" pitchFamily="18" charset="2"/>
              <a:buChar char=""/>
            </a:pPr>
            <a:r>
              <a:rPr lang="en-GB" sz="1800">
                <a:latin typeface="Calibri" panose="020F0502020204030204" pitchFamily="34" charset="0"/>
                <a:ea typeface="Calibri" panose="020F0502020204030204" pitchFamily="34" charset="0"/>
                <a:cs typeface="Times New Roman" panose="02020603050405020304" pitchFamily="18" charset="0"/>
              </a:rPr>
              <a:t>Write a story about a new beginning</a:t>
            </a:r>
          </a:p>
          <a:p>
            <a:pPr marL="342900" indent="-342900">
              <a:lnSpc>
                <a:spcPct val="107000"/>
              </a:lnSpc>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about a magical world, as suggested by…</a:t>
            </a:r>
          </a:p>
          <a:p>
            <a:pPr marL="342900" indent="-342900">
              <a:lnSpc>
                <a:spcPct val="107000"/>
              </a:lnSpc>
              <a:buFont typeface="Symbol" panose="05050102010706020507" pitchFamily="18" charset="2"/>
              <a:buChar char=""/>
            </a:pPr>
            <a:r>
              <a:rPr lang="en-GB" sz="1800">
                <a:latin typeface="Calibri" panose="020F0502020204030204" pitchFamily="34" charset="0"/>
                <a:ea typeface="Calibri" panose="020F0502020204030204" pitchFamily="34" charset="0"/>
                <a:cs typeface="Times New Roman" panose="02020603050405020304" pitchFamily="18" charset="0"/>
              </a:rPr>
              <a:t>Write a story about an event that cannot be explained</a:t>
            </a:r>
          </a:p>
          <a:p>
            <a:pPr marL="342900" indent="-342900">
              <a:lnSpc>
                <a:spcPct val="107000"/>
              </a:lnSpc>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with the title ‘abandoned’</a:t>
            </a:r>
          </a:p>
          <a:p>
            <a:pPr marL="342900" indent="-342900">
              <a:lnSpc>
                <a:spcPct val="107000"/>
              </a:lnSpc>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about time travel, as suggested by…</a:t>
            </a:r>
          </a:p>
          <a:p>
            <a:pPr marL="342900" indent="-342900">
              <a:lnSpc>
                <a:spcPct val="107000"/>
              </a:lnSpc>
              <a:buFont typeface="Symbol" panose="05050102010706020507" pitchFamily="18" charset="2"/>
              <a:buChar char=""/>
            </a:pPr>
            <a:r>
              <a:rPr lang="en-GB" sz="1800">
                <a:latin typeface="Calibri" panose="020F0502020204030204" pitchFamily="34" charset="0"/>
                <a:ea typeface="Calibri" panose="020F0502020204030204" pitchFamily="34" charset="0"/>
                <a:cs typeface="Times New Roman" panose="02020603050405020304" pitchFamily="18" charset="0"/>
              </a:rPr>
              <a:t>Write a story about a time when things turned out unexpectedly</a:t>
            </a:r>
          </a:p>
          <a:p>
            <a:pPr marL="342900" indent="-342900">
              <a:lnSpc>
                <a:spcPct val="107000"/>
              </a:lnSpc>
              <a:buFont typeface="Symbol" panose="05050102010706020507" pitchFamily="18" charset="2"/>
              <a:buChar char=""/>
            </a:pPr>
            <a:r>
              <a:rPr lang="en-GB" sz="1800">
                <a:latin typeface="Calibri" panose="020F0502020204030204" pitchFamily="34" charset="0"/>
                <a:ea typeface="Calibri" panose="020F0502020204030204" pitchFamily="34" charset="0"/>
                <a:cs typeface="Times New Roman" panose="02020603050405020304" pitchFamily="18" charset="0"/>
              </a:rPr>
              <a:t>Write a story about two people from very different backgrounds</a:t>
            </a:r>
          </a:p>
          <a:p>
            <a:pPr marL="342900" indent="-342900">
              <a:lnSpc>
                <a:spcPct val="107000"/>
              </a:lnSpc>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set in a mountainous region, as suggested by…</a:t>
            </a:r>
          </a:p>
          <a:p>
            <a:pPr marL="342900" indent="-342900">
              <a:lnSpc>
                <a:spcPct val="107000"/>
              </a:lnSpc>
              <a:spcAft>
                <a:spcPts val="800"/>
              </a:spcAft>
              <a:buFont typeface="Symbol" panose="05050102010706020507" pitchFamily="18" charset="2"/>
              <a:buChar char=""/>
            </a:pPr>
            <a:r>
              <a:rPr lang="en-GB" sz="1800">
                <a:highlight>
                  <a:srgbClr val="00FFFF"/>
                </a:highlight>
                <a:latin typeface="Calibri" panose="020F0502020204030204" pitchFamily="34" charset="0"/>
                <a:ea typeface="Calibri" panose="020F0502020204030204" pitchFamily="34" charset="0"/>
                <a:cs typeface="Times New Roman" panose="02020603050405020304" pitchFamily="18" charset="0"/>
              </a:rPr>
              <a:t>Write a story with the title ‘discovery’</a:t>
            </a:r>
          </a:p>
          <a:p>
            <a:endParaRPr lang="en-GB"/>
          </a:p>
        </p:txBody>
      </p:sp>
    </p:spTree>
    <p:extLst>
      <p:ext uri="{BB962C8B-B14F-4D97-AF65-F5344CB8AC3E}">
        <p14:creationId xmlns:p14="http://schemas.microsoft.com/office/powerpoint/2010/main" val="3460603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0F6E37-57BE-3D02-5680-3A6581A15D90}"/>
              </a:ext>
            </a:extLst>
          </p:cNvPr>
          <p:cNvSpPr>
            <a:spLocks noGrp="1"/>
          </p:cNvSpPr>
          <p:nvPr>
            <p:ph type="title"/>
          </p:nvPr>
        </p:nvSpPr>
        <p:spPr>
          <a:xfrm>
            <a:off x="152263" y="0"/>
            <a:ext cx="10772775" cy="1054947"/>
          </a:xfrm>
        </p:spPr>
        <p:txBody>
          <a:bodyPr/>
          <a:lstStyle/>
          <a:p>
            <a:r>
              <a:rPr lang="en-GB"/>
              <a:t>What has been asked?</a:t>
            </a:r>
          </a:p>
        </p:txBody>
      </p:sp>
      <p:sp>
        <p:nvSpPr>
          <p:cNvPr id="5" name="Content Placeholder 4">
            <a:extLst>
              <a:ext uri="{FF2B5EF4-FFF2-40B4-BE49-F238E27FC236}">
                <a16:creationId xmlns:a16="http://schemas.microsoft.com/office/drawing/2014/main" id="{91824EA8-F784-EBBA-B812-C866FC53F8A1}"/>
              </a:ext>
            </a:extLst>
          </p:cNvPr>
          <p:cNvSpPr>
            <a:spLocks noGrp="1"/>
          </p:cNvSpPr>
          <p:nvPr>
            <p:ph sz="half" idx="1"/>
          </p:nvPr>
        </p:nvSpPr>
        <p:spPr>
          <a:xfrm>
            <a:off x="211421" y="1201783"/>
            <a:ext cx="5327230" cy="5564777"/>
          </a:xfrm>
        </p:spPr>
        <p:txBody>
          <a:bodyPr>
            <a:noAutofit/>
          </a:bodyPr>
          <a:lstStyle/>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fishing village,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an unusual place to stay,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at sunset,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you think is beautiful</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mysterious place, as suggested by…</a:t>
            </a:r>
          </a:p>
          <a:p>
            <a:pPr marL="342900" lvl="0" indent="-342900">
              <a:lnSpc>
                <a:spcPct val="100000"/>
              </a:lnSpc>
              <a:spcBef>
                <a:spcPts val="600"/>
              </a:spcBef>
              <a:buFont typeface="Symbol" panose="05050102010706020507" pitchFamily="18" charset="2"/>
              <a:buChar char=""/>
            </a:pPr>
            <a:r>
              <a:rPr lang="en-GB" sz="20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Describe a market place,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life as you imagine it in 200 years time</a:t>
            </a:r>
          </a:p>
          <a:p>
            <a:pPr marL="342900" lvl="0" indent="-342900">
              <a:lnSpc>
                <a:spcPct val="100000"/>
              </a:lnSpc>
              <a:spcBef>
                <a:spcPts val="600"/>
              </a:spcBef>
              <a:buFont typeface="Symbol" panose="05050102010706020507" pitchFamily="18" charset="2"/>
              <a:buChar char=""/>
            </a:pPr>
            <a:r>
              <a:rPr lang="en-GB" sz="20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description of an old person, as suggested by…</a:t>
            </a:r>
          </a:p>
          <a:p>
            <a:pPr marL="342900" lvl="0" indent="-342900">
              <a:lnSpc>
                <a:spcPct val="100000"/>
              </a:lnSpc>
              <a:spcBef>
                <a:spcPts val="600"/>
              </a:spcBef>
              <a:spcAft>
                <a:spcPts val="800"/>
              </a:spcAft>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journey by bus, as suggested by…</a:t>
            </a:r>
          </a:p>
        </p:txBody>
      </p:sp>
      <p:sp>
        <p:nvSpPr>
          <p:cNvPr id="6" name="Content Placeholder 5">
            <a:extLst>
              <a:ext uri="{FF2B5EF4-FFF2-40B4-BE49-F238E27FC236}">
                <a16:creationId xmlns:a16="http://schemas.microsoft.com/office/drawing/2014/main" id="{838E7444-5F84-F685-AA1E-53174E75ECBE}"/>
              </a:ext>
            </a:extLst>
          </p:cNvPr>
          <p:cNvSpPr>
            <a:spLocks noGrp="1"/>
          </p:cNvSpPr>
          <p:nvPr>
            <p:ph sz="half" idx="2"/>
          </p:nvPr>
        </p:nvSpPr>
        <p:spPr>
          <a:xfrm>
            <a:off x="6390153" y="1054947"/>
            <a:ext cx="5327230" cy="5711613"/>
          </a:xfrm>
        </p:spPr>
        <p:txBody>
          <a:bodyPr>
            <a:normAutofit fontScale="92500"/>
          </a:bodyPr>
          <a:lstStyle/>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an unlikely friendship</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a life-saving rescue</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a new beginning</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a magical world, as suggested by…</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an event that cannot be explained</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with the title ‘abandoned’</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about time travel, as suggested by…</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a time when things turned out unexpectedly</a:t>
            </a:r>
          </a:p>
          <a:p>
            <a:pPr marL="342900" lvl="0" indent="-342900">
              <a:lnSpc>
                <a:spcPct val="107000"/>
              </a:lnSpc>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about two people from very different backgrounds</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Write a story set in a mountainous region, as suggested by…</a:t>
            </a:r>
          </a:p>
          <a:p>
            <a:pPr marL="342900" lvl="0" indent="-342900">
              <a:lnSpc>
                <a:spcPct val="107000"/>
              </a:lnSpc>
              <a:spcAft>
                <a:spcPts val="800"/>
              </a:spcAft>
              <a:buFont typeface="Symbol" panose="05050102010706020507" pitchFamily="18" charset="2"/>
              <a:buChar char=""/>
            </a:pPr>
            <a:r>
              <a:rPr lang="en-GB" sz="1800">
                <a:effectLst/>
                <a:highlight>
                  <a:srgbClr val="00FF00"/>
                </a:highlight>
                <a:latin typeface="Calibri" panose="020F0502020204030204" pitchFamily="34" charset="0"/>
                <a:ea typeface="Calibri" panose="020F0502020204030204" pitchFamily="34" charset="0"/>
                <a:cs typeface="Times New Roman" panose="02020603050405020304" pitchFamily="18" charset="0"/>
              </a:rPr>
              <a:t>Write a story with the title ‘discovery’</a:t>
            </a:r>
          </a:p>
          <a:p>
            <a:endParaRPr lang="en-GB"/>
          </a:p>
        </p:txBody>
      </p:sp>
      <p:sp>
        <p:nvSpPr>
          <p:cNvPr id="2" name="Content Placeholder 2">
            <a:extLst>
              <a:ext uri="{FF2B5EF4-FFF2-40B4-BE49-F238E27FC236}">
                <a16:creationId xmlns:a16="http://schemas.microsoft.com/office/drawing/2014/main" id="{BC8AF6C5-2D45-CD40-1A56-7262F2A67E77}"/>
              </a:ext>
            </a:extLst>
          </p:cNvPr>
          <p:cNvSpPr txBox="1">
            <a:spLocks/>
          </p:cNvSpPr>
          <p:nvPr/>
        </p:nvSpPr>
        <p:spPr>
          <a:xfrm>
            <a:off x="7528560" y="0"/>
            <a:ext cx="4663440" cy="901820"/>
          </a:xfrm>
          <a:prstGeom prst="rect">
            <a:avLst/>
          </a:prstGeom>
        </p:spPr>
        <p:txBody>
          <a:bodyPr vert="horz" lIns="91440" tIns="45720" rIns="91440" bIns="45720" rtlCol="0">
            <a:normAutofit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GB" sz="6600"/>
              <a:t>PEOPLE</a:t>
            </a:r>
          </a:p>
        </p:txBody>
      </p:sp>
    </p:spTree>
    <p:extLst>
      <p:ext uri="{BB962C8B-B14F-4D97-AF65-F5344CB8AC3E}">
        <p14:creationId xmlns:p14="http://schemas.microsoft.com/office/powerpoint/2010/main" val="15604324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0F6E37-57BE-3D02-5680-3A6581A15D90}"/>
              </a:ext>
            </a:extLst>
          </p:cNvPr>
          <p:cNvSpPr>
            <a:spLocks noGrp="1"/>
          </p:cNvSpPr>
          <p:nvPr>
            <p:ph type="title"/>
          </p:nvPr>
        </p:nvSpPr>
        <p:spPr>
          <a:xfrm>
            <a:off x="152263" y="0"/>
            <a:ext cx="10772775" cy="1054947"/>
          </a:xfrm>
        </p:spPr>
        <p:txBody>
          <a:bodyPr/>
          <a:lstStyle/>
          <a:p>
            <a:r>
              <a:rPr lang="en-GB"/>
              <a:t>What has been asked?</a:t>
            </a:r>
          </a:p>
        </p:txBody>
      </p:sp>
      <p:sp>
        <p:nvSpPr>
          <p:cNvPr id="5" name="Content Placeholder 4">
            <a:extLst>
              <a:ext uri="{FF2B5EF4-FFF2-40B4-BE49-F238E27FC236}">
                <a16:creationId xmlns:a16="http://schemas.microsoft.com/office/drawing/2014/main" id="{91824EA8-F784-EBBA-B812-C866FC53F8A1}"/>
              </a:ext>
            </a:extLst>
          </p:cNvPr>
          <p:cNvSpPr>
            <a:spLocks noGrp="1"/>
          </p:cNvSpPr>
          <p:nvPr>
            <p:ph sz="half" idx="1"/>
          </p:nvPr>
        </p:nvSpPr>
        <p:spPr>
          <a:xfrm>
            <a:off x="211421" y="1201783"/>
            <a:ext cx="5327230" cy="5564777"/>
          </a:xfrm>
        </p:spPr>
        <p:txBody>
          <a:bodyPr>
            <a:noAutofit/>
          </a:bodyPr>
          <a:lstStyle/>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fishing village, as suggested by…</a:t>
            </a:r>
          </a:p>
          <a:p>
            <a:pPr marL="342900" lvl="0" indent="-342900">
              <a:lnSpc>
                <a:spcPct val="100000"/>
              </a:lnSpc>
              <a:spcBef>
                <a:spcPts val="600"/>
              </a:spcBef>
              <a:buFont typeface="Symbol" panose="05050102010706020507" pitchFamily="18" charset="2"/>
              <a:buChar char=""/>
            </a:pPr>
            <a:r>
              <a:rPr lang="en-GB" sz="20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description of an unusual place to stay,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at sunset,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place you think is beautiful</a:t>
            </a:r>
          </a:p>
          <a:p>
            <a:pPr marL="342900" lvl="0" indent="-342900">
              <a:lnSpc>
                <a:spcPct val="100000"/>
              </a:lnSpc>
              <a:spcBef>
                <a:spcPts val="600"/>
              </a:spcBef>
              <a:buFont typeface="Symbol" panose="05050102010706020507" pitchFamily="18" charset="2"/>
              <a:buChar char=""/>
            </a:pPr>
            <a:r>
              <a:rPr lang="en-GB" sz="20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description of a mysterious place,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market place, as suggested by…</a:t>
            </a:r>
          </a:p>
          <a:p>
            <a:pPr marL="342900" lvl="0" indent="-342900">
              <a:lnSpc>
                <a:spcPct val="100000"/>
              </a:lnSpc>
              <a:spcBef>
                <a:spcPts val="600"/>
              </a:spcBef>
              <a:buFont typeface="Symbol" panose="05050102010706020507" pitchFamily="18" charset="2"/>
              <a:buChar char=""/>
            </a:pPr>
            <a:r>
              <a:rPr lang="en-GB" sz="20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Describe life as you imagine it in 200 years time</a:t>
            </a:r>
          </a:p>
          <a:p>
            <a:pPr marL="342900" lvl="0" indent="-342900">
              <a:lnSpc>
                <a:spcPct val="100000"/>
              </a:lnSpc>
              <a:spcBef>
                <a:spcPts val="600"/>
              </a:spcBef>
              <a:buFont typeface="Symbol" panose="05050102010706020507" pitchFamily="18" charset="2"/>
              <a:buChar char=""/>
            </a:pPr>
            <a:r>
              <a:rPr lang="en-GB" sz="20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description of an old person, as suggested by…</a:t>
            </a:r>
          </a:p>
          <a:p>
            <a:pPr marL="342900" lvl="0" indent="-342900">
              <a:lnSpc>
                <a:spcPct val="100000"/>
              </a:lnSpc>
              <a:spcBef>
                <a:spcPts val="600"/>
              </a:spcBef>
              <a:spcAft>
                <a:spcPts val="800"/>
              </a:spcAft>
              <a:buFont typeface="Symbol" panose="05050102010706020507" pitchFamily="18" charset="2"/>
              <a:buChar char=""/>
            </a:pPr>
            <a:r>
              <a:rPr lang="en-GB" sz="20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Describe a journey by bus, as suggested by…</a:t>
            </a:r>
          </a:p>
        </p:txBody>
      </p:sp>
      <p:sp>
        <p:nvSpPr>
          <p:cNvPr id="6" name="Content Placeholder 5">
            <a:extLst>
              <a:ext uri="{FF2B5EF4-FFF2-40B4-BE49-F238E27FC236}">
                <a16:creationId xmlns:a16="http://schemas.microsoft.com/office/drawing/2014/main" id="{838E7444-5F84-F685-AA1E-53174E75ECBE}"/>
              </a:ext>
            </a:extLst>
          </p:cNvPr>
          <p:cNvSpPr>
            <a:spLocks noGrp="1"/>
          </p:cNvSpPr>
          <p:nvPr>
            <p:ph sz="half" idx="2"/>
          </p:nvPr>
        </p:nvSpPr>
        <p:spPr>
          <a:xfrm>
            <a:off x="6390153" y="1054947"/>
            <a:ext cx="5327230" cy="5711613"/>
          </a:xfrm>
        </p:spPr>
        <p:txBody>
          <a:bodyPr>
            <a:normAutofit fontScale="92500"/>
          </a:bodyPr>
          <a:lstStyle/>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an unlikely friendship</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 life-saving rescue</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 new beginning</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 magical world, as suggested by…</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an event that cannot be explained</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with the title ‘abandoned’</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time travel, as suggested by…</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a time when things turned out unexpectedly</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about two people from very different backgrounds</a:t>
            </a:r>
          </a:p>
          <a:p>
            <a:pPr marL="342900" lvl="0" indent="-342900">
              <a:lnSpc>
                <a:spcPct val="107000"/>
              </a:lnSpc>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set in a mountainous region, as suggested by…</a:t>
            </a:r>
          </a:p>
          <a:p>
            <a:pPr marL="342900" lvl="0" indent="-342900">
              <a:lnSpc>
                <a:spcPct val="107000"/>
              </a:lnSpc>
              <a:spcAft>
                <a:spcPts val="800"/>
              </a:spcAft>
              <a:buFont typeface="Symbol" panose="05050102010706020507" pitchFamily="18" charset="2"/>
              <a:buChar char=""/>
            </a:pPr>
            <a:r>
              <a:rPr lang="en-GB" sz="1800">
                <a:effectLst/>
                <a:highlight>
                  <a:srgbClr val="FF00FF"/>
                </a:highlight>
                <a:latin typeface="Calibri" panose="020F0502020204030204" pitchFamily="34" charset="0"/>
                <a:ea typeface="Calibri" panose="020F0502020204030204" pitchFamily="34" charset="0"/>
                <a:cs typeface="Times New Roman" panose="02020603050405020304" pitchFamily="18" charset="0"/>
              </a:rPr>
              <a:t>Write a story with the title ‘discovery’</a:t>
            </a:r>
          </a:p>
          <a:p>
            <a:endParaRPr lang="en-GB"/>
          </a:p>
        </p:txBody>
      </p:sp>
      <p:sp>
        <p:nvSpPr>
          <p:cNvPr id="2" name="Content Placeholder 2">
            <a:extLst>
              <a:ext uri="{FF2B5EF4-FFF2-40B4-BE49-F238E27FC236}">
                <a16:creationId xmlns:a16="http://schemas.microsoft.com/office/drawing/2014/main" id="{77902E49-FC3F-8C6A-38C6-359CFDAE8F46}"/>
              </a:ext>
            </a:extLst>
          </p:cNvPr>
          <p:cNvSpPr txBox="1">
            <a:spLocks/>
          </p:cNvSpPr>
          <p:nvPr/>
        </p:nvSpPr>
        <p:spPr>
          <a:xfrm>
            <a:off x="7528560" y="0"/>
            <a:ext cx="4663440" cy="901820"/>
          </a:xfrm>
          <a:prstGeom prst="rect">
            <a:avLst/>
          </a:prstGeom>
        </p:spPr>
        <p:txBody>
          <a:bodyPr vert="horz" lIns="91440" tIns="45720" rIns="91440" bIns="45720" rtlCol="0">
            <a:normAutofit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GB" sz="6600"/>
              <a:t>CREEPY</a:t>
            </a:r>
          </a:p>
        </p:txBody>
      </p:sp>
    </p:spTree>
    <p:extLst>
      <p:ext uri="{BB962C8B-B14F-4D97-AF65-F5344CB8AC3E}">
        <p14:creationId xmlns:p14="http://schemas.microsoft.com/office/powerpoint/2010/main" val="9526566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0F6E37-57BE-3D02-5680-3A6581A15D90}"/>
              </a:ext>
            </a:extLst>
          </p:cNvPr>
          <p:cNvSpPr>
            <a:spLocks noGrp="1"/>
          </p:cNvSpPr>
          <p:nvPr>
            <p:ph type="title"/>
          </p:nvPr>
        </p:nvSpPr>
        <p:spPr>
          <a:xfrm>
            <a:off x="152263" y="0"/>
            <a:ext cx="10772775" cy="1054947"/>
          </a:xfrm>
        </p:spPr>
        <p:txBody>
          <a:bodyPr/>
          <a:lstStyle/>
          <a:p>
            <a:r>
              <a:rPr lang="en-GB"/>
              <a:t>What has been asked?</a:t>
            </a:r>
          </a:p>
        </p:txBody>
      </p:sp>
      <p:sp>
        <p:nvSpPr>
          <p:cNvPr id="5" name="Content Placeholder 4">
            <a:extLst>
              <a:ext uri="{FF2B5EF4-FFF2-40B4-BE49-F238E27FC236}">
                <a16:creationId xmlns:a16="http://schemas.microsoft.com/office/drawing/2014/main" id="{91824EA8-F784-EBBA-B812-C866FC53F8A1}"/>
              </a:ext>
            </a:extLst>
          </p:cNvPr>
          <p:cNvSpPr>
            <a:spLocks noGrp="1"/>
          </p:cNvSpPr>
          <p:nvPr>
            <p:ph sz="half" idx="1"/>
          </p:nvPr>
        </p:nvSpPr>
        <p:spPr>
          <a:xfrm>
            <a:off x="211421" y="1201783"/>
            <a:ext cx="5327230" cy="5564777"/>
          </a:xfrm>
        </p:spPr>
        <p:txBody>
          <a:bodyPr>
            <a:noAutofit/>
          </a:bodyPr>
          <a:lstStyle/>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Write a description of a fishing village, as suggested by…</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description of an unusual place to stay, as suggested by…</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Describe a place at sunset, as suggested by…</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Describe a place you think is beautiful</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description of a mysterious place, as suggested by…</a:t>
            </a:r>
          </a:p>
          <a:p>
            <a:pPr marL="342900" lvl="0" indent="-342900">
              <a:lnSpc>
                <a:spcPct val="100000"/>
              </a:lnSpc>
              <a:spcBef>
                <a:spcPts val="600"/>
              </a:spcBef>
              <a:buFont typeface="Symbol" panose="05050102010706020507" pitchFamily="18" charset="2"/>
              <a:buChar char=""/>
            </a:pPr>
            <a:r>
              <a:rPr lang="en-GB" sz="2000">
                <a:effectLst/>
                <a:latin typeface="Calibri" panose="020F0502020204030204" pitchFamily="34" charset="0"/>
                <a:ea typeface="Calibri" panose="020F0502020204030204" pitchFamily="34" charset="0"/>
                <a:cs typeface="Times New Roman" panose="02020603050405020304" pitchFamily="18" charset="0"/>
              </a:rPr>
              <a:t>Describe a market place, as suggested by…</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Describe life as you imagine it in 200 years time</a:t>
            </a:r>
          </a:p>
          <a:p>
            <a:pPr marL="342900" lvl="0" indent="-342900">
              <a:lnSpc>
                <a:spcPct val="100000"/>
              </a:lnSpc>
              <a:spcBef>
                <a:spcPts val="600"/>
              </a:spcBef>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description of an old person, as suggested by…</a:t>
            </a:r>
          </a:p>
          <a:p>
            <a:pPr marL="342900" lvl="0" indent="-342900">
              <a:lnSpc>
                <a:spcPct val="100000"/>
              </a:lnSpc>
              <a:spcBef>
                <a:spcPts val="600"/>
              </a:spcBef>
              <a:spcAft>
                <a:spcPts val="800"/>
              </a:spcAft>
              <a:buFont typeface="Symbol" panose="05050102010706020507" pitchFamily="18" charset="2"/>
              <a:buChar char=""/>
            </a:pPr>
            <a:r>
              <a:rPr lang="en-GB" sz="20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Describe a journey by bus, as suggested by…</a:t>
            </a:r>
          </a:p>
        </p:txBody>
      </p:sp>
      <p:sp>
        <p:nvSpPr>
          <p:cNvPr id="6" name="Content Placeholder 5">
            <a:extLst>
              <a:ext uri="{FF2B5EF4-FFF2-40B4-BE49-F238E27FC236}">
                <a16:creationId xmlns:a16="http://schemas.microsoft.com/office/drawing/2014/main" id="{838E7444-5F84-F685-AA1E-53174E75ECBE}"/>
              </a:ext>
            </a:extLst>
          </p:cNvPr>
          <p:cNvSpPr>
            <a:spLocks noGrp="1"/>
          </p:cNvSpPr>
          <p:nvPr>
            <p:ph sz="half" idx="2"/>
          </p:nvPr>
        </p:nvSpPr>
        <p:spPr>
          <a:xfrm>
            <a:off x="6390153" y="1054947"/>
            <a:ext cx="5327230" cy="5711613"/>
          </a:xfrm>
        </p:spPr>
        <p:txBody>
          <a:bodyPr>
            <a:normAutofit fontScale="92500"/>
          </a:bodyPr>
          <a:lstStyle/>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an unlikely friendship</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 life-saving rescue</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 new beginning</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 magical world, as suggested by…</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an event that cannot be explained</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with the title ‘abandoned’</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time travel, as suggested by…</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a time when things turned out unexpectedly</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about two people from very different backgrounds</a:t>
            </a:r>
          </a:p>
          <a:p>
            <a:pPr marL="342900" lvl="0" indent="-342900">
              <a:lnSpc>
                <a:spcPct val="107000"/>
              </a:lnSpc>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set in a mountainous region, as suggested by…</a:t>
            </a:r>
          </a:p>
          <a:p>
            <a:pPr marL="342900" lvl="0" indent="-342900">
              <a:lnSpc>
                <a:spcPct val="107000"/>
              </a:lnSpc>
              <a:spcAft>
                <a:spcPts val="800"/>
              </a:spcAft>
              <a:buFont typeface="Symbol" panose="05050102010706020507" pitchFamily="18" charset="2"/>
              <a:buChar char=""/>
            </a:pPr>
            <a:r>
              <a:rPr lang="en-GB" sz="180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Write a story with the title ‘discovery’</a:t>
            </a:r>
          </a:p>
          <a:p>
            <a:endParaRPr lang="en-GB"/>
          </a:p>
        </p:txBody>
      </p:sp>
      <p:sp>
        <p:nvSpPr>
          <p:cNvPr id="2" name="Content Placeholder 2">
            <a:extLst>
              <a:ext uri="{FF2B5EF4-FFF2-40B4-BE49-F238E27FC236}">
                <a16:creationId xmlns:a16="http://schemas.microsoft.com/office/drawing/2014/main" id="{120431B8-6A8E-2546-8F43-DA57F8A026BC}"/>
              </a:ext>
            </a:extLst>
          </p:cNvPr>
          <p:cNvSpPr txBox="1">
            <a:spLocks/>
          </p:cNvSpPr>
          <p:nvPr/>
        </p:nvSpPr>
        <p:spPr>
          <a:xfrm>
            <a:off x="7528560" y="0"/>
            <a:ext cx="4663440" cy="901820"/>
          </a:xfrm>
          <a:prstGeom prst="rect">
            <a:avLst/>
          </a:prstGeom>
        </p:spPr>
        <p:txBody>
          <a:bodyPr vert="horz" lIns="91440" tIns="45720" rIns="91440" bIns="45720" rtlCol="0">
            <a:normAutofit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0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18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600" kern="1200">
                <a:solidFill>
                  <a:schemeClr val="tx1">
                    <a:lumMod val="85000"/>
                    <a:lumOff val="15000"/>
                  </a:schemeClr>
                </a:solidFill>
                <a:latin typeface="+mn-lt"/>
                <a:ea typeface="+mn-ea"/>
                <a:cs typeface="+mn-cs"/>
              </a:defRPr>
            </a:lvl9pPr>
          </a:lstStyle>
          <a:p>
            <a:r>
              <a:rPr lang="en-GB" sz="6600"/>
              <a:t>OPTIMISTIC</a:t>
            </a:r>
          </a:p>
        </p:txBody>
      </p:sp>
    </p:spTree>
    <p:extLst>
      <p:ext uri="{BB962C8B-B14F-4D97-AF65-F5344CB8AC3E}">
        <p14:creationId xmlns:p14="http://schemas.microsoft.com/office/powerpoint/2010/main" val="893833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FDD94-CE3A-7BE8-EA8B-911DA196E777}"/>
              </a:ext>
            </a:extLst>
          </p:cNvPr>
          <p:cNvSpPr>
            <a:spLocks noGrp="1"/>
          </p:cNvSpPr>
          <p:nvPr>
            <p:ph type="title"/>
          </p:nvPr>
        </p:nvSpPr>
        <p:spPr/>
        <p:txBody>
          <a:bodyPr/>
          <a:lstStyle/>
          <a:p>
            <a:r>
              <a:rPr lang="en-GB"/>
              <a:t>Structure is often the key</a:t>
            </a:r>
          </a:p>
        </p:txBody>
      </p:sp>
      <p:sp>
        <p:nvSpPr>
          <p:cNvPr id="3" name="Content Placeholder 2">
            <a:extLst>
              <a:ext uri="{FF2B5EF4-FFF2-40B4-BE49-F238E27FC236}">
                <a16:creationId xmlns:a16="http://schemas.microsoft.com/office/drawing/2014/main" id="{12EEB40D-8F8F-DFC6-B216-8D5ACD5EA2C4}"/>
              </a:ext>
            </a:extLst>
          </p:cNvPr>
          <p:cNvSpPr>
            <a:spLocks noGrp="1"/>
          </p:cNvSpPr>
          <p:nvPr>
            <p:ph idx="1"/>
          </p:nvPr>
        </p:nvSpPr>
        <p:spPr/>
        <p:txBody>
          <a:bodyPr>
            <a:normAutofit/>
          </a:bodyPr>
          <a:lstStyle/>
          <a:p>
            <a:pPr marL="0" indent="0">
              <a:buNone/>
            </a:pPr>
            <a:r>
              <a:rPr lang="en-GB" sz="3200" dirty="0"/>
              <a:t>Well planned and constructed responses are often the key to doing well.</a:t>
            </a:r>
          </a:p>
          <a:p>
            <a:pPr marL="0" indent="0">
              <a:buNone/>
            </a:pPr>
            <a:r>
              <a:rPr lang="en-GB" sz="3200" dirty="0"/>
              <a:t>The more you’ve practiced, the more likely you are to be able to draw on your practiced ideas and combine them to fit the task!</a:t>
            </a:r>
          </a:p>
          <a:p>
            <a:pPr marL="0" indent="0">
              <a:buNone/>
            </a:pPr>
            <a:r>
              <a:rPr lang="en-GB" sz="3200" dirty="0"/>
              <a:t>We want to see </a:t>
            </a:r>
            <a:r>
              <a:rPr lang="en-GB" sz="3200" b="1" dirty="0"/>
              <a:t>cohesive</a:t>
            </a:r>
            <a:r>
              <a:rPr lang="en-GB" sz="3200" dirty="0"/>
              <a:t> responses.</a:t>
            </a:r>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8EF5FD8D-53BC-12F6-1AF1-F1048A4AC3CE}"/>
                  </a:ext>
                </a:extLst>
              </p14:cNvPr>
              <p14:cNvContentPartPr/>
              <p14:nvPr/>
            </p14:nvContentPartPr>
            <p14:xfrm>
              <a:off x="3676177" y="4507805"/>
              <a:ext cx="1376640" cy="106560"/>
            </p14:xfrm>
          </p:contentPart>
        </mc:Choice>
        <mc:Fallback>
          <p:pic>
            <p:nvPicPr>
              <p:cNvPr id="4" name="Ink 3">
                <a:extLst>
                  <a:ext uri="{FF2B5EF4-FFF2-40B4-BE49-F238E27FC236}">
                    <a16:creationId xmlns:a16="http://schemas.microsoft.com/office/drawing/2014/main" id="{8EF5FD8D-53BC-12F6-1AF1-F1048A4AC3CE}"/>
                  </a:ext>
                </a:extLst>
              </p:cNvPr>
              <p:cNvPicPr/>
              <p:nvPr/>
            </p:nvPicPr>
            <p:blipFill>
              <a:blip r:embed="rId3"/>
              <a:stretch>
                <a:fillRect/>
              </a:stretch>
            </p:blipFill>
            <p:spPr>
              <a:xfrm>
                <a:off x="3660337" y="4444445"/>
                <a:ext cx="1407960" cy="233280"/>
              </a:xfrm>
              <a:prstGeom prst="rect">
                <a:avLst/>
              </a:prstGeom>
            </p:spPr>
          </p:pic>
        </mc:Fallback>
      </mc:AlternateContent>
    </p:spTree>
    <p:extLst>
      <p:ext uri="{BB962C8B-B14F-4D97-AF65-F5344CB8AC3E}">
        <p14:creationId xmlns:p14="http://schemas.microsoft.com/office/powerpoint/2010/main" val="10078209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5C2C2-4166-50C7-0336-343B8FDD7183}"/>
              </a:ext>
            </a:extLst>
          </p:cNvPr>
          <p:cNvSpPr>
            <a:spLocks noGrp="1"/>
          </p:cNvSpPr>
          <p:nvPr>
            <p:ph type="title"/>
          </p:nvPr>
        </p:nvSpPr>
        <p:spPr/>
        <p:txBody>
          <a:bodyPr/>
          <a:lstStyle/>
          <a:p>
            <a:r>
              <a:rPr lang="en-GB"/>
              <a:t>Planning allows you to excel in crafting</a:t>
            </a:r>
          </a:p>
        </p:txBody>
      </p:sp>
      <p:sp>
        <p:nvSpPr>
          <p:cNvPr id="3" name="Content Placeholder 2">
            <a:extLst>
              <a:ext uri="{FF2B5EF4-FFF2-40B4-BE49-F238E27FC236}">
                <a16:creationId xmlns:a16="http://schemas.microsoft.com/office/drawing/2014/main" id="{310ACD64-DB01-23E0-16C1-04FABA50B6ED}"/>
              </a:ext>
            </a:extLst>
          </p:cNvPr>
          <p:cNvSpPr>
            <a:spLocks noGrp="1"/>
          </p:cNvSpPr>
          <p:nvPr>
            <p:ph idx="1"/>
          </p:nvPr>
        </p:nvSpPr>
        <p:spPr>
          <a:xfrm>
            <a:off x="676656" y="2011680"/>
            <a:ext cx="10753725" cy="4346787"/>
          </a:xfrm>
        </p:spPr>
        <p:txBody>
          <a:bodyPr>
            <a:normAutofit lnSpcReduction="10000"/>
          </a:bodyPr>
          <a:lstStyle/>
          <a:p>
            <a:pPr>
              <a:buFont typeface="Arial" panose="020B0604020202020204" pitchFamily="34" charset="0"/>
              <a:buChar char="•"/>
            </a:pPr>
            <a:r>
              <a:rPr lang="en-GB" sz="3600"/>
              <a:t>We want to see </a:t>
            </a:r>
            <a:r>
              <a:rPr lang="en-GB" sz="3600" b="1"/>
              <a:t>cohesion</a:t>
            </a:r>
            <a:r>
              <a:rPr lang="en-GB" sz="3600"/>
              <a:t> – how different elements connect together</a:t>
            </a:r>
          </a:p>
          <a:p>
            <a:pPr>
              <a:buFont typeface="Arial" panose="020B0604020202020204" pitchFamily="34" charset="0"/>
              <a:buChar char="•"/>
            </a:pPr>
            <a:r>
              <a:rPr lang="en-GB" sz="3600"/>
              <a:t>Using motif, repetition, contrast etc all contribute</a:t>
            </a:r>
          </a:p>
          <a:p>
            <a:pPr>
              <a:buFont typeface="Arial" panose="020B0604020202020204" pitchFamily="34" charset="0"/>
              <a:buChar char="•"/>
            </a:pPr>
            <a:r>
              <a:rPr lang="en-GB" sz="3600"/>
              <a:t>There should be a sense of progression and development</a:t>
            </a:r>
          </a:p>
          <a:p>
            <a:pPr>
              <a:buFont typeface="Arial" panose="020B0604020202020204" pitchFamily="34" charset="0"/>
              <a:buChar char="•"/>
            </a:pPr>
            <a:r>
              <a:rPr lang="en-GB" sz="3600"/>
              <a:t>There should be </a:t>
            </a:r>
            <a:r>
              <a:rPr lang="en-GB" sz="3600" b="1"/>
              <a:t>deliberate choices</a:t>
            </a:r>
            <a:r>
              <a:rPr lang="en-GB" sz="3600"/>
              <a:t> – there must be a clear ending!</a:t>
            </a:r>
          </a:p>
          <a:p>
            <a:pPr>
              <a:buFont typeface="Arial" panose="020B0604020202020204" pitchFamily="34" charset="0"/>
              <a:buChar char="•"/>
            </a:pPr>
            <a:r>
              <a:rPr lang="en-GB" sz="3600"/>
              <a:t>Editing is imperative – we’ll come back to this</a:t>
            </a:r>
          </a:p>
          <a:p>
            <a:pPr>
              <a:buFont typeface="Arial" panose="020B0604020202020204" pitchFamily="34" charset="0"/>
              <a:buChar char="•"/>
            </a:pPr>
            <a:endParaRPr lang="en-GB" sz="3600"/>
          </a:p>
        </p:txBody>
      </p:sp>
    </p:spTree>
    <p:extLst>
      <p:ext uri="{BB962C8B-B14F-4D97-AF65-F5344CB8AC3E}">
        <p14:creationId xmlns:p14="http://schemas.microsoft.com/office/powerpoint/2010/main" val="100504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C36A7-DCE5-1AAA-4B75-D1B7A001AD67}"/>
              </a:ext>
            </a:extLst>
          </p:cNvPr>
          <p:cNvSpPr>
            <a:spLocks noGrp="1"/>
          </p:cNvSpPr>
          <p:nvPr>
            <p:ph type="title"/>
          </p:nvPr>
        </p:nvSpPr>
        <p:spPr>
          <a:xfrm>
            <a:off x="657224" y="499533"/>
            <a:ext cx="6117649" cy="1658198"/>
          </a:xfrm>
        </p:spPr>
        <p:txBody>
          <a:bodyPr/>
          <a:lstStyle/>
          <a:p>
            <a:r>
              <a:rPr lang="en-GB"/>
              <a:t>What do these mean for creative writing?</a:t>
            </a:r>
          </a:p>
        </p:txBody>
      </p:sp>
      <p:pic>
        <p:nvPicPr>
          <p:cNvPr id="4" name="Picture 3">
            <a:extLst>
              <a:ext uri="{FF2B5EF4-FFF2-40B4-BE49-F238E27FC236}">
                <a16:creationId xmlns:a16="http://schemas.microsoft.com/office/drawing/2014/main" id="{23D31DC8-93D7-CACC-13B4-75ABBCF4BB62}"/>
              </a:ext>
            </a:extLst>
          </p:cNvPr>
          <p:cNvPicPr>
            <a:picLocks noChangeAspect="1"/>
          </p:cNvPicPr>
          <p:nvPr/>
        </p:nvPicPr>
        <p:blipFill>
          <a:blip r:embed="rId3"/>
          <a:stretch>
            <a:fillRect/>
          </a:stretch>
        </p:blipFill>
        <p:spPr>
          <a:xfrm>
            <a:off x="7830159" y="305528"/>
            <a:ext cx="2629252" cy="6246943"/>
          </a:xfrm>
          <a:prstGeom prst="rect">
            <a:avLst/>
          </a:prstGeom>
        </p:spPr>
      </p:pic>
    </p:spTree>
    <p:extLst>
      <p:ext uri="{BB962C8B-B14F-4D97-AF65-F5344CB8AC3E}">
        <p14:creationId xmlns:p14="http://schemas.microsoft.com/office/powerpoint/2010/main" val="33175200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20C8D6-DA13-9376-D475-C9B3A2A9D4F0}"/>
              </a:ext>
            </a:extLst>
          </p:cNvPr>
          <p:cNvGraphicFramePr>
            <a:graphicFrameLocks noGrp="1"/>
          </p:cNvGraphicFramePr>
          <p:nvPr>
            <p:extLst>
              <p:ext uri="{D42A27DB-BD31-4B8C-83A1-F6EECF244321}">
                <p14:modId xmlns:p14="http://schemas.microsoft.com/office/powerpoint/2010/main" val="3428787223"/>
              </p:ext>
            </p:extLst>
          </p:nvPr>
        </p:nvGraphicFramePr>
        <p:xfrm>
          <a:off x="547953" y="318110"/>
          <a:ext cx="11255164" cy="5998608"/>
        </p:xfrm>
        <a:graphic>
          <a:graphicData uri="http://schemas.openxmlformats.org/drawingml/2006/table">
            <a:tbl>
              <a:tblPr firstRow="1" bandRow="1">
                <a:tableStyleId>{5940675A-B579-460E-94D1-54222C63F5DA}</a:tableStyleId>
              </a:tblPr>
              <a:tblGrid>
                <a:gridCol w="1160849">
                  <a:extLst>
                    <a:ext uri="{9D8B030D-6E8A-4147-A177-3AD203B41FA5}">
                      <a16:colId xmlns:a16="http://schemas.microsoft.com/office/drawing/2014/main" val="1212606997"/>
                    </a:ext>
                  </a:extLst>
                </a:gridCol>
                <a:gridCol w="4172319">
                  <a:extLst>
                    <a:ext uri="{9D8B030D-6E8A-4147-A177-3AD203B41FA5}">
                      <a16:colId xmlns:a16="http://schemas.microsoft.com/office/drawing/2014/main" val="2396854200"/>
                    </a:ext>
                  </a:extLst>
                </a:gridCol>
                <a:gridCol w="2960998">
                  <a:extLst>
                    <a:ext uri="{9D8B030D-6E8A-4147-A177-3AD203B41FA5}">
                      <a16:colId xmlns:a16="http://schemas.microsoft.com/office/drawing/2014/main" val="3938681097"/>
                    </a:ext>
                  </a:extLst>
                </a:gridCol>
                <a:gridCol w="2960998">
                  <a:extLst>
                    <a:ext uri="{9D8B030D-6E8A-4147-A177-3AD203B41FA5}">
                      <a16:colId xmlns:a16="http://schemas.microsoft.com/office/drawing/2014/main" val="235422651"/>
                    </a:ext>
                  </a:extLst>
                </a:gridCol>
              </a:tblGrid>
              <a:tr h="579152">
                <a:tc>
                  <a:txBody>
                    <a:bodyPr/>
                    <a:lstStyle/>
                    <a:p>
                      <a:r>
                        <a:rPr lang="en-GB" sz="800" dirty="0"/>
                        <a:t>Section</a:t>
                      </a:r>
                    </a:p>
                  </a:txBody>
                  <a:tcPr marL="63305" marR="63305" marT="31652" marB="31652"/>
                </a:tc>
                <a:tc>
                  <a:txBody>
                    <a:bodyPr/>
                    <a:lstStyle/>
                    <a:p>
                      <a:r>
                        <a:rPr lang="en-GB" sz="800" dirty="0"/>
                        <a:t>Ideas</a:t>
                      </a:r>
                    </a:p>
                  </a:txBody>
                  <a:tcPr marL="63305" marR="63305" marT="31652" marB="31652"/>
                </a:tc>
                <a:tc>
                  <a:txBody>
                    <a:bodyPr/>
                    <a:lstStyle/>
                    <a:p>
                      <a:r>
                        <a:rPr lang="en-GB" sz="800" dirty="0"/>
                        <a:t>Motif</a:t>
                      </a:r>
                    </a:p>
                  </a:txBody>
                  <a:tcPr marL="63305" marR="63305" marT="31652" marB="31652"/>
                </a:tc>
                <a:tc>
                  <a:txBody>
                    <a:bodyPr/>
                    <a:lstStyle/>
                    <a:p>
                      <a:r>
                        <a:rPr lang="en-GB" sz="800" dirty="0"/>
                        <a:t>Effect on Reader</a:t>
                      </a:r>
                    </a:p>
                  </a:txBody>
                  <a:tcPr marL="63305" marR="63305" marT="31652" marB="31652"/>
                </a:tc>
                <a:extLst>
                  <a:ext uri="{0D108BD9-81ED-4DB2-BD59-A6C34878D82A}">
                    <a16:rowId xmlns:a16="http://schemas.microsoft.com/office/drawing/2014/main" val="3695339919"/>
                  </a:ext>
                </a:extLst>
              </a:tr>
              <a:tr h="1354864">
                <a:tc>
                  <a:txBody>
                    <a:bodyPr/>
                    <a:lstStyle/>
                    <a:p>
                      <a:r>
                        <a:rPr lang="en-GB" sz="800" dirty="0"/>
                        <a:t>Drop</a:t>
                      </a:r>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extLst>
                  <a:ext uri="{0D108BD9-81ED-4DB2-BD59-A6C34878D82A}">
                    <a16:rowId xmlns:a16="http://schemas.microsoft.com/office/drawing/2014/main" val="4043269597"/>
                  </a:ext>
                </a:extLst>
              </a:tr>
              <a:tr h="1354864">
                <a:tc>
                  <a:txBody>
                    <a:bodyPr/>
                    <a:lstStyle/>
                    <a:p>
                      <a:r>
                        <a:rPr lang="en-GB" sz="800" dirty="0"/>
                        <a:t>Shift</a:t>
                      </a:r>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extLst>
                  <a:ext uri="{0D108BD9-81ED-4DB2-BD59-A6C34878D82A}">
                    <a16:rowId xmlns:a16="http://schemas.microsoft.com/office/drawing/2014/main" val="224600679"/>
                  </a:ext>
                </a:extLst>
              </a:tr>
              <a:tr h="1354864">
                <a:tc>
                  <a:txBody>
                    <a:bodyPr/>
                    <a:lstStyle/>
                    <a:p>
                      <a:r>
                        <a:rPr lang="en-GB" sz="800" dirty="0"/>
                        <a:t>Zoom</a:t>
                      </a:r>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extLst>
                  <a:ext uri="{0D108BD9-81ED-4DB2-BD59-A6C34878D82A}">
                    <a16:rowId xmlns:a16="http://schemas.microsoft.com/office/drawing/2014/main" val="2310532539"/>
                  </a:ext>
                </a:extLst>
              </a:tr>
              <a:tr h="1354864">
                <a:tc>
                  <a:txBody>
                    <a:bodyPr/>
                    <a:lstStyle/>
                    <a:p>
                      <a:r>
                        <a:rPr lang="en-GB" sz="800" dirty="0"/>
                        <a:t>Link</a:t>
                      </a:r>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tc>
                  <a:txBody>
                    <a:bodyPr/>
                    <a:lstStyle/>
                    <a:p>
                      <a:endParaRPr lang="en-GB" sz="800" dirty="0"/>
                    </a:p>
                  </a:txBody>
                  <a:tcPr marL="63305" marR="63305" marT="31652" marB="31652"/>
                </a:tc>
                <a:extLst>
                  <a:ext uri="{0D108BD9-81ED-4DB2-BD59-A6C34878D82A}">
                    <a16:rowId xmlns:a16="http://schemas.microsoft.com/office/drawing/2014/main" val="2571517994"/>
                  </a:ext>
                </a:extLst>
              </a:tr>
            </a:tbl>
          </a:graphicData>
        </a:graphic>
      </p:graphicFrame>
    </p:spTree>
    <p:extLst>
      <p:ext uri="{BB962C8B-B14F-4D97-AF65-F5344CB8AC3E}">
        <p14:creationId xmlns:p14="http://schemas.microsoft.com/office/powerpoint/2010/main" val="25785482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CE615-0985-08C7-3606-30276E67543B}"/>
              </a:ext>
            </a:extLst>
          </p:cNvPr>
          <p:cNvSpPr>
            <a:spLocks noGrp="1"/>
          </p:cNvSpPr>
          <p:nvPr>
            <p:ph type="title"/>
          </p:nvPr>
        </p:nvSpPr>
        <p:spPr/>
        <p:txBody>
          <a:bodyPr/>
          <a:lstStyle/>
          <a:p>
            <a:r>
              <a:rPr lang="en-GB"/>
              <a:t>Key Vocab - revision</a:t>
            </a:r>
          </a:p>
        </p:txBody>
      </p:sp>
      <p:sp>
        <p:nvSpPr>
          <p:cNvPr id="3" name="Content Placeholder 2">
            <a:extLst>
              <a:ext uri="{FF2B5EF4-FFF2-40B4-BE49-F238E27FC236}">
                <a16:creationId xmlns:a16="http://schemas.microsoft.com/office/drawing/2014/main" id="{593867CF-6044-3E95-BBB0-0326AF27DF88}"/>
              </a:ext>
            </a:extLst>
          </p:cNvPr>
          <p:cNvSpPr>
            <a:spLocks noGrp="1"/>
          </p:cNvSpPr>
          <p:nvPr>
            <p:ph idx="1"/>
          </p:nvPr>
        </p:nvSpPr>
        <p:spPr/>
        <p:txBody>
          <a:bodyPr>
            <a:normAutofit/>
          </a:bodyPr>
          <a:lstStyle/>
          <a:p>
            <a:pPr marL="0" indent="0">
              <a:buNone/>
            </a:pPr>
            <a:r>
              <a:rPr lang="en-GB" sz="5400"/>
              <a:t>What is a </a:t>
            </a:r>
            <a:r>
              <a:rPr lang="en-GB" sz="5400" b="1"/>
              <a:t>motif?</a:t>
            </a:r>
            <a:endParaRPr lang="en-GB" sz="5400"/>
          </a:p>
        </p:txBody>
      </p:sp>
      <p:pic>
        <p:nvPicPr>
          <p:cNvPr id="4" name="Picture 2" descr="Logitech Scribe For Whiteboard Drawings | TechWise Group">
            <a:extLst>
              <a:ext uri="{FF2B5EF4-FFF2-40B4-BE49-F238E27FC236}">
                <a16:creationId xmlns:a16="http://schemas.microsoft.com/office/drawing/2014/main" id="{1D90F1AF-8D37-4D76-5BB5-AD17FF9A0E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8253" y="686728"/>
            <a:ext cx="3250689" cy="23534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D7BDADC-6CA9-AC25-CD8A-12580F408F3B}"/>
              </a:ext>
            </a:extLst>
          </p:cNvPr>
          <p:cNvPicPr>
            <a:picLocks noChangeAspect="1"/>
          </p:cNvPicPr>
          <p:nvPr/>
        </p:nvPicPr>
        <p:blipFill>
          <a:blip r:embed="rId3"/>
          <a:stretch>
            <a:fillRect/>
          </a:stretch>
        </p:blipFill>
        <p:spPr>
          <a:xfrm>
            <a:off x="210441" y="3180034"/>
            <a:ext cx="9102963" cy="3488051"/>
          </a:xfrm>
          <a:prstGeom prst="rect">
            <a:avLst/>
          </a:prstGeom>
        </p:spPr>
      </p:pic>
      <p:sp>
        <p:nvSpPr>
          <p:cNvPr id="7" name="TextBox 6">
            <a:extLst>
              <a:ext uri="{FF2B5EF4-FFF2-40B4-BE49-F238E27FC236}">
                <a16:creationId xmlns:a16="http://schemas.microsoft.com/office/drawing/2014/main" id="{60E6EDBB-F4AA-8CB8-4ED6-B515A88ADB70}"/>
              </a:ext>
            </a:extLst>
          </p:cNvPr>
          <p:cNvSpPr txBox="1"/>
          <p:nvPr/>
        </p:nvSpPr>
        <p:spPr>
          <a:xfrm>
            <a:off x="6710082" y="3180034"/>
            <a:ext cx="4805262" cy="1077218"/>
          </a:xfrm>
          <a:prstGeom prst="rect">
            <a:avLst/>
          </a:prstGeom>
          <a:solidFill>
            <a:schemeClr val="accent3">
              <a:lumMod val="20000"/>
              <a:lumOff val="80000"/>
            </a:schemeClr>
          </a:solidFill>
        </p:spPr>
        <p:txBody>
          <a:bodyPr wrap="square" rtlCol="0">
            <a:spAutoFit/>
          </a:bodyPr>
          <a:lstStyle/>
          <a:p>
            <a:r>
              <a:rPr lang="en-GB" sz="3200"/>
              <a:t>Why might this be relevant to creative writing?</a:t>
            </a:r>
          </a:p>
        </p:txBody>
      </p:sp>
    </p:spTree>
    <p:extLst>
      <p:ext uri="{BB962C8B-B14F-4D97-AF65-F5344CB8AC3E}">
        <p14:creationId xmlns:p14="http://schemas.microsoft.com/office/powerpoint/2010/main" val="208195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65651-0F4C-EA2A-A420-750DB8DE0173}"/>
              </a:ext>
            </a:extLst>
          </p:cNvPr>
          <p:cNvSpPr>
            <a:spLocks noGrp="1"/>
          </p:cNvSpPr>
          <p:nvPr>
            <p:ph type="title"/>
          </p:nvPr>
        </p:nvSpPr>
        <p:spPr/>
        <p:txBody>
          <a:bodyPr/>
          <a:lstStyle/>
          <a:p>
            <a:r>
              <a:rPr lang="en-GB"/>
              <a:t>Write a description of a childhood experience, as suggested by this picture. </a:t>
            </a:r>
          </a:p>
        </p:txBody>
      </p:sp>
      <p:sp>
        <p:nvSpPr>
          <p:cNvPr id="3" name="Content Placeholder 2">
            <a:extLst>
              <a:ext uri="{FF2B5EF4-FFF2-40B4-BE49-F238E27FC236}">
                <a16:creationId xmlns:a16="http://schemas.microsoft.com/office/drawing/2014/main" id="{EC5BDF12-25CD-B51C-254A-B68596110DAD}"/>
              </a:ext>
            </a:extLst>
          </p:cNvPr>
          <p:cNvSpPr>
            <a:spLocks noGrp="1"/>
          </p:cNvSpPr>
          <p:nvPr>
            <p:ph idx="1"/>
          </p:nvPr>
        </p:nvSpPr>
        <p:spPr>
          <a:xfrm>
            <a:off x="676656" y="2011680"/>
            <a:ext cx="3856433" cy="4346787"/>
          </a:xfrm>
        </p:spPr>
        <p:txBody>
          <a:bodyPr>
            <a:normAutofit lnSpcReduction="10000"/>
          </a:bodyPr>
          <a:lstStyle/>
          <a:p>
            <a:pPr marL="0" indent="0">
              <a:buNone/>
            </a:pPr>
            <a:r>
              <a:rPr lang="en-GB" sz="3600"/>
              <a:t>Complete the planning sheet.  What would you say?</a:t>
            </a:r>
          </a:p>
          <a:p>
            <a:pPr>
              <a:buFont typeface="Arial" panose="020B0604020202020204" pitchFamily="34" charset="0"/>
              <a:buChar char="•"/>
            </a:pPr>
            <a:r>
              <a:rPr lang="en-GB" sz="3600"/>
              <a:t>Consider </a:t>
            </a:r>
            <a:r>
              <a:rPr lang="en-GB" sz="3600" b="1"/>
              <a:t>cohesion</a:t>
            </a:r>
            <a:endParaRPr lang="en-GB" sz="3600"/>
          </a:p>
          <a:p>
            <a:pPr>
              <a:buFont typeface="Arial" panose="020B0604020202020204" pitchFamily="34" charset="0"/>
              <a:buChar char="•"/>
            </a:pPr>
            <a:r>
              <a:rPr lang="en-GB" sz="3600"/>
              <a:t>How will you make it interesting to read?</a:t>
            </a:r>
          </a:p>
        </p:txBody>
      </p:sp>
      <p:pic>
        <p:nvPicPr>
          <p:cNvPr id="1026" name="Picture 2" descr="10 Pictures as Writing Prompts to Spark New Ideas | Skillshare Blog">
            <a:extLst>
              <a:ext uri="{FF2B5EF4-FFF2-40B4-BE49-F238E27FC236}">
                <a16:creationId xmlns:a16="http://schemas.microsoft.com/office/drawing/2014/main" id="{7BBAA738-B3F1-2507-FAC8-50F56D869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83" y="2011680"/>
            <a:ext cx="7524717" cy="424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3018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u="sng"/>
              <a:t>Mini-Narratives</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dirty="0">
                <a:solidFill>
                  <a:schemeClr val="bg1"/>
                </a:solidFill>
              </a:rPr>
              <a:t>GCSE Language Paper 1</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200329"/>
          </a:xfrm>
          <a:prstGeom prst="rect">
            <a:avLst/>
          </a:prstGeom>
          <a:noFill/>
        </p:spPr>
        <p:txBody>
          <a:bodyPr wrap="square" rtlCol="0">
            <a:spAutoFit/>
          </a:bodyPr>
          <a:lstStyle/>
          <a:p>
            <a:pPr marL="285750" indent="-285750">
              <a:buFont typeface="Arial" panose="020B0604020202020204" pitchFamily="34" charset="0"/>
              <a:buChar char="•"/>
            </a:pPr>
            <a:r>
              <a:rPr lang="en-GB" sz="2400"/>
              <a:t>Skills that are being examined</a:t>
            </a:r>
          </a:p>
          <a:p>
            <a:pPr marL="285750" indent="-285750">
              <a:buFont typeface="Arial" panose="020B0604020202020204" pitchFamily="34" charset="0"/>
              <a:buChar char="•"/>
            </a:pPr>
            <a:r>
              <a:rPr lang="en-GB" sz="2400"/>
              <a:t>DZSL </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544677" y="4174906"/>
            <a:ext cx="2899954" cy="1938992"/>
          </a:xfrm>
          <a:prstGeom prst="rect">
            <a:avLst/>
          </a:prstGeom>
          <a:noFill/>
        </p:spPr>
        <p:txBody>
          <a:bodyPr wrap="square" rtlCol="0">
            <a:spAutoFit/>
          </a:bodyPr>
          <a:lstStyle/>
          <a:p>
            <a:pPr marL="342900" indent="-342900">
              <a:buFont typeface="Arial" panose="020B0604020202020204" pitchFamily="34" charset="0"/>
              <a:buChar char="•"/>
            </a:pPr>
            <a:r>
              <a:rPr lang="en-GB" sz="2400"/>
              <a:t>Revising descriptive structures and developing planning </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Building independent creative writing skills </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4252351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39537-7894-F5C4-6C76-FD54CEFDA98C}"/>
              </a:ext>
            </a:extLst>
          </p:cNvPr>
          <p:cNvSpPr>
            <a:spLocks noGrp="1"/>
          </p:cNvSpPr>
          <p:nvPr>
            <p:ph type="title"/>
          </p:nvPr>
        </p:nvSpPr>
        <p:spPr/>
        <p:txBody>
          <a:bodyPr/>
          <a:lstStyle/>
          <a:p>
            <a:r>
              <a:rPr lang="en-GB"/>
              <a:t>Mini-narratives</a:t>
            </a:r>
          </a:p>
        </p:txBody>
      </p:sp>
      <p:sp>
        <p:nvSpPr>
          <p:cNvPr id="3" name="Content Placeholder 2">
            <a:extLst>
              <a:ext uri="{FF2B5EF4-FFF2-40B4-BE49-F238E27FC236}">
                <a16:creationId xmlns:a16="http://schemas.microsoft.com/office/drawing/2014/main" id="{2B15F19A-12FF-2727-799D-1FED5EEC85CA}"/>
              </a:ext>
            </a:extLst>
          </p:cNvPr>
          <p:cNvSpPr>
            <a:spLocks noGrp="1"/>
          </p:cNvSpPr>
          <p:nvPr>
            <p:ph idx="1"/>
          </p:nvPr>
        </p:nvSpPr>
        <p:spPr/>
        <p:txBody>
          <a:bodyPr>
            <a:normAutofit/>
          </a:bodyPr>
          <a:lstStyle/>
          <a:p>
            <a:pPr marL="0" indent="0">
              <a:buNone/>
            </a:pPr>
            <a:r>
              <a:rPr lang="en-GB" sz="3200"/>
              <a:t>You should not be aiming to write a full-length epic in these tasks.</a:t>
            </a:r>
          </a:p>
          <a:p>
            <a:pPr marL="0" indent="0">
              <a:buNone/>
            </a:pPr>
            <a:r>
              <a:rPr lang="en-GB" sz="3200"/>
              <a:t>You should be focussing on a brief </a:t>
            </a:r>
            <a:r>
              <a:rPr lang="en-GB" sz="3200" b="1"/>
              <a:t>moment in time</a:t>
            </a:r>
            <a:r>
              <a:rPr lang="en-GB" sz="3200"/>
              <a:t> (think more Pixar shorts vs ‘Game of Thrones’)</a:t>
            </a:r>
          </a:p>
          <a:p>
            <a:pPr marL="0" indent="0">
              <a:buNone/>
            </a:pPr>
            <a:r>
              <a:rPr lang="en-GB" sz="3200"/>
              <a:t>Keeping them </a:t>
            </a:r>
            <a:r>
              <a:rPr lang="en-GB" sz="3200" b="1"/>
              <a:t>small</a:t>
            </a:r>
            <a:r>
              <a:rPr lang="en-GB" sz="3200"/>
              <a:t> and </a:t>
            </a:r>
            <a:r>
              <a:rPr lang="en-GB" sz="3200" b="1"/>
              <a:t>focussed</a:t>
            </a:r>
            <a:r>
              <a:rPr lang="en-GB" sz="3200"/>
              <a:t> allows you to develop depth and insight – that’s the stuff we really care about.</a:t>
            </a:r>
          </a:p>
        </p:txBody>
      </p:sp>
      <p:sp>
        <p:nvSpPr>
          <p:cNvPr id="5" name="TextBox 4">
            <a:extLst>
              <a:ext uri="{FF2B5EF4-FFF2-40B4-BE49-F238E27FC236}">
                <a16:creationId xmlns:a16="http://schemas.microsoft.com/office/drawing/2014/main" id="{715CEC72-14B0-54C2-686B-BCE632F4FC86}"/>
              </a:ext>
            </a:extLst>
          </p:cNvPr>
          <p:cNvSpPr txBox="1"/>
          <p:nvPr/>
        </p:nvSpPr>
        <p:spPr>
          <a:xfrm>
            <a:off x="761619" y="5408533"/>
            <a:ext cx="8897947" cy="646331"/>
          </a:xfrm>
          <a:prstGeom prst="rect">
            <a:avLst/>
          </a:prstGeom>
          <a:solidFill>
            <a:schemeClr val="accent1">
              <a:lumMod val="40000"/>
              <a:lumOff val="60000"/>
            </a:schemeClr>
          </a:solidFill>
        </p:spPr>
        <p:txBody>
          <a:bodyPr wrap="square">
            <a:spAutoFit/>
          </a:bodyPr>
          <a:lstStyle/>
          <a:p>
            <a:r>
              <a:rPr lang="en-GB" sz="3600"/>
              <a:t>'Emotionally complex and structurally simple' </a:t>
            </a:r>
          </a:p>
        </p:txBody>
      </p:sp>
    </p:spTree>
    <p:extLst>
      <p:ext uri="{BB962C8B-B14F-4D97-AF65-F5344CB8AC3E}">
        <p14:creationId xmlns:p14="http://schemas.microsoft.com/office/powerpoint/2010/main" val="399446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8AF65-5980-C9AA-FE7D-98FA46A73579}"/>
              </a:ext>
            </a:extLst>
          </p:cNvPr>
          <p:cNvSpPr>
            <a:spLocks noGrp="1"/>
          </p:cNvSpPr>
          <p:nvPr>
            <p:ph type="title"/>
          </p:nvPr>
        </p:nvSpPr>
        <p:spPr>
          <a:xfrm>
            <a:off x="657224" y="6862"/>
            <a:ext cx="10772775" cy="1658198"/>
          </a:xfrm>
        </p:spPr>
        <p:txBody>
          <a:bodyPr/>
          <a:lstStyle/>
          <a:p>
            <a:r>
              <a:rPr lang="en-GB"/>
              <a:t>Top Tips</a:t>
            </a:r>
          </a:p>
        </p:txBody>
      </p:sp>
      <p:sp>
        <p:nvSpPr>
          <p:cNvPr id="3" name="Content Placeholder 2">
            <a:extLst>
              <a:ext uri="{FF2B5EF4-FFF2-40B4-BE49-F238E27FC236}">
                <a16:creationId xmlns:a16="http://schemas.microsoft.com/office/drawing/2014/main" id="{8C20454A-6483-53F9-2542-A7089A439F4B}"/>
              </a:ext>
            </a:extLst>
          </p:cNvPr>
          <p:cNvSpPr>
            <a:spLocks noGrp="1"/>
          </p:cNvSpPr>
          <p:nvPr>
            <p:ph idx="1"/>
          </p:nvPr>
        </p:nvSpPr>
        <p:spPr>
          <a:xfrm>
            <a:off x="635847" y="1268120"/>
            <a:ext cx="10753725" cy="3766185"/>
          </a:xfrm>
        </p:spPr>
        <p:txBody>
          <a:bodyPr>
            <a:normAutofit/>
          </a:bodyPr>
          <a:lstStyle/>
          <a:p>
            <a:pPr>
              <a:buFont typeface="Arial" panose="020B0604020202020204" pitchFamily="34" charset="0"/>
              <a:buChar char="•"/>
            </a:pPr>
            <a:r>
              <a:rPr lang="en-GB" sz="2800"/>
              <a:t>Only use 1-3 lines of dialogue.  But think carefully about exactly </a:t>
            </a:r>
            <a:r>
              <a:rPr lang="en-GB" sz="2800" b="1"/>
              <a:t>when</a:t>
            </a:r>
            <a:r>
              <a:rPr lang="en-GB" sz="2800"/>
              <a:t> they come and </a:t>
            </a:r>
            <a:r>
              <a:rPr lang="en-GB" sz="2800" b="1"/>
              <a:t>why</a:t>
            </a:r>
            <a:r>
              <a:rPr lang="en-GB" sz="2800"/>
              <a:t> they are being used – make them make an impact!</a:t>
            </a:r>
          </a:p>
          <a:p>
            <a:pPr>
              <a:buFont typeface="Arial" panose="020B0604020202020204" pitchFamily="34" charset="0"/>
              <a:buChar char="•"/>
            </a:pPr>
            <a:r>
              <a:rPr lang="en-GB" sz="2800"/>
              <a:t>Steer away from big action.  Make little moments exciting by developing the detail.</a:t>
            </a:r>
          </a:p>
          <a:p>
            <a:pPr>
              <a:buFont typeface="Arial" panose="020B0604020202020204" pitchFamily="34" charset="0"/>
              <a:buChar char="•"/>
            </a:pPr>
            <a:r>
              <a:rPr lang="en-GB" sz="2800"/>
              <a:t>Use your DZSL effectively – what exactly are you zooming in on?  Why?</a:t>
            </a:r>
          </a:p>
          <a:p>
            <a:pPr>
              <a:buFont typeface="Arial" panose="020B0604020202020204" pitchFamily="34" charset="0"/>
              <a:buChar char="•"/>
            </a:pPr>
            <a:r>
              <a:rPr lang="en-GB" sz="2800"/>
              <a:t>You need to plan your </a:t>
            </a:r>
            <a:r>
              <a:rPr lang="en-GB" sz="2800" b="1"/>
              <a:t>reader’s journey</a:t>
            </a:r>
            <a:r>
              <a:rPr lang="en-GB" sz="2800"/>
              <a:t> – what are they experiencing at different points?  </a:t>
            </a:r>
          </a:p>
          <a:p>
            <a:pPr>
              <a:buFont typeface="Arial" panose="020B0604020202020204" pitchFamily="34" charset="0"/>
              <a:buChar char="•"/>
            </a:pPr>
            <a:endParaRPr lang="en-GB" sz="2800"/>
          </a:p>
        </p:txBody>
      </p:sp>
      <p:sp>
        <p:nvSpPr>
          <p:cNvPr id="4" name="TextBox 3">
            <a:extLst>
              <a:ext uri="{FF2B5EF4-FFF2-40B4-BE49-F238E27FC236}">
                <a16:creationId xmlns:a16="http://schemas.microsoft.com/office/drawing/2014/main" id="{025F1220-BAEC-642A-6CE3-C7D3E5404049}"/>
              </a:ext>
            </a:extLst>
          </p:cNvPr>
          <p:cNvSpPr txBox="1"/>
          <p:nvPr/>
        </p:nvSpPr>
        <p:spPr>
          <a:xfrm>
            <a:off x="6196175" y="4435718"/>
            <a:ext cx="4880043" cy="2308324"/>
          </a:xfrm>
          <a:prstGeom prst="rect">
            <a:avLst/>
          </a:prstGeom>
          <a:solidFill>
            <a:schemeClr val="accent1">
              <a:lumMod val="40000"/>
              <a:lumOff val="60000"/>
            </a:schemeClr>
          </a:solidFill>
        </p:spPr>
        <p:txBody>
          <a:bodyPr wrap="square" rtlCol="0">
            <a:spAutoFit/>
          </a:bodyPr>
          <a:lstStyle/>
          <a:p>
            <a:r>
              <a:rPr lang="en-GB" sz="2400" b="1" dirty="0"/>
              <a:t>Example: Mr Fisher extract</a:t>
            </a:r>
            <a:endParaRPr lang="en-GB" sz="2400" dirty="0"/>
          </a:p>
          <a:p>
            <a:r>
              <a:rPr lang="en-GB" sz="2400" b="1" dirty="0"/>
              <a:t>D – </a:t>
            </a:r>
            <a:r>
              <a:rPr lang="en-GB" sz="2400" dirty="0"/>
              <a:t>bored teacher, wintry day</a:t>
            </a:r>
          </a:p>
          <a:p>
            <a:r>
              <a:rPr lang="en-GB" sz="2400" b="1" dirty="0"/>
              <a:t>Z – </a:t>
            </a:r>
            <a:r>
              <a:rPr lang="en-GB" sz="2400" dirty="0"/>
              <a:t>focus on his never-ending marking</a:t>
            </a:r>
          </a:p>
          <a:p>
            <a:r>
              <a:rPr lang="en-GB" sz="2400" b="1" dirty="0"/>
              <a:t>S – </a:t>
            </a:r>
            <a:r>
              <a:rPr lang="en-GB" sz="2400" dirty="0" err="1"/>
              <a:t>Tibbet’s</a:t>
            </a:r>
            <a:r>
              <a:rPr lang="en-GB" sz="2400" dirty="0"/>
              <a:t> story appears</a:t>
            </a:r>
          </a:p>
          <a:p>
            <a:r>
              <a:rPr lang="en-GB" sz="2400" b="1" dirty="0"/>
              <a:t>L – </a:t>
            </a:r>
            <a:r>
              <a:rPr lang="en-GB" sz="2400" dirty="0"/>
              <a:t>complete contrast to the Mr T at the start.</a:t>
            </a:r>
            <a:endParaRPr lang="en-GB" sz="2400" b="1" dirty="0"/>
          </a:p>
        </p:txBody>
      </p:sp>
    </p:spTree>
    <p:extLst>
      <p:ext uri="{BB962C8B-B14F-4D97-AF65-F5344CB8AC3E}">
        <p14:creationId xmlns:p14="http://schemas.microsoft.com/office/powerpoint/2010/main" val="22114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6537E-A953-976A-85A3-D78D3AA5E28F}"/>
              </a:ext>
            </a:extLst>
          </p:cNvPr>
          <p:cNvSpPr>
            <a:spLocks noGrp="1"/>
          </p:cNvSpPr>
          <p:nvPr>
            <p:ph type="title"/>
          </p:nvPr>
        </p:nvSpPr>
        <p:spPr>
          <a:xfrm>
            <a:off x="657225" y="499533"/>
            <a:ext cx="4799992" cy="1658198"/>
          </a:xfrm>
        </p:spPr>
        <p:txBody>
          <a:bodyPr>
            <a:normAutofit/>
          </a:bodyPr>
          <a:lstStyle/>
          <a:p>
            <a:r>
              <a:rPr lang="en-GB"/>
              <a:t>Incorporating Motif &amp; Effect in planning</a:t>
            </a:r>
          </a:p>
        </p:txBody>
      </p:sp>
      <p:sp>
        <p:nvSpPr>
          <p:cNvPr id="3" name="Content Placeholder 2">
            <a:extLst>
              <a:ext uri="{FF2B5EF4-FFF2-40B4-BE49-F238E27FC236}">
                <a16:creationId xmlns:a16="http://schemas.microsoft.com/office/drawing/2014/main" id="{6917B339-EFA5-FC7A-4DAC-0D419C797C2B}"/>
              </a:ext>
            </a:extLst>
          </p:cNvPr>
          <p:cNvSpPr>
            <a:spLocks noGrp="1"/>
          </p:cNvSpPr>
          <p:nvPr>
            <p:ph idx="1"/>
          </p:nvPr>
        </p:nvSpPr>
        <p:spPr>
          <a:xfrm>
            <a:off x="676656" y="2011680"/>
            <a:ext cx="4138535" cy="4593401"/>
          </a:xfrm>
        </p:spPr>
        <p:txBody>
          <a:bodyPr>
            <a:normAutofit/>
          </a:bodyPr>
          <a:lstStyle/>
          <a:p>
            <a:pPr marL="0" indent="0">
              <a:buNone/>
            </a:pPr>
            <a:r>
              <a:rPr lang="en-GB" sz="2800"/>
              <a:t>An easy trick to improve your </a:t>
            </a:r>
            <a:r>
              <a:rPr lang="en-GB" sz="2800" b="1"/>
              <a:t>cohesion</a:t>
            </a:r>
            <a:r>
              <a:rPr lang="en-GB" sz="2800"/>
              <a:t> is to incorporate a motif.</a:t>
            </a:r>
          </a:p>
          <a:p>
            <a:pPr marL="0" indent="0">
              <a:buNone/>
            </a:pPr>
            <a:r>
              <a:rPr lang="en-GB" sz="2800"/>
              <a:t>This might be:</a:t>
            </a:r>
          </a:p>
          <a:p>
            <a:pPr>
              <a:buFont typeface="Arial" panose="020B0604020202020204" pitchFamily="34" charset="0"/>
              <a:buChar char="•"/>
            </a:pPr>
            <a:r>
              <a:rPr lang="en-GB" sz="2800"/>
              <a:t>Sounds</a:t>
            </a:r>
          </a:p>
          <a:p>
            <a:pPr>
              <a:buFont typeface="Arial" panose="020B0604020202020204" pitchFamily="34" charset="0"/>
              <a:buChar char="•"/>
            </a:pPr>
            <a:r>
              <a:rPr lang="en-GB" sz="2800"/>
              <a:t>Colours</a:t>
            </a:r>
          </a:p>
          <a:p>
            <a:pPr>
              <a:buFont typeface="Arial" panose="020B0604020202020204" pitchFamily="34" charset="0"/>
              <a:buChar char="•"/>
            </a:pPr>
            <a:r>
              <a:rPr lang="en-GB" sz="2800"/>
              <a:t>A theme</a:t>
            </a:r>
          </a:p>
          <a:p>
            <a:pPr>
              <a:buFont typeface="Arial" panose="020B0604020202020204" pitchFamily="34" charset="0"/>
              <a:buChar char="•"/>
            </a:pPr>
            <a:r>
              <a:rPr lang="en-GB" sz="2800"/>
              <a:t>A recurring image</a:t>
            </a:r>
          </a:p>
          <a:p>
            <a:pPr>
              <a:buFont typeface="Arial" panose="020B0604020202020204" pitchFamily="34" charset="0"/>
              <a:buChar char="•"/>
            </a:pPr>
            <a:r>
              <a:rPr lang="en-GB" sz="2800"/>
              <a:t>etc</a:t>
            </a:r>
          </a:p>
        </p:txBody>
      </p:sp>
      <p:graphicFrame>
        <p:nvGraphicFramePr>
          <p:cNvPr id="4" name="Table 3">
            <a:extLst>
              <a:ext uri="{FF2B5EF4-FFF2-40B4-BE49-F238E27FC236}">
                <a16:creationId xmlns:a16="http://schemas.microsoft.com/office/drawing/2014/main" id="{333B6E92-FD4F-0400-66AD-D88A18EEC37E}"/>
              </a:ext>
            </a:extLst>
          </p:cNvPr>
          <p:cNvGraphicFramePr>
            <a:graphicFrameLocks noGrp="1"/>
          </p:cNvGraphicFramePr>
          <p:nvPr/>
        </p:nvGraphicFramePr>
        <p:xfrm>
          <a:off x="5564222" y="499533"/>
          <a:ext cx="6205734" cy="5251094"/>
        </p:xfrm>
        <a:graphic>
          <a:graphicData uri="http://schemas.openxmlformats.org/drawingml/2006/table">
            <a:tbl>
              <a:tblPr firstRow="1" bandRow="1">
                <a:tableStyleId>{5940675A-B579-460E-94D1-54222C63F5DA}</a:tableStyleId>
              </a:tblPr>
              <a:tblGrid>
                <a:gridCol w="640053">
                  <a:extLst>
                    <a:ext uri="{9D8B030D-6E8A-4147-A177-3AD203B41FA5}">
                      <a16:colId xmlns:a16="http://schemas.microsoft.com/office/drawing/2014/main" val="1212606997"/>
                    </a:ext>
                  </a:extLst>
                </a:gridCol>
                <a:gridCol w="2300481">
                  <a:extLst>
                    <a:ext uri="{9D8B030D-6E8A-4147-A177-3AD203B41FA5}">
                      <a16:colId xmlns:a16="http://schemas.microsoft.com/office/drawing/2014/main" val="2396854200"/>
                    </a:ext>
                  </a:extLst>
                </a:gridCol>
                <a:gridCol w="1632600">
                  <a:extLst>
                    <a:ext uri="{9D8B030D-6E8A-4147-A177-3AD203B41FA5}">
                      <a16:colId xmlns:a16="http://schemas.microsoft.com/office/drawing/2014/main" val="3938681097"/>
                    </a:ext>
                  </a:extLst>
                </a:gridCol>
                <a:gridCol w="1632600">
                  <a:extLst>
                    <a:ext uri="{9D8B030D-6E8A-4147-A177-3AD203B41FA5}">
                      <a16:colId xmlns:a16="http://schemas.microsoft.com/office/drawing/2014/main" val="3131036438"/>
                    </a:ext>
                  </a:extLst>
                </a:gridCol>
              </a:tblGrid>
              <a:tr h="506982">
                <a:tc>
                  <a:txBody>
                    <a:bodyPr/>
                    <a:lstStyle/>
                    <a:p>
                      <a:r>
                        <a:rPr lang="en-GB" sz="1200"/>
                        <a:t>Section</a:t>
                      </a:r>
                    </a:p>
                  </a:txBody>
                  <a:tcPr/>
                </a:tc>
                <a:tc>
                  <a:txBody>
                    <a:bodyPr/>
                    <a:lstStyle/>
                    <a:p>
                      <a:r>
                        <a:rPr lang="en-GB" sz="1200"/>
                        <a:t>Ideas</a:t>
                      </a:r>
                    </a:p>
                  </a:txBody>
                  <a:tcPr/>
                </a:tc>
                <a:tc>
                  <a:txBody>
                    <a:bodyPr/>
                    <a:lstStyle/>
                    <a:p>
                      <a:r>
                        <a:rPr lang="en-GB" sz="1200"/>
                        <a:t>Motif</a:t>
                      </a:r>
                    </a:p>
                  </a:txBody>
                  <a:tcPr/>
                </a:tc>
                <a:tc>
                  <a:txBody>
                    <a:bodyPr/>
                    <a:lstStyle/>
                    <a:p>
                      <a:r>
                        <a:rPr lang="en-GB" sz="1200"/>
                        <a:t>Effect on reader</a:t>
                      </a:r>
                    </a:p>
                  </a:txBody>
                  <a:tcPr/>
                </a:tc>
                <a:extLst>
                  <a:ext uri="{0D108BD9-81ED-4DB2-BD59-A6C34878D82A}">
                    <a16:rowId xmlns:a16="http://schemas.microsoft.com/office/drawing/2014/main" val="3695339919"/>
                  </a:ext>
                </a:extLst>
              </a:tr>
              <a:tr h="1186028">
                <a:tc>
                  <a:txBody>
                    <a:bodyPr/>
                    <a:lstStyle/>
                    <a:p>
                      <a:r>
                        <a:rPr lang="en-GB" sz="1200"/>
                        <a:t>Drop</a:t>
                      </a:r>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4043269597"/>
                  </a:ext>
                </a:extLst>
              </a:tr>
              <a:tr h="1186028">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4600679"/>
                  </a:ext>
                </a:extLst>
              </a:tr>
              <a:tr h="1186028">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310532539"/>
                  </a:ext>
                </a:extLst>
              </a:tr>
              <a:tr h="1186028">
                <a:tc>
                  <a:txBody>
                    <a:bodyPr/>
                    <a:lstStyle/>
                    <a:p>
                      <a:r>
                        <a:rPr lang="en-GB" sz="1200"/>
                        <a:t>Link</a:t>
                      </a:r>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571517994"/>
                  </a:ext>
                </a:extLst>
              </a:tr>
            </a:tbl>
          </a:graphicData>
        </a:graphic>
      </p:graphicFrame>
      <p:pic>
        <p:nvPicPr>
          <p:cNvPr id="5" name="Picture 2" descr="Scholar Icons - Free SVG &amp; PNG Scholar Images - Noun Project">
            <a:extLst>
              <a:ext uri="{FF2B5EF4-FFF2-40B4-BE49-F238E27FC236}">
                <a16:creationId xmlns:a16="http://schemas.microsoft.com/office/drawing/2014/main" id="{6B55314E-9CC8-F7A7-B4A6-A811F5D38F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6044"/>
            <a:ext cx="1168571" cy="1168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9795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7D6D4-F89B-A06F-58FD-98F6E25FCA54}"/>
              </a:ext>
            </a:extLst>
          </p:cNvPr>
          <p:cNvSpPr>
            <a:spLocks noGrp="1"/>
          </p:cNvSpPr>
          <p:nvPr>
            <p:ph type="title"/>
          </p:nvPr>
        </p:nvSpPr>
        <p:spPr>
          <a:xfrm>
            <a:off x="1330350" y="0"/>
            <a:ext cx="3920246" cy="1658198"/>
          </a:xfrm>
        </p:spPr>
        <p:txBody>
          <a:bodyPr>
            <a:normAutofit fontScale="90000"/>
          </a:bodyPr>
          <a:lstStyle/>
          <a:p>
            <a:r>
              <a:rPr lang="en-GB" sz="3200"/>
              <a:t>Task: Write a description of a visit to the park, as suggested by this picture</a:t>
            </a:r>
          </a:p>
        </p:txBody>
      </p:sp>
      <p:pic>
        <p:nvPicPr>
          <p:cNvPr id="4" name="Picture 12" descr="I do, We do, You do: Icons – Gifted and Talented Teacher">
            <a:extLst>
              <a:ext uri="{FF2B5EF4-FFF2-40B4-BE49-F238E27FC236}">
                <a16:creationId xmlns:a16="http://schemas.microsoft.com/office/drawing/2014/main" id="{89360A0E-4CDF-87F2-93D9-2EB36952D72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3" t="2183" r="66041" b="66302"/>
          <a:stretch/>
        </p:blipFill>
        <p:spPr bwMode="auto">
          <a:xfrm>
            <a:off x="-16666" y="-80339"/>
            <a:ext cx="1347016" cy="13359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0069DB2-E374-54D1-CA11-4267E9BDE788}"/>
              </a:ext>
            </a:extLst>
          </p:cNvPr>
          <p:cNvPicPr>
            <a:picLocks noChangeAspect="1"/>
          </p:cNvPicPr>
          <p:nvPr/>
        </p:nvPicPr>
        <p:blipFill>
          <a:blip r:embed="rId3"/>
          <a:stretch>
            <a:fillRect/>
          </a:stretch>
        </p:blipFill>
        <p:spPr>
          <a:xfrm>
            <a:off x="49194" y="1633274"/>
            <a:ext cx="5358215" cy="3591452"/>
          </a:xfrm>
          <a:prstGeom prst="rect">
            <a:avLst/>
          </a:prstGeom>
        </p:spPr>
      </p:pic>
      <p:graphicFrame>
        <p:nvGraphicFramePr>
          <p:cNvPr id="8" name="Table 7">
            <a:extLst>
              <a:ext uri="{FF2B5EF4-FFF2-40B4-BE49-F238E27FC236}">
                <a16:creationId xmlns:a16="http://schemas.microsoft.com/office/drawing/2014/main" id="{8DBE5C4B-6C51-ED39-D003-E462B2E2E76C}"/>
              </a:ext>
            </a:extLst>
          </p:cNvPr>
          <p:cNvGraphicFramePr>
            <a:graphicFrameLocks noGrp="1"/>
          </p:cNvGraphicFramePr>
          <p:nvPr/>
        </p:nvGraphicFramePr>
        <p:xfrm>
          <a:off x="5525310" y="126460"/>
          <a:ext cx="6666689" cy="6293642"/>
        </p:xfrm>
        <a:graphic>
          <a:graphicData uri="http://schemas.openxmlformats.org/drawingml/2006/table">
            <a:tbl>
              <a:tblPr firstRow="1" bandRow="1">
                <a:tableStyleId>{5940675A-B579-460E-94D1-54222C63F5DA}</a:tableStyleId>
              </a:tblPr>
              <a:tblGrid>
                <a:gridCol w="687595">
                  <a:extLst>
                    <a:ext uri="{9D8B030D-6E8A-4147-A177-3AD203B41FA5}">
                      <a16:colId xmlns:a16="http://schemas.microsoft.com/office/drawing/2014/main" val="1212606997"/>
                    </a:ext>
                  </a:extLst>
                </a:gridCol>
                <a:gridCol w="2471358">
                  <a:extLst>
                    <a:ext uri="{9D8B030D-6E8A-4147-A177-3AD203B41FA5}">
                      <a16:colId xmlns:a16="http://schemas.microsoft.com/office/drawing/2014/main" val="2396854200"/>
                    </a:ext>
                  </a:extLst>
                </a:gridCol>
                <a:gridCol w="1753868">
                  <a:extLst>
                    <a:ext uri="{9D8B030D-6E8A-4147-A177-3AD203B41FA5}">
                      <a16:colId xmlns:a16="http://schemas.microsoft.com/office/drawing/2014/main" val="3938681097"/>
                    </a:ext>
                  </a:extLst>
                </a:gridCol>
                <a:gridCol w="1753868">
                  <a:extLst>
                    <a:ext uri="{9D8B030D-6E8A-4147-A177-3AD203B41FA5}">
                      <a16:colId xmlns:a16="http://schemas.microsoft.com/office/drawing/2014/main" val="3131036438"/>
                    </a:ext>
                  </a:extLst>
                </a:gridCol>
              </a:tblGrid>
              <a:tr h="380522">
                <a:tc>
                  <a:txBody>
                    <a:bodyPr/>
                    <a:lstStyle/>
                    <a:p>
                      <a:endParaRPr lang="en-GB" sz="1600"/>
                    </a:p>
                  </a:txBody>
                  <a:tcPr/>
                </a:tc>
                <a:tc>
                  <a:txBody>
                    <a:bodyPr/>
                    <a:lstStyle/>
                    <a:p>
                      <a:r>
                        <a:rPr lang="en-GB" sz="1600"/>
                        <a:t>Ideas</a:t>
                      </a:r>
                    </a:p>
                  </a:txBody>
                  <a:tcPr/>
                </a:tc>
                <a:tc>
                  <a:txBody>
                    <a:bodyPr/>
                    <a:lstStyle/>
                    <a:p>
                      <a:r>
                        <a:rPr lang="en-GB" sz="1600"/>
                        <a:t>Motif</a:t>
                      </a:r>
                    </a:p>
                  </a:txBody>
                  <a:tcPr/>
                </a:tc>
                <a:tc>
                  <a:txBody>
                    <a:bodyPr/>
                    <a:lstStyle/>
                    <a:p>
                      <a:r>
                        <a:rPr lang="en-GB" sz="1600"/>
                        <a:t>Effect on reader</a:t>
                      </a:r>
                    </a:p>
                  </a:txBody>
                  <a:tcPr/>
                </a:tc>
                <a:extLst>
                  <a:ext uri="{0D108BD9-81ED-4DB2-BD59-A6C34878D82A}">
                    <a16:rowId xmlns:a16="http://schemas.microsoft.com/office/drawing/2014/main" val="3695339919"/>
                  </a:ext>
                </a:extLst>
              </a:tr>
              <a:tr h="1186028">
                <a:tc>
                  <a:txBody>
                    <a:bodyPr/>
                    <a:lstStyle/>
                    <a:p>
                      <a:r>
                        <a:rPr lang="en-GB" sz="1200"/>
                        <a:t>Drop</a:t>
                      </a:r>
                    </a:p>
                  </a:txBody>
                  <a:tcPr/>
                </a:tc>
                <a:tc>
                  <a:txBody>
                    <a:bodyPr/>
                    <a:lstStyle/>
                    <a:p>
                      <a:r>
                        <a:rPr lang="en-GB" sz="1400"/>
                        <a:t>‘There she sits…’</a:t>
                      </a:r>
                    </a:p>
                    <a:p>
                      <a:r>
                        <a:rPr lang="en-GB" sz="1400"/>
                        <a:t>Spring day. Birds tweeting.</a:t>
                      </a:r>
                    </a:p>
                    <a:p>
                      <a:r>
                        <a:rPr lang="en-GB" sz="1400"/>
                        <a:t>Green of the leaves.  Sunlight.</a:t>
                      </a:r>
                    </a:p>
                    <a:p>
                      <a:r>
                        <a:rPr lang="en-GB" sz="1400"/>
                        <a:t>World warming up. Smell of warmth, life</a:t>
                      </a:r>
                    </a:p>
                    <a:p>
                      <a:endParaRPr lang="en-GB" sz="1400"/>
                    </a:p>
                  </a:txBody>
                  <a:tcPr/>
                </a:tc>
                <a:tc>
                  <a:txBody>
                    <a:bodyPr/>
                    <a:lstStyle/>
                    <a:p>
                      <a:r>
                        <a:rPr lang="en-GB" sz="1400"/>
                        <a:t>‘There she sits’</a:t>
                      </a:r>
                    </a:p>
                    <a:p>
                      <a:r>
                        <a:rPr lang="en-GB" sz="1400"/>
                        <a:t>Colour – green of the trees</a:t>
                      </a:r>
                    </a:p>
                  </a:txBody>
                  <a:tcPr/>
                </a:tc>
                <a:tc>
                  <a:txBody>
                    <a:bodyPr/>
                    <a:lstStyle/>
                    <a:p>
                      <a:r>
                        <a:rPr lang="en-GB" sz="1400"/>
                        <a:t>Hope, peacefulness</a:t>
                      </a:r>
                    </a:p>
                  </a:txBody>
                  <a:tcPr/>
                </a:tc>
                <a:extLst>
                  <a:ext uri="{0D108BD9-81ED-4DB2-BD59-A6C34878D82A}">
                    <a16:rowId xmlns:a16="http://schemas.microsoft.com/office/drawing/2014/main" val="4043269597"/>
                  </a:ext>
                </a:extLst>
              </a:tr>
              <a:tr h="1186028">
                <a:tc>
                  <a:txBody>
                    <a:bodyPr/>
                    <a:lstStyle/>
                    <a:p>
                      <a:r>
                        <a:rPr lang="en-GB" sz="1200"/>
                        <a:t>Zoom</a:t>
                      </a:r>
                    </a:p>
                  </a:txBody>
                  <a:tcPr/>
                </a:tc>
                <a:tc>
                  <a:txBody>
                    <a:bodyPr/>
                    <a:lstStyle/>
                    <a:p>
                      <a:r>
                        <a:rPr lang="en-GB" sz="1400"/>
                        <a:t>The feel of the sun on her skin, reawakening old memories.</a:t>
                      </a:r>
                    </a:p>
                    <a:p>
                      <a:r>
                        <a:rPr lang="en-GB" sz="1400"/>
                        <a:t>The pushing up of shoots – a single flower fighting against the weight of the soil etc.</a:t>
                      </a:r>
                    </a:p>
                    <a:p>
                      <a:r>
                        <a:rPr lang="en-GB" sz="1400"/>
                        <a:t>A bird gradually building it’s nest?</a:t>
                      </a:r>
                    </a:p>
                  </a:txBody>
                  <a:tcPr/>
                </a:tc>
                <a:tc>
                  <a:txBody>
                    <a:bodyPr/>
                    <a:lstStyle/>
                    <a:p>
                      <a:r>
                        <a:rPr lang="en-GB" sz="1400"/>
                        <a:t>Colour – red flower.</a:t>
                      </a:r>
                    </a:p>
                    <a:p>
                      <a:r>
                        <a:rPr lang="en-GB" sz="1400"/>
                        <a:t>‘There she sits’ – quiet and still, oblivious of the raging life all around?</a:t>
                      </a:r>
                    </a:p>
                  </a:txBody>
                  <a:tcPr/>
                </a:tc>
                <a:tc>
                  <a:txBody>
                    <a:bodyPr/>
                    <a:lstStyle/>
                    <a:p>
                      <a:r>
                        <a:rPr lang="en-GB" sz="1400"/>
                        <a:t>Sense of action, a hidden world revealed.  Positive.</a:t>
                      </a:r>
                    </a:p>
                  </a:txBody>
                  <a:tcPr/>
                </a:tc>
                <a:extLst>
                  <a:ext uri="{0D108BD9-81ED-4DB2-BD59-A6C34878D82A}">
                    <a16:rowId xmlns:a16="http://schemas.microsoft.com/office/drawing/2014/main" val="224600679"/>
                  </a:ext>
                </a:extLst>
              </a:tr>
              <a:tr h="1186028">
                <a:tc>
                  <a:txBody>
                    <a:bodyPr/>
                    <a:lstStyle/>
                    <a:p>
                      <a:r>
                        <a:rPr lang="en-GB" sz="1200"/>
                        <a:t>Shift</a:t>
                      </a:r>
                    </a:p>
                  </a:txBody>
                  <a:tcPr/>
                </a:tc>
                <a:tc>
                  <a:txBody>
                    <a:bodyPr/>
                    <a:lstStyle/>
                    <a:p>
                      <a:r>
                        <a:rPr lang="en-GB" sz="1400"/>
                        <a:t>A lifetime in this park.  Sat with her boyfriend, later husband, eating ice-creams. Taught her daughter to ride her bike. Walked her grandchildren in their pushchairs.</a:t>
                      </a:r>
                    </a:p>
                  </a:txBody>
                  <a:tcPr/>
                </a:tc>
                <a:tc>
                  <a:txBody>
                    <a:bodyPr/>
                    <a:lstStyle/>
                    <a:p>
                      <a:r>
                        <a:rPr lang="en-GB" sz="1400"/>
                        <a:t>There she sat…</a:t>
                      </a:r>
                    </a:p>
                    <a:p>
                      <a:r>
                        <a:rPr lang="en-GB" sz="1400"/>
                        <a:t>Colour – kaleidoscope of colours and memories</a:t>
                      </a:r>
                    </a:p>
                  </a:txBody>
                  <a:tcPr/>
                </a:tc>
                <a:tc>
                  <a:txBody>
                    <a:bodyPr/>
                    <a:lstStyle/>
                    <a:p>
                      <a:r>
                        <a:rPr lang="en-GB" sz="1400"/>
                        <a:t>Nostalgia. Warmth.</a:t>
                      </a:r>
                    </a:p>
                  </a:txBody>
                  <a:tcPr/>
                </a:tc>
                <a:extLst>
                  <a:ext uri="{0D108BD9-81ED-4DB2-BD59-A6C34878D82A}">
                    <a16:rowId xmlns:a16="http://schemas.microsoft.com/office/drawing/2014/main" val="2310532539"/>
                  </a:ext>
                </a:extLst>
              </a:tr>
              <a:tr h="1186028">
                <a:tc>
                  <a:txBody>
                    <a:bodyPr/>
                    <a:lstStyle/>
                    <a:p>
                      <a:r>
                        <a:rPr lang="en-GB" sz="1200"/>
                        <a:t>Link</a:t>
                      </a:r>
                    </a:p>
                  </a:txBody>
                  <a:tcPr/>
                </a:tc>
                <a:tc>
                  <a:txBody>
                    <a:bodyPr/>
                    <a:lstStyle/>
                    <a:p>
                      <a:r>
                        <a:rPr lang="en-GB" sz="1400"/>
                        <a:t>She sits there watching new young couples, new parents, living their lives here as she did.</a:t>
                      </a:r>
                    </a:p>
                    <a:p>
                      <a:r>
                        <a:rPr lang="en-GB" sz="1400"/>
                        <a:t>Misses them. Will continue to visit, watching the colours change and the seasons pass…</a:t>
                      </a:r>
                    </a:p>
                  </a:txBody>
                  <a:tcPr/>
                </a:tc>
                <a:tc>
                  <a:txBody>
                    <a:bodyPr/>
                    <a:lstStyle/>
                    <a:p>
                      <a:r>
                        <a:rPr lang="en-GB" sz="1400"/>
                        <a:t>So, now she still sits…</a:t>
                      </a:r>
                    </a:p>
                    <a:p>
                      <a:r>
                        <a:rPr lang="en-GB" sz="1400"/>
                        <a:t>Colour – fading to orange of sunset, green fading to browns as the seasons pass</a:t>
                      </a:r>
                    </a:p>
                  </a:txBody>
                  <a:tcPr/>
                </a:tc>
                <a:tc>
                  <a:txBody>
                    <a:bodyPr/>
                    <a:lstStyle/>
                    <a:p>
                      <a:r>
                        <a:rPr lang="en-GB" sz="1400"/>
                        <a:t>Pathos. </a:t>
                      </a:r>
                    </a:p>
                  </a:txBody>
                  <a:tcPr/>
                </a:tc>
                <a:extLst>
                  <a:ext uri="{0D108BD9-81ED-4DB2-BD59-A6C34878D82A}">
                    <a16:rowId xmlns:a16="http://schemas.microsoft.com/office/drawing/2014/main" val="2571517994"/>
                  </a:ext>
                </a:extLst>
              </a:tr>
            </a:tbl>
          </a:graphicData>
        </a:graphic>
      </p:graphicFrame>
      <p:sp>
        <p:nvSpPr>
          <p:cNvPr id="9" name="Rectangle 8">
            <a:extLst>
              <a:ext uri="{FF2B5EF4-FFF2-40B4-BE49-F238E27FC236}">
                <a16:creationId xmlns:a16="http://schemas.microsoft.com/office/drawing/2014/main" id="{60FBC69A-D4AA-7F0E-0206-8EC23DD6F3C8}"/>
              </a:ext>
            </a:extLst>
          </p:cNvPr>
          <p:cNvSpPr/>
          <p:nvPr/>
        </p:nvSpPr>
        <p:spPr>
          <a:xfrm>
            <a:off x="6186791" y="486383"/>
            <a:ext cx="6005209" cy="1400783"/>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35519C-BC51-129E-90CE-7ED5787F1016}"/>
              </a:ext>
            </a:extLst>
          </p:cNvPr>
          <p:cNvSpPr/>
          <p:nvPr/>
        </p:nvSpPr>
        <p:spPr>
          <a:xfrm>
            <a:off x="6186790" y="1887166"/>
            <a:ext cx="6005209" cy="1614791"/>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499545B-DC88-926E-EA40-6E08216F9F99}"/>
              </a:ext>
            </a:extLst>
          </p:cNvPr>
          <p:cNvSpPr/>
          <p:nvPr/>
        </p:nvSpPr>
        <p:spPr>
          <a:xfrm>
            <a:off x="6186789" y="3429000"/>
            <a:ext cx="6005209" cy="1400783"/>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3DF93F4-3C37-C625-293C-52CB149548A8}"/>
              </a:ext>
            </a:extLst>
          </p:cNvPr>
          <p:cNvSpPr/>
          <p:nvPr/>
        </p:nvSpPr>
        <p:spPr>
          <a:xfrm>
            <a:off x="6186791" y="4794047"/>
            <a:ext cx="6005209" cy="1400783"/>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051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ECA79-BC85-F060-566B-B85BA4AF6175}"/>
              </a:ext>
            </a:extLst>
          </p:cNvPr>
          <p:cNvSpPr>
            <a:spLocks noGrp="1"/>
          </p:cNvSpPr>
          <p:nvPr>
            <p:ph type="title"/>
          </p:nvPr>
        </p:nvSpPr>
        <p:spPr>
          <a:xfrm>
            <a:off x="199697" y="126460"/>
            <a:ext cx="5624740" cy="2031271"/>
          </a:xfrm>
        </p:spPr>
        <p:txBody>
          <a:bodyPr>
            <a:normAutofit/>
          </a:bodyPr>
          <a:lstStyle/>
          <a:p>
            <a:r>
              <a:rPr lang="en-GB" sz="3200" dirty="0"/>
              <a:t>Task: Write a description of a morning, as suggested by this picture </a:t>
            </a:r>
          </a:p>
        </p:txBody>
      </p:sp>
      <p:pic>
        <p:nvPicPr>
          <p:cNvPr id="2050" name="Picture 2" descr="Adolescence &amp; Brain Development: Why Your Teenager Is Still Sleeping">
            <a:extLst>
              <a:ext uri="{FF2B5EF4-FFF2-40B4-BE49-F238E27FC236}">
                <a16:creationId xmlns:a16="http://schemas.microsoft.com/office/drawing/2014/main" id="{C6916A1D-EA45-B359-ABA1-34CF341E64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236" y="2085022"/>
            <a:ext cx="5410200" cy="36195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66D85598-BC06-5366-0A00-E719E217C4AD}"/>
              </a:ext>
            </a:extLst>
          </p:cNvPr>
          <p:cNvGraphicFramePr>
            <a:graphicFrameLocks noGrp="1"/>
          </p:cNvGraphicFramePr>
          <p:nvPr/>
        </p:nvGraphicFramePr>
        <p:xfrm>
          <a:off x="5904688" y="359923"/>
          <a:ext cx="6287311" cy="6498075"/>
        </p:xfrm>
        <a:graphic>
          <a:graphicData uri="http://schemas.openxmlformats.org/drawingml/2006/table">
            <a:tbl>
              <a:tblPr firstRow="1" bandRow="1">
                <a:tableStyleId>{5940675A-B579-460E-94D1-54222C63F5DA}</a:tableStyleId>
              </a:tblPr>
              <a:tblGrid>
                <a:gridCol w="648467">
                  <a:extLst>
                    <a:ext uri="{9D8B030D-6E8A-4147-A177-3AD203B41FA5}">
                      <a16:colId xmlns:a16="http://schemas.microsoft.com/office/drawing/2014/main" val="1212606997"/>
                    </a:ext>
                  </a:extLst>
                </a:gridCol>
                <a:gridCol w="2330722">
                  <a:extLst>
                    <a:ext uri="{9D8B030D-6E8A-4147-A177-3AD203B41FA5}">
                      <a16:colId xmlns:a16="http://schemas.microsoft.com/office/drawing/2014/main" val="2396854200"/>
                    </a:ext>
                  </a:extLst>
                </a:gridCol>
                <a:gridCol w="1654061">
                  <a:extLst>
                    <a:ext uri="{9D8B030D-6E8A-4147-A177-3AD203B41FA5}">
                      <a16:colId xmlns:a16="http://schemas.microsoft.com/office/drawing/2014/main" val="3938681097"/>
                    </a:ext>
                  </a:extLst>
                </a:gridCol>
                <a:gridCol w="1654061">
                  <a:extLst>
                    <a:ext uri="{9D8B030D-6E8A-4147-A177-3AD203B41FA5}">
                      <a16:colId xmlns:a16="http://schemas.microsoft.com/office/drawing/2014/main" val="3131036438"/>
                    </a:ext>
                  </a:extLst>
                </a:gridCol>
              </a:tblGrid>
              <a:tr h="627375">
                <a:tc>
                  <a:txBody>
                    <a:bodyPr/>
                    <a:lstStyle/>
                    <a:p>
                      <a:r>
                        <a:rPr lang="en-GB" sz="1200"/>
                        <a:t>Section</a:t>
                      </a:r>
                    </a:p>
                  </a:txBody>
                  <a:tcPr/>
                </a:tc>
                <a:tc>
                  <a:txBody>
                    <a:bodyPr/>
                    <a:lstStyle/>
                    <a:p>
                      <a:r>
                        <a:rPr lang="en-GB" sz="1200"/>
                        <a:t>Ideas</a:t>
                      </a:r>
                    </a:p>
                  </a:txBody>
                  <a:tcPr/>
                </a:tc>
                <a:tc>
                  <a:txBody>
                    <a:bodyPr/>
                    <a:lstStyle/>
                    <a:p>
                      <a:r>
                        <a:rPr lang="en-GB" sz="1200"/>
                        <a:t>Motif</a:t>
                      </a:r>
                    </a:p>
                  </a:txBody>
                  <a:tcPr/>
                </a:tc>
                <a:tc>
                  <a:txBody>
                    <a:bodyPr/>
                    <a:lstStyle/>
                    <a:p>
                      <a:r>
                        <a:rPr lang="en-GB" sz="1200"/>
                        <a:t>Effect on reader</a:t>
                      </a:r>
                    </a:p>
                  </a:txBody>
                  <a:tcPr/>
                </a:tc>
                <a:extLst>
                  <a:ext uri="{0D108BD9-81ED-4DB2-BD59-A6C34878D82A}">
                    <a16:rowId xmlns:a16="http://schemas.microsoft.com/office/drawing/2014/main" val="3695339919"/>
                  </a:ext>
                </a:extLst>
              </a:tr>
              <a:tr h="1467675">
                <a:tc>
                  <a:txBody>
                    <a:bodyPr/>
                    <a:lstStyle/>
                    <a:p>
                      <a:r>
                        <a:rPr lang="en-GB" sz="1200"/>
                        <a:t>Drop</a:t>
                      </a:r>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4043269597"/>
                  </a:ext>
                </a:extLst>
              </a:tr>
              <a:tr h="1467675">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4600679"/>
                  </a:ext>
                </a:extLst>
              </a:tr>
              <a:tr h="1467675">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310532539"/>
                  </a:ext>
                </a:extLst>
              </a:tr>
              <a:tr h="1467675">
                <a:tc>
                  <a:txBody>
                    <a:bodyPr/>
                    <a:lstStyle/>
                    <a:p>
                      <a:r>
                        <a:rPr lang="en-GB" sz="1200"/>
                        <a:t>Link</a:t>
                      </a:r>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571517994"/>
                  </a:ext>
                </a:extLst>
              </a:tr>
            </a:tbl>
          </a:graphicData>
        </a:graphic>
      </p:graphicFrame>
    </p:spTree>
    <p:extLst>
      <p:ext uri="{BB962C8B-B14F-4D97-AF65-F5344CB8AC3E}">
        <p14:creationId xmlns:p14="http://schemas.microsoft.com/office/powerpoint/2010/main" val="42475989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3953F-3F41-28E5-EA4B-E5077CED19A2}"/>
              </a:ext>
            </a:extLst>
          </p:cNvPr>
          <p:cNvSpPr>
            <a:spLocks noGrp="1"/>
          </p:cNvSpPr>
          <p:nvPr>
            <p:ph type="title"/>
          </p:nvPr>
        </p:nvSpPr>
        <p:spPr>
          <a:xfrm>
            <a:off x="838200" y="365125"/>
            <a:ext cx="5058103" cy="1325563"/>
          </a:xfrm>
        </p:spPr>
        <p:txBody>
          <a:bodyPr>
            <a:noAutofit/>
          </a:bodyPr>
          <a:lstStyle/>
          <a:p>
            <a:r>
              <a:rPr lang="en-GB" sz="2800" b="1" dirty="0"/>
              <a:t>Task: Write a description of a woodland, as suggested by this picture. </a:t>
            </a:r>
            <a:br>
              <a:rPr lang="en-GB" sz="2800" b="1" dirty="0"/>
            </a:br>
            <a:endParaRPr lang="en-GB" sz="2800" dirty="0"/>
          </a:p>
        </p:txBody>
      </p:sp>
      <p:sp>
        <p:nvSpPr>
          <p:cNvPr id="3" name="Content Placeholder 2">
            <a:extLst>
              <a:ext uri="{FF2B5EF4-FFF2-40B4-BE49-F238E27FC236}">
                <a16:creationId xmlns:a16="http://schemas.microsoft.com/office/drawing/2014/main" id="{07BB05CD-3FDE-CD91-E9CF-B98BEFBA5139}"/>
              </a:ext>
            </a:extLst>
          </p:cNvPr>
          <p:cNvSpPr>
            <a:spLocks noGrp="1"/>
          </p:cNvSpPr>
          <p:nvPr>
            <p:ph idx="1"/>
          </p:nvPr>
        </p:nvSpPr>
        <p:spPr>
          <a:xfrm>
            <a:off x="235670" y="1810559"/>
            <a:ext cx="5058103" cy="4642629"/>
          </a:xfrm>
        </p:spPr>
        <p:txBody>
          <a:bodyPr>
            <a:normAutofit/>
          </a:bodyPr>
          <a:lstStyle/>
          <a:p>
            <a:pPr marL="0" indent="0">
              <a:buNone/>
            </a:pPr>
            <a:r>
              <a:rPr lang="en-GB" sz="3200" dirty="0"/>
              <a:t>Include:</a:t>
            </a:r>
          </a:p>
          <a:p>
            <a:pPr>
              <a:buFont typeface="Wingdings" panose="05000000000000000000" pitchFamily="2" charset="2"/>
              <a:buChar char="ü"/>
            </a:pPr>
            <a:r>
              <a:rPr lang="en-GB" sz="3200" dirty="0"/>
              <a:t> A metaphor</a:t>
            </a:r>
          </a:p>
          <a:p>
            <a:pPr>
              <a:buFont typeface="Wingdings" panose="05000000000000000000" pitchFamily="2" charset="2"/>
              <a:buChar char="ü"/>
            </a:pPr>
            <a:r>
              <a:rPr lang="en-GB" sz="3200" dirty="0"/>
              <a:t> A simile</a:t>
            </a:r>
          </a:p>
          <a:p>
            <a:pPr>
              <a:buFont typeface="Wingdings" panose="05000000000000000000" pitchFamily="2" charset="2"/>
              <a:buChar char="ü"/>
            </a:pPr>
            <a:r>
              <a:rPr lang="en-GB" sz="3200" dirty="0"/>
              <a:t>A short sentence</a:t>
            </a:r>
          </a:p>
          <a:p>
            <a:pPr>
              <a:buFont typeface="Wingdings" panose="05000000000000000000" pitchFamily="2" charset="2"/>
              <a:buChar char="ü"/>
            </a:pPr>
            <a:r>
              <a:rPr lang="en-GB" sz="3200" dirty="0"/>
              <a:t>A different sentence opening each time </a:t>
            </a:r>
          </a:p>
          <a:p>
            <a:pPr marL="0" indent="0">
              <a:buNone/>
            </a:pPr>
            <a:r>
              <a:rPr lang="en-GB" sz="3200" i="1" dirty="0"/>
              <a:t>Can you create the feeling of being there?</a:t>
            </a:r>
          </a:p>
        </p:txBody>
      </p:sp>
      <p:pic>
        <p:nvPicPr>
          <p:cNvPr id="1026" name="Picture 2" descr="Autumn Woods Fragrance Oil">
            <a:extLst>
              <a:ext uri="{FF2B5EF4-FFF2-40B4-BE49-F238E27FC236}">
                <a16:creationId xmlns:a16="http://schemas.microsoft.com/office/drawing/2014/main" id="{D54E83A4-1176-D1D3-BCCB-5918F20833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5287" y="704193"/>
            <a:ext cx="5748995" cy="5748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7342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6B711-D642-4046-A366-DF86775230C6}"/>
              </a:ext>
            </a:extLst>
          </p:cNvPr>
          <p:cNvSpPr>
            <a:spLocks noGrp="1"/>
          </p:cNvSpPr>
          <p:nvPr>
            <p:ph type="ctrTitle"/>
          </p:nvPr>
        </p:nvSpPr>
        <p:spPr>
          <a:xfrm>
            <a:off x="603504" y="770467"/>
            <a:ext cx="10782300" cy="1911525"/>
          </a:xfrm>
        </p:spPr>
        <p:txBody>
          <a:bodyPr/>
          <a:lstStyle/>
          <a:p>
            <a:r>
              <a:rPr lang="en-GB" u="sng"/>
              <a:t>Tension Tactics</a:t>
            </a:r>
          </a:p>
        </p:txBody>
      </p:sp>
      <p:sp>
        <p:nvSpPr>
          <p:cNvPr id="4" name="Date Placeholder 3">
            <a:extLst>
              <a:ext uri="{FF2B5EF4-FFF2-40B4-BE49-F238E27FC236}">
                <a16:creationId xmlns:a16="http://schemas.microsoft.com/office/drawing/2014/main" id="{22EC6027-6E3C-4417-936B-4B0EC33D5900}"/>
              </a:ext>
            </a:extLst>
          </p:cNvPr>
          <p:cNvSpPr>
            <a:spLocks noGrp="1"/>
          </p:cNvSpPr>
          <p:nvPr>
            <p:ph type="dt" sz="half" idx="10"/>
          </p:nvPr>
        </p:nvSpPr>
        <p:spPr>
          <a:xfrm>
            <a:off x="6359236" y="204153"/>
            <a:ext cx="5732501" cy="325236"/>
          </a:xfrm>
        </p:spPr>
        <p:txBody>
          <a:bodyPr/>
          <a:lstStyle/>
          <a:p>
            <a:fld id="{D72F55FB-C238-46D2-8FE9-D7C198AF7DF3}" type="datetime2">
              <a:rPr lang="en-GB" sz="3600" smtClean="0"/>
              <a:t>Friday, 09 October 2026</a:t>
            </a:fld>
            <a:endParaRPr lang="en-GB" sz="3600"/>
          </a:p>
        </p:txBody>
      </p:sp>
      <p:sp>
        <p:nvSpPr>
          <p:cNvPr id="5" name="TextBox 4">
            <a:extLst>
              <a:ext uri="{FF2B5EF4-FFF2-40B4-BE49-F238E27FC236}">
                <a16:creationId xmlns:a16="http://schemas.microsoft.com/office/drawing/2014/main" id="{AD2B36A3-9B69-4C72-A97C-F49C320E3E56}"/>
              </a:ext>
            </a:extLst>
          </p:cNvPr>
          <p:cNvSpPr txBox="1"/>
          <p:nvPr/>
        </p:nvSpPr>
        <p:spPr>
          <a:xfrm>
            <a:off x="0" y="0"/>
            <a:ext cx="5012575" cy="369332"/>
          </a:xfrm>
          <a:prstGeom prst="rect">
            <a:avLst/>
          </a:prstGeom>
          <a:solidFill>
            <a:schemeClr val="tx1"/>
          </a:solidFill>
        </p:spPr>
        <p:txBody>
          <a:bodyPr wrap="square" rtlCol="0">
            <a:spAutoFit/>
          </a:bodyPr>
          <a:lstStyle/>
          <a:p>
            <a:r>
              <a:rPr lang="en-GB" b="1" dirty="0">
                <a:solidFill>
                  <a:schemeClr val="bg1"/>
                </a:solidFill>
              </a:rPr>
              <a:t>GCSE Language Paper 1</a:t>
            </a:r>
          </a:p>
        </p:txBody>
      </p:sp>
      <p:sp>
        <p:nvSpPr>
          <p:cNvPr id="6" name="Rectangle: Rounded Corners 5">
            <a:extLst>
              <a:ext uri="{FF2B5EF4-FFF2-40B4-BE49-F238E27FC236}">
                <a16:creationId xmlns:a16="http://schemas.microsoft.com/office/drawing/2014/main" id="{9CE94E94-ECEA-9212-89E7-19730F2AC575}"/>
              </a:ext>
            </a:extLst>
          </p:cNvPr>
          <p:cNvSpPr/>
          <p:nvPr/>
        </p:nvSpPr>
        <p:spPr>
          <a:xfrm>
            <a:off x="284665" y="3009063"/>
            <a:ext cx="3559220" cy="3666057"/>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Rectangle: Rounded Corners 7">
            <a:extLst>
              <a:ext uri="{FF2B5EF4-FFF2-40B4-BE49-F238E27FC236}">
                <a16:creationId xmlns:a16="http://schemas.microsoft.com/office/drawing/2014/main" id="{ECC80789-D47E-4ADB-E00B-7D757A8CD967}"/>
              </a:ext>
            </a:extLst>
          </p:cNvPr>
          <p:cNvSpPr/>
          <p:nvPr/>
        </p:nvSpPr>
        <p:spPr>
          <a:xfrm>
            <a:off x="4304417" y="3018861"/>
            <a:ext cx="3559220" cy="3666057"/>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Rounded Corners 8">
            <a:extLst>
              <a:ext uri="{FF2B5EF4-FFF2-40B4-BE49-F238E27FC236}">
                <a16:creationId xmlns:a16="http://schemas.microsoft.com/office/drawing/2014/main" id="{80E3274E-0463-B864-1929-B548D78E353F}"/>
              </a:ext>
            </a:extLst>
          </p:cNvPr>
          <p:cNvSpPr/>
          <p:nvPr/>
        </p:nvSpPr>
        <p:spPr>
          <a:xfrm>
            <a:off x="8348116" y="3015985"/>
            <a:ext cx="3559220" cy="3659135"/>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a:extLst>
              <a:ext uri="{FF2B5EF4-FFF2-40B4-BE49-F238E27FC236}">
                <a16:creationId xmlns:a16="http://schemas.microsoft.com/office/drawing/2014/main" id="{E536D977-55E7-0333-BCC4-0EB6E1C51583}"/>
              </a:ext>
            </a:extLst>
          </p:cNvPr>
          <p:cNvPicPr>
            <a:picLocks noChangeAspect="1"/>
          </p:cNvPicPr>
          <p:nvPr/>
        </p:nvPicPr>
        <p:blipFill>
          <a:blip r:embed="rId2"/>
          <a:stretch>
            <a:fillRect/>
          </a:stretch>
        </p:blipFill>
        <p:spPr>
          <a:xfrm>
            <a:off x="1341301" y="3095977"/>
            <a:ext cx="1351520" cy="1086001"/>
          </a:xfrm>
          <a:prstGeom prst="rect">
            <a:avLst/>
          </a:prstGeom>
        </p:spPr>
      </p:pic>
      <p:pic>
        <p:nvPicPr>
          <p:cNvPr id="11" name="Picture 10">
            <a:extLst>
              <a:ext uri="{FF2B5EF4-FFF2-40B4-BE49-F238E27FC236}">
                <a16:creationId xmlns:a16="http://schemas.microsoft.com/office/drawing/2014/main" id="{AC53C940-6049-5905-E41E-EBDCC51B5B02}"/>
              </a:ext>
            </a:extLst>
          </p:cNvPr>
          <p:cNvPicPr>
            <a:picLocks noChangeAspect="1"/>
          </p:cNvPicPr>
          <p:nvPr/>
        </p:nvPicPr>
        <p:blipFill>
          <a:blip r:embed="rId3"/>
          <a:stretch>
            <a:fillRect/>
          </a:stretch>
        </p:blipFill>
        <p:spPr>
          <a:xfrm>
            <a:off x="5267476" y="3144342"/>
            <a:ext cx="1384764" cy="1051114"/>
          </a:xfrm>
          <a:prstGeom prst="rect">
            <a:avLst/>
          </a:prstGeom>
        </p:spPr>
      </p:pic>
      <p:pic>
        <p:nvPicPr>
          <p:cNvPr id="12" name="Picture 11">
            <a:extLst>
              <a:ext uri="{FF2B5EF4-FFF2-40B4-BE49-F238E27FC236}">
                <a16:creationId xmlns:a16="http://schemas.microsoft.com/office/drawing/2014/main" id="{1ECE9BDA-BDBB-74C7-CC1B-B4C0D7CDC6C9}"/>
              </a:ext>
            </a:extLst>
          </p:cNvPr>
          <p:cNvPicPr>
            <a:picLocks noChangeAspect="1"/>
          </p:cNvPicPr>
          <p:nvPr/>
        </p:nvPicPr>
        <p:blipFill>
          <a:blip r:embed="rId4"/>
          <a:stretch>
            <a:fillRect/>
          </a:stretch>
        </p:blipFill>
        <p:spPr>
          <a:xfrm>
            <a:off x="9315509" y="3102836"/>
            <a:ext cx="1535192" cy="844125"/>
          </a:xfrm>
          <a:prstGeom prst="rect">
            <a:avLst/>
          </a:prstGeom>
        </p:spPr>
      </p:pic>
      <p:sp>
        <p:nvSpPr>
          <p:cNvPr id="14" name="TextBox 13">
            <a:extLst>
              <a:ext uri="{FF2B5EF4-FFF2-40B4-BE49-F238E27FC236}">
                <a16:creationId xmlns:a16="http://schemas.microsoft.com/office/drawing/2014/main" id="{872AD829-939E-A4AB-9B12-E3C91DFA9BA0}"/>
              </a:ext>
            </a:extLst>
          </p:cNvPr>
          <p:cNvSpPr txBox="1"/>
          <p:nvPr/>
        </p:nvSpPr>
        <p:spPr>
          <a:xfrm>
            <a:off x="8427179" y="4030782"/>
            <a:ext cx="3480156" cy="830997"/>
          </a:xfrm>
          <a:prstGeom prst="rect">
            <a:avLst/>
          </a:prstGeom>
          <a:noFill/>
        </p:spPr>
        <p:txBody>
          <a:bodyPr wrap="square" rtlCol="0">
            <a:spAutoFit/>
          </a:bodyPr>
          <a:lstStyle/>
          <a:p>
            <a:pPr algn="ctr"/>
            <a:r>
              <a:rPr lang="en-GB" sz="2400" b="1"/>
              <a:t>Where is this going?</a:t>
            </a:r>
          </a:p>
          <a:p>
            <a:pPr algn="ctr"/>
            <a:endParaRPr lang="en-GB" sz="2400" b="1"/>
          </a:p>
        </p:txBody>
      </p:sp>
      <p:sp>
        <p:nvSpPr>
          <p:cNvPr id="15" name="TextBox 14">
            <a:extLst>
              <a:ext uri="{FF2B5EF4-FFF2-40B4-BE49-F238E27FC236}">
                <a16:creationId xmlns:a16="http://schemas.microsoft.com/office/drawing/2014/main" id="{F6CF2269-D40F-72BE-0E47-135208860A28}"/>
              </a:ext>
            </a:extLst>
          </p:cNvPr>
          <p:cNvSpPr txBox="1"/>
          <p:nvPr/>
        </p:nvSpPr>
        <p:spPr>
          <a:xfrm>
            <a:off x="602325" y="446442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Different methods of crafting writing</a:t>
            </a:r>
          </a:p>
          <a:p>
            <a:pPr marL="285750" indent="-285750">
              <a:buFont typeface="Arial" panose="020B0604020202020204" pitchFamily="34" charset="0"/>
              <a:buChar char="•"/>
            </a:pPr>
            <a:r>
              <a:rPr lang="en-GB" sz="2400"/>
              <a:t>The importance of structure</a:t>
            </a:r>
          </a:p>
        </p:txBody>
      </p:sp>
      <p:sp>
        <p:nvSpPr>
          <p:cNvPr id="16" name="TextBox 15">
            <a:extLst>
              <a:ext uri="{FF2B5EF4-FFF2-40B4-BE49-F238E27FC236}">
                <a16:creationId xmlns:a16="http://schemas.microsoft.com/office/drawing/2014/main" id="{D478CF7C-9360-8725-291B-6BB2E23AFE76}"/>
              </a:ext>
            </a:extLst>
          </p:cNvPr>
          <p:cNvSpPr txBox="1"/>
          <p:nvPr/>
        </p:nvSpPr>
        <p:spPr>
          <a:xfrm>
            <a:off x="4544677" y="4174906"/>
            <a:ext cx="2899954" cy="1200329"/>
          </a:xfrm>
          <a:prstGeom prst="rect">
            <a:avLst/>
          </a:prstGeom>
          <a:noFill/>
        </p:spPr>
        <p:txBody>
          <a:bodyPr wrap="square" rtlCol="0">
            <a:spAutoFit/>
          </a:bodyPr>
          <a:lstStyle/>
          <a:p>
            <a:pPr marL="342900" indent="-342900">
              <a:buFont typeface="Arial" panose="020B0604020202020204" pitchFamily="34" charset="0"/>
              <a:buChar char="•"/>
            </a:pPr>
            <a:r>
              <a:rPr lang="en-GB" sz="2400"/>
              <a:t>Exploring strategies for building tension</a:t>
            </a:r>
          </a:p>
        </p:txBody>
      </p:sp>
      <p:sp>
        <p:nvSpPr>
          <p:cNvPr id="17" name="TextBox 16">
            <a:extLst>
              <a:ext uri="{FF2B5EF4-FFF2-40B4-BE49-F238E27FC236}">
                <a16:creationId xmlns:a16="http://schemas.microsoft.com/office/drawing/2014/main" id="{B396480C-DD62-5F7B-F25C-42B9A46EC85F}"/>
              </a:ext>
            </a:extLst>
          </p:cNvPr>
          <p:cNvSpPr txBox="1"/>
          <p:nvPr/>
        </p:nvSpPr>
        <p:spPr>
          <a:xfrm>
            <a:off x="8633128" y="4509092"/>
            <a:ext cx="2899954" cy="1569660"/>
          </a:xfrm>
          <a:prstGeom prst="rect">
            <a:avLst/>
          </a:prstGeom>
          <a:noFill/>
        </p:spPr>
        <p:txBody>
          <a:bodyPr wrap="square" rtlCol="0">
            <a:spAutoFit/>
          </a:bodyPr>
          <a:lstStyle/>
          <a:p>
            <a:pPr marL="285750" indent="-285750">
              <a:buFont typeface="Arial" panose="020B0604020202020204" pitchFamily="34" charset="0"/>
              <a:buChar char="•"/>
            </a:pPr>
            <a:r>
              <a:rPr lang="en-GB" sz="2400"/>
              <a:t>Building independent creative writing skills </a:t>
            </a:r>
          </a:p>
        </p:txBody>
      </p:sp>
      <p:sp>
        <p:nvSpPr>
          <p:cNvPr id="18" name="TextBox 17">
            <a:extLst>
              <a:ext uri="{FF2B5EF4-FFF2-40B4-BE49-F238E27FC236}">
                <a16:creationId xmlns:a16="http://schemas.microsoft.com/office/drawing/2014/main" id="{A20550F3-2552-29D1-4585-C3A6BA16714C}"/>
              </a:ext>
            </a:extLst>
          </p:cNvPr>
          <p:cNvSpPr txBox="1"/>
          <p:nvPr/>
        </p:nvSpPr>
        <p:spPr>
          <a:xfrm>
            <a:off x="284665" y="4108758"/>
            <a:ext cx="3480156" cy="461665"/>
          </a:xfrm>
          <a:prstGeom prst="rect">
            <a:avLst/>
          </a:prstGeom>
          <a:noFill/>
        </p:spPr>
        <p:txBody>
          <a:bodyPr wrap="square" rtlCol="0">
            <a:spAutoFit/>
          </a:bodyPr>
          <a:lstStyle/>
          <a:p>
            <a:pPr algn="ctr"/>
            <a:r>
              <a:rPr lang="en-GB" sz="2400" b="1"/>
              <a:t>Pre-requisite knowledge:</a:t>
            </a:r>
          </a:p>
        </p:txBody>
      </p:sp>
      <p:sp>
        <p:nvSpPr>
          <p:cNvPr id="3" name="TextBox 2">
            <a:extLst>
              <a:ext uri="{FF2B5EF4-FFF2-40B4-BE49-F238E27FC236}">
                <a16:creationId xmlns:a16="http://schemas.microsoft.com/office/drawing/2014/main" id="{9F85BBC7-2209-4E4B-1954-882660911423}"/>
              </a:ext>
            </a:extLst>
          </p:cNvPr>
          <p:cNvSpPr txBox="1"/>
          <p:nvPr/>
        </p:nvSpPr>
        <p:spPr>
          <a:xfrm>
            <a:off x="3502279" y="6136034"/>
            <a:ext cx="5238750" cy="769441"/>
          </a:xfrm>
          <a:prstGeom prst="rect">
            <a:avLst/>
          </a:prstGeom>
          <a:noFill/>
        </p:spPr>
        <p:txBody>
          <a:bodyPr wrap="square" rtlCol="0">
            <a:spAutoFit/>
          </a:bodyPr>
          <a:lstStyle/>
          <a:p>
            <a:pPr algn="ctr"/>
            <a:r>
              <a:rPr lang="en-GB" sz="4400" b="1">
                <a:solidFill>
                  <a:srgbClr val="002060"/>
                </a:solidFill>
                <a:latin typeface="Comic Sans MS" panose="030F0702030302020204" pitchFamily="66" charset="0"/>
              </a:rPr>
              <a:t>Learning Journey</a:t>
            </a:r>
          </a:p>
        </p:txBody>
      </p:sp>
    </p:spTree>
    <p:extLst>
      <p:ext uri="{BB962C8B-B14F-4D97-AF65-F5344CB8AC3E}">
        <p14:creationId xmlns:p14="http://schemas.microsoft.com/office/powerpoint/2010/main" val="62269335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56390-9E4C-BA81-0B7C-F96792FD7D3B}"/>
              </a:ext>
            </a:extLst>
          </p:cNvPr>
          <p:cNvSpPr>
            <a:spLocks noGrp="1"/>
          </p:cNvSpPr>
          <p:nvPr>
            <p:ph type="title"/>
          </p:nvPr>
        </p:nvSpPr>
        <p:spPr/>
        <p:txBody>
          <a:bodyPr/>
          <a:lstStyle/>
          <a:p>
            <a:r>
              <a:rPr lang="en-GB"/>
              <a:t>What is tension &amp; why is it important?</a:t>
            </a:r>
          </a:p>
        </p:txBody>
      </p:sp>
      <p:sp>
        <p:nvSpPr>
          <p:cNvPr id="3" name="Content Placeholder 2">
            <a:extLst>
              <a:ext uri="{FF2B5EF4-FFF2-40B4-BE49-F238E27FC236}">
                <a16:creationId xmlns:a16="http://schemas.microsoft.com/office/drawing/2014/main" id="{8CC51687-0D77-8376-5E51-528FE27EF7FF}"/>
              </a:ext>
            </a:extLst>
          </p:cNvPr>
          <p:cNvSpPr>
            <a:spLocks noGrp="1"/>
          </p:cNvSpPr>
          <p:nvPr>
            <p:ph idx="1"/>
          </p:nvPr>
        </p:nvSpPr>
        <p:spPr>
          <a:xfrm>
            <a:off x="1290827" y="1903113"/>
            <a:ext cx="10139363" cy="3766185"/>
          </a:xfrm>
        </p:spPr>
        <p:txBody>
          <a:bodyPr>
            <a:normAutofit/>
          </a:bodyPr>
          <a:lstStyle/>
          <a:p>
            <a:r>
              <a:rPr lang="en-GB" sz="3200" b="0" i="0">
                <a:solidFill>
                  <a:srgbClr val="001D35"/>
                </a:solidFill>
                <a:effectLst/>
              </a:rPr>
              <a:t>Tension in writing is a feeling of </a:t>
            </a:r>
            <a:r>
              <a:rPr lang="en-GB" sz="3200" b="1" i="0">
                <a:solidFill>
                  <a:srgbClr val="001D35"/>
                </a:solidFill>
                <a:effectLst/>
              </a:rPr>
              <a:t>suspense</a:t>
            </a:r>
            <a:r>
              <a:rPr lang="en-GB" sz="3200" b="0" i="0">
                <a:solidFill>
                  <a:srgbClr val="001D35"/>
                </a:solidFill>
                <a:effectLst/>
              </a:rPr>
              <a:t>, </a:t>
            </a:r>
            <a:r>
              <a:rPr lang="en-GB" sz="3200" b="1" i="0">
                <a:solidFill>
                  <a:srgbClr val="001D35"/>
                </a:solidFill>
                <a:effectLst/>
              </a:rPr>
              <a:t>anticipation</a:t>
            </a:r>
            <a:r>
              <a:rPr lang="en-GB" sz="3200" b="0" i="0">
                <a:solidFill>
                  <a:srgbClr val="001D35"/>
                </a:solidFill>
                <a:effectLst/>
              </a:rPr>
              <a:t>, and </a:t>
            </a:r>
            <a:r>
              <a:rPr lang="en-GB" sz="3200" b="1" i="0">
                <a:solidFill>
                  <a:srgbClr val="001D35"/>
                </a:solidFill>
                <a:effectLst/>
              </a:rPr>
              <a:t>uncertainty</a:t>
            </a:r>
            <a:r>
              <a:rPr lang="en-GB" sz="3200" b="0" i="0">
                <a:solidFill>
                  <a:srgbClr val="001D35"/>
                </a:solidFill>
                <a:effectLst/>
              </a:rPr>
              <a:t> that keeps readers engaged and guessing about what will happen next. It's created by </a:t>
            </a:r>
            <a:r>
              <a:rPr lang="en-GB" sz="3200" b="1" i="0">
                <a:solidFill>
                  <a:srgbClr val="001D35"/>
                </a:solidFill>
                <a:effectLst/>
              </a:rPr>
              <a:t>conflict</a:t>
            </a:r>
            <a:r>
              <a:rPr lang="en-GB" sz="3200" b="0" i="0">
                <a:solidFill>
                  <a:srgbClr val="001D35"/>
                </a:solidFill>
                <a:effectLst/>
              </a:rPr>
              <a:t>, which is when something is preventing a character from getting what they want. </a:t>
            </a:r>
            <a:endParaRPr lang="en-GB" sz="3200"/>
          </a:p>
        </p:txBody>
      </p:sp>
      <p:pic>
        <p:nvPicPr>
          <p:cNvPr id="4" name="Picture 2" descr="Logitech Scribe For Whiteboard Drawings | TechWise Group">
            <a:extLst>
              <a:ext uri="{FF2B5EF4-FFF2-40B4-BE49-F238E27FC236}">
                <a16:creationId xmlns:a16="http://schemas.microsoft.com/office/drawing/2014/main" id="{BCA8503C-2EF2-C12D-0B1D-91F62593A7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39836" y="-98551"/>
            <a:ext cx="1652164" cy="119616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Key Icon PNG Images, Vectors Free Download - Pngtree">
            <a:extLst>
              <a:ext uri="{FF2B5EF4-FFF2-40B4-BE49-F238E27FC236}">
                <a16:creationId xmlns:a16="http://schemas.microsoft.com/office/drawing/2014/main" id="{F20E97AF-E491-57D1-6EFA-679B07F73183}"/>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527542">
            <a:off x="147447" y="2304097"/>
            <a:ext cx="1228725" cy="1228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7E4575C-02E0-46EC-8C67-DFD56540F2E0}"/>
              </a:ext>
            </a:extLst>
          </p:cNvPr>
          <p:cNvSpPr txBox="1"/>
          <p:nvPr/>
        </p:nvSpPr>
        <p:spPr>
          <a:xfrm>
            <a:off x="657224" y="4686300"/>
            <a:ext cx="11029951" cy="1077218"/>
          </a:xfrm>
          <a:prstGeom prst="rect">
            <a:avLst/>
          </a:prstGeom>
          <a:noFill/>
        </p:spPr>
        <p:txBody>
          <a:bodyPr wrap="square" rtlCol="0">
            <a:spAutoFit/>
          </a:bodyPr>
          <a:lstStyle/>
          <a:p>
            <a:r>
              <a:rPr lang="en-GB" sz="3200"/>
              <a:t>Tension is both a strategy and an effect.</a:t>
            </a:r>
          </a:p>
          <a:p>
            <a:r>
              <a:rPr lang="en-GB" sz="3200"/>
              <a:t>You can </a:t>
            </a:r>
            <a:r>
              <a:rPr lang="en-GB" sz="3200" b="1"/>
              <a:t>create</a:t>
            </a:r>
            <a:r>
              <a:rPr lang="en-GB" sz="3200"/>
              <a:t>, </a:t>
            </a:r>
            <a:r>
              <a:rPr lang="en-GB" sz="3200" b="1"/>
              <a:t>build and develop</a:t>
            </a:r>
            <a:r>
              <a:rPr lang="en-GB" sz="3200"/>
              <a:t> tension in your writing. </a:t>
            </a:r>
          </a:p>
        </p:txBody>
      </p:sp>
    </p:spTree>
    <p:extLst>
      <p:ext uri="{BB962C8B-B14F-4D97-AF65-F5344CB8AC3E}">
        <p14:creationId xmlns:p14="http://schemas.microsoft.com/office/powerpoint/2010/main" val="86897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11205-51F7-C52D-5892-32282EDCF032}"/>
              </a:ext>
            </a:extLst>
          </p:cNvPr>
          <p:cNvSpPr>
            <a:spLocks noGrp="1"/>
          </p:cNvSpPr>
          <p:nvPr>
            <p:ph type="title"/>
          </p:nvPr>
        </p:nvSpPr>
        <p:spPr>
          <a:xfrm>
            <a:off x="657224" y="473922"/>
            <a:ext cx="10115551" cy="1658198"/>
          </a:xfrm>
        </p:spPr>
        <p:txBody>
          <a:bodyPr/>
          <a:lstStyle/>
          <a:p>
            <a:r>
              <a:rPr lang="en-GB"/>
              <a:t>Types of tension</a:t>
            </a:r>
          </a:p>
        </p:txBody>
      </p:sp>
      <p:sp>
        <p:nvSpPr>
          <p:cNvPr id="3" name="Content Placeholder 2">
            <a:extLst>
              <a:ext uri="{FF2B5EF4-FFF2-40B4-BE49-F238E27FC236}">
                <a16:creationId xmlns:a16="http://schemas.microsoft.com/office/drawing/2014/main" id="{6BAC4ADB-0F08-8B39-5F91-8ED312D86DAB}"/>
              </a:ext>
            </a:extLst>
          </p:cNvPr>
          <p:cNvSpPr>
            <a:spLocks noGrp="1"/>
          </p:cNvSpPr>
          <p:nvPr>
            <p:ph idx="1"/>
          </p:nvPr>
        </p:nvSpPr>
        <p:spPr>
          <a:xfrm>
            <a:off x="657224" y="2054543"/>
            <a:ext cx="9815514" cy="3766185"/>
          </a:xfrm>
        </p:spPr>
        <p:txBody>
          <a:bodyPr>
            <a:normAutofit/>
          </a:bodyPr>
          <a:lstStyle/>
          <a:p>
            <a:pPr marL="0" indent="0">
              <a:buNone/>
            </a:pPr>
            <a:r>
              <a:rPr lang="en-GB" sz="4000"/>
              <a:t>What different types of </a:t>
            </a:r>
            <a:r>
              <a:rPr lang="en-GB" sz="4000" b="1"/>
              <a:t>tension</a:t>
            </a:r>
            <a:r>
              <a:rPr lang="en-GB" sz="4000"/>
              <a:t> can you think of?</a:t>
            </a:r>
          </a:p>
          <a:p>
            <a:pPr marL="0" indent="0">
              <a:buNone/>
            </a:pPr>
            <a:endParaRPr lang="en-GB" sz="4000"/>
          </a:p>
          <a:p>
            <a:pPr marL="0" indent="0">
              <a:buNone/>
            </a:pPr>
            <a:r>
              <a:rPr lang="en-GB" sz="4000"/>
              <a:t>E.g. Internal conflict</a:t>
            </a:r>
          </a:p>
        </p:txBody>
      </p:sp>
      <p:sp>
        <p:nvSpPr>
          <p:cNvPr id="7" name="TextBox 6">
            <a:extLst>
              <a:ext uri="{FF2B5EF4-FFF2-40B4-BE49-F238E27FC236}">
                <a16:creationId xmlns:a16="http://schemas.microsoft.com/office/drawing/2014/main" id="{A47D8792-360F-8976-F04B-48422E54415C}"/>
              </a:ext>
            </a:extLst>
          </p:cNvPr>
          <p:cNvSpPr txBox="1"/>
          <p:nvPr/>
        </p:nvSpPr>
        <p:spPr>
          <a:xfrm>
            <a:off x="371475" y="4886325"/>
            <a:ext cx="6329363" cy="1200329"/>
          </a:xfrm>
          <a:prstGeom prst="rect">
            <a:avLst/>
          </a:prstGeom>
          <a:noFill/>
        </p:spPr>
        <p:txBody>
          <a:bodyPr wrap="square" rtlCol="0">
            <a:spAutoFit/>
          </a:bodyPr>
          <a:lstStyle/>
          <a:p>
            <a:r>
              <a:rPr lang="en-GB" sz="3600">
                <a:highlight>
                  <a:srgbClr val="FFFF00"/>
                </a:highlight>
              </a:rPr>
              <a:t>Tension isn’t always something bad or scary!</a:t>
            </a:r>
          </a:p>
        </p:txBody>
      </p:sp>
    </p:spTree>
    <p:extLst>
      <p:ext uri="{BB962C8B-B14F-4D97-AF65-F5344CB8AC3E}">
        <p14:creationId xmlns:p14="http://schemas.microsoft.com/office/powerpoint/2010/main" val="23488212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78B321D-BB61-1A4A-B2D3-98A198E41AA1}"/>
              </a:ext>
            </a:extLst>
          </p:cNvPr>
          <p:cNvSpPr txBox="1"/>
          <p:nvPr/>
        </p:nvSpPr>
        <p:spPr>
          <a:xfrm>
            <a:off x="157162" y="181957"/>
            <a:ext cx="11844338" cy="6186309"/>
          </a:xfrm>
          <a:prstGeom prst="rect">
            <a:avLst/>
          </a:prstGeom>
          <a:noFill/>
        </p:spPr>
        <p:txBody>
          <a:bodyPr wrap="square">
            <a:spAutoFit/>
          </a:bodyPr>
          <a:lstStyle/>
          <a:p>
            <a:pPr marL="457200" indent="-457200">
              <a:buFont typeface="+mj-lt"/>
              <a:buAutoNum type="arabicPeriod"/>
            </a:pPr>
            <a:r>
              <a:rPr lang="en-GB" sz="2000" b="1" dirty="0"/>
              <a:t>Conflict Tension</a:t>
            </a:r>
          </a:p>
          <a:p>
            <a:r>
              <a:rPr lang="en-GB" b="1" dirty="0"/>
              <a:t>	</a:t>
            </a:r>
            <a:r>
              <a:rPr lang="en-GB" sz="1600" b="1" dirty="0"/>
              <a:t>Internal Conflict</a:t>
            </a:r>
            <a:r>
              <a:rPr lang="en-GB" sz="1600" dirty="0"/>
              <a:t>: The character struggles with their own desires, fears, or moral dilemmas.</a:t>
            </a:r>
          </a:p>
          <a:p>
            <a:r>
              <a:rPr lang="en-GB" sz="1600" b="1" dirty="0"/>
              <a:t>	External Conflict</a:t>
            </a:r>
            <a:r>
              <a:rPr lang="en-GB" sz="1600" dirty="0"/>
              <a:t>: The tension arises from conflicts between characters, or between a character and an external force </a:t>
            </a:r>
          </a:p>
          <a:p>
            <a:pPr marL="457200" indent="-457200">
              <a:buFont typeface="+mj-lt"/>
              <a:buAutoNum type="arabicPeriod" startAt="2"/>
            </a:pPr>
            <a:r>
              <a:rPr lang="en-GB" sz="2000" b="1" dirty="0">
                <a:solidFill>
                  <a:srgbClr val="0070C0"/>
                </a:solidFill>
              </a:rPr>
              <a:t>Suspense Tension: </a:t>
            </a:r>
            <a:r>
              <a:rPr lang="en-GB" dirty="0">
                <a:solidFill>
                  <a:srgbClr val="0070C0"/>
                </a:solidFill>
              </a:rPr>
              <a:t>Readers are aware of something potentially dangerous or dramatic that the characters do not know, creating a sense of anticipation. Uncertainty about what will happen next builds a tense atmosphere.</a:t>
            </a:r>
          </a:p>
          <a:p>
            <a:pPr marL="457200" indent="-457200">
              <a:buFont typeface="+mj-lt"/>
              <a:buAutoNum type="arabicPeriod" startAt="2"/>
            </a:pPr>
            <a:r>
              <a:rPr lang="en-GB" sz="2000" b="1" dirty="0"/>
              <a:t>Relational Tension: </a:t>
            </a:r>
            <a:r>
              <a:rPr lang="en-GB" dirty="0"/>
              <a:t>Occurs in relationships between characters. It can be romantic tension, unresolved issues, or rivalry, causing emotional intensity in their interactions.</a:t>
            </a:r>
          </a:p>
          <a:p>
            <a:pPr marL="457200" indent="-457200">
              <a:buFont typeface="+mj-lt"/>
              <a:buAutoNum type="arabicPeriod" startAt="2"/>
            </a:pPr>
            <a:r>
              <a:rPr lang="en-GB" sz="2000" b="1" dirty="0">
                <a:solidFill>
                  <a:srgbClr val="0070C0"/>
                </a:solidFill>
              </a:rPr>
              <a:t>Moral or Ethical Tension: </a:t>
            </a:r>
            <a:r>
              <a:rPr lang="en-GB" dirty="0">
                <a:solidFill>
                  <a:srgbClr val="0070C0"/>
                </a:solidFill>
              </a:rPr>
              <a:t>Characters face decisions that test their morals or ethics, creating tension around what choice they'll make and the consequences of their actions.</a:t>
            </a:r>
          </a:p>
          <a:p>
            <a:pPr marL="457200" indent="-457200">
              <a:buFont typeface="+mj-lt"/>
              <a:buAutoNum type="arabicPeriod" startAt="2"/>
            </a:pPr>
            <a:r>
              <a:rPr lang="en-GB" sz="2000" b="1" dirty="0"/>
              <a:t>Atmospheric Tension: </a:t>
            </a:r>
            <a:r>
              <a:rPr lang="en-GB" dirty="0"/>
              <a:t>The mood or setting creates a tense feeling. This often happens in horror, thrillers, or dark, eerie scenes where something feels off.</a:t>
            </a:r>
          </a:p>
          <a:p>
            <a:pPr marL="457200" indent="-457200">
              <a:buFont typeface="+mj-lt"/>
              <a:buAutoNum type="arabicPeriod" startAt="2"/>
            </a:pPr>
            <a:r>
              <a:rPr lang="en-GB" sz="2000" b="1" dirty="0">
                <a:solidFill>
                  <a:srgbClr val="0070C0"/>
                </a:solidFill>
              </a:rPr>
              <a:t>Dramatic Irony Tension: </a:t>
            </a:r>
            <a:r>
              <a:rPr lang="en-GB" dirty="0">
                <a:solidFill>
                  <a:srgbClr val="0070C0"/>
                </a:solidFill>
              </a:rPr>
              <a:t>The reader knows something important that the characters do not, leading to tension as the audience anticipates the moment the character finds out. May also involve </a:t>
            </a:r>
            <a:r>
              <a:rPr lang="en-GB" b="1" dirty="0">
                <a:solidFill>
                  <a:srgbClr val="0070C0"/>
                </a:solidFill>
              </a:rPr>
              <a:t>misdirection</a:t>
            </a:r>
            <a:r>
              <a:rPr lang="en-GB" dirty="0">
                <a:solidFill>
                  <a:srgbClr val="0070C0"/>
                </a:solidFill>
              </a:rPr>
              <a:t>. </a:t>
            </a:r>
          </a:p>
          <a:p>
            <a:pPr marL="457200" indent="-457200">
              <a:buFont typeface="+mj-lt"/>
              <a:buAutoNum type="arabicPeriod" startAt="2"/>
            </a:pPr>
            <a:r>
              <a:rPr lang="en-GB" sz="2000" b="1" dirty="0"/>
              <a:t>Emotional Tension: </a:t>
            </a:r>
            <a:r>
              <a:rPr lang="en-GB" dirty="0"/>
              <a:t>Focuses on the internal emotional states of characters, often involving love, anger, fear, or guilt. Emotional tension often overlaps with other types, especially in complex character development.</a:t>
            </a:r>
          </a:p>
          <a:p>
            <a:pPr marL="457200" indent="-457200">
              <a:buFont typeface="+mj-lt"/>
              <a:buAutoNum type="arabicPeriod" startAt="2"/>
            </a:pPr>
            <a:r>
              <a:rPr lang="en-GB" sz="2000" b="1" dirty="0">
                <a:solidFill>
                  <a:srgbClr val="0070C0"/>
                </a:solidFill>
              </a:rPr>
              <a:t>Philosophical Tension: </a:t>
            </a:r>
            <a:r>
              <a:rPr lang="en-GB" dirty="0">
                <a:solidFill>
                  <a:srgbClr val="0070C0"/>
                </a:solidFill>
              </a:rPr>
              <a:t>The narrative explores different worldviews, ideologies, or beliefs in conflict. This type of tension arises from intellectual debates or existential questions.</a:t>
            </a:r>
          </a:p>
          <a:p>
            <a:pPr marL="457200" indent="-457200">
              <a:buFont typeface="+mj-lt"/>
              <a:buAutoNum type="arabicPeriod" startAt="2"/>
            </a:pPr>
            <a:r>
              <a:rPr lang="en-GB" sz="2000" b="1" dirty="0"/>
              <a:t>Temporal Tension (Time Pressure): </a:t>
            </a:r>
            <a:r>
              <a:rPr lang="en-GB" dirty="0"/>
              <a:t>Characters are under a time limit, increasing the urgency and tension of their actions and decisions. This is common in action and thriller stories.</a:t>
            </a:r>
          </a:p>
          <a:p>
            <a:pPr marL="457200" indent="-457200">
              <a:buFont typeface="+mj-lt"/>
              <a:buAutoNum type="arabicPeriod" startAt="2"/>
            </a:pPr>
            <a:r>
              <a:rPr lang="en-GB" sz="2000" b="1" dirty="0">
                <a:solidFill>
                  <a:srgbClr val="0070C0"/>
                </a:solidFill>
              </a:rPr>
              <a:t>Physical Tension: </a:t>
            </a:r>
            <a:r>
              <a:rPr lang="en-GB" dirty="0">
                <a:solidFill>
                  <a:srgbClr val="0070C0"/>
                </a:solidFill>
              </a:rPr>
              <a:t>Often used in action scenes where characters are in immediate danger (fights, chases, battles). The tension is generated by the physical stakes involved.</a:t>
            </a:r>
          </a:p>
        </p:txBody>
      </p:sp>
    </p:spTree>
    <p:extLst>
      <p:ext uri="{BB962C8B-B14F-4D97-AF65-F5344CB8AC3E}">
        <p14:creationId xmlns:p14="http://schemas.microsoft.com/office/powerpoint/2010/main" val="396966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735538-4342-9D07-C706-7255CA11A6E2}"/>
              </a:ext>
            </a:extLst>
          </p:cNvPr>
          <p:cNvSpPr>
            <a:spLocks noGrp="1"/>
          </p:cNvSpPr>
          <p:nvPr>
            <p:ph type="title"/>
          </p:nvPr>
        </p:nvSpPr>
        <p:spPr>
          <a:xfrm>
            <a:off x="686834" y="1153572"/>
            <a:ext cx="3200400" cy="4461163"/>
          </a:xfrm>
        </p:spPr>
        <p:txBody>
          <a:bodyPr vert="horz" lIns="91440" tIns="45720" rIns="91440" bIns="45720" rtlCol="0" anchor="ctr">
            <a:normAutofit/>
          </a:bodyPr>
          <a:lstStyle/>
          <a:p>
            <a:r>
              <a:rPr lang="en-US" kern="1200">
                <a:solidFill>
                  <a:srgbClr val="FFFFFF"/>
                </a:solidFill>
                <a:latin typeface="+mj-lt"/>
                <a:ea typeface="+mj-ea"/>
                <a:cs typeface="+mj-cs"/>
              </a:rPr>
              <a:t>Tension Tactics</a:t>
            </a:r>
          </a:p>
        </p:txBody>
      </p:sp>
      <p:sp>
        <p:nvSpPr>
          <p:cNvPr id="19" name="Arc 1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 name="TextBox 19">
            <a:extLst>
              <a:ext uri="{FF2B5EF4-FFF2-40B4-BE49-F238E27FC236}">
                <a16:creationId xmlns:a16="http://schemas.microsoft.com/office/drawing/2014/main" id="{1E25CB12-11BE-EA86-5DB2-82DD40309018}"/>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a:lnSpc>
                <a:spcPct val="90000"/>
              </a:lnSpc>
              <a:spcAft>
                <a:spcPts val="600"/>
              </a:spcAft>
            </a:pPr>
            <a:r>
              <a:rPr lang="en-US" sz="1300" b="1" dirty="0"/>
              <a:t>Tension Tactics</a:t>
            </a:r>
          </a:p>
          <a:p>
            <a:pPr indent="-228600">
              <a:lnSpc>
                <a:spcPct val="90000"/>
              </a:lnSpc>
              <a:spcAft>
                <a:spcPts val="600"/>
              </a:spcAft>
              <a:buFont typeface="Arial" panose="020B0604020202020204" pitchFamily="34" charset="0"/>
              <a:buChar char="•"/>
            </a:pPr>
            <a:endParaRPr lang="en-US" sz="1300" b="1" dirty="0"/>
          </a:p>
          <a:p>
            <a:pPr>
              <a:lnSpc>
                <a:spcPct val="90000"/>
              </a:lnSpc>
              <a:spcAft>
                <a:spcPts val="600"/>
              </a:spcAft>
            </a:pPr>
            <a:r>
              <a:rPr lang="en-US" sz="1300" dirty="0"/>
              <a:t>Building tension in creative writing tasks for GCSE students can be achieved through several techniques. Here are some effective strategies:</a:t>
            </a:r>
          </a:p>
          <a:p>
            <a:pPr indent="-228600">
              <a:lnSpc>
                <a:spcPct val="90000"/>
              </a:lnSpc>
              <a:spcAft>
                <a:spcPts val="600"/>
              </a:spcAft>
              <a:buFont typeface="Arial" panose="020B0604020202020204" pitchFamily="34" charset="0"/>
              <a:buChar char="•"/>
            </a:pPr>
            <a:r>
              <a:rPr lang="en-US" sz="1300" b="1" dirty="0"/>
              <a:t>Pacing</a:t>
            </a:r>
            <a:r>
              <a:rPr lang="en-US" sz="1300" dirty="0"/>
              <a:t>: Vary sentence length to create a sense of urgency. Short, sharp sentences can quicken the pace, while longer, more descriptive sentences can slow it down to build suspense.</a:t>
            </a:r>
          </a:p>
          <a:p>
            <a:pPr indent="-228600">
              <a:lnSpc>
                <a:spcPct val="90000"/>
              </a:lnSpc>
              <a:spcAft>
                <a:spcPts val="600"/>
              </a:spcAft>
              <a:buFont typeface="Arial" panose="020B0604020202020204" pitchFamily="34" charset="0"/>
              <a:buChar char="•"/>
            </a:pPr>
            <a:r>
              <a:rPr lang="en-US" sz="1300" b="1" dirty="0"/>
              <a:t>Foreshadowing</a:t>
            </a:r>
            <a:r>
              <a:rPr lang="en-US" sz="1300" dirty="0"/>
              <a:t>: Drop subtle hints about future events to create anticipation. This keeps readers on edge as they wait to see if their predictions come true.</a:t>
            </a:r>
          </a:p>
          <a:p>
            <a:pPr indent="-228600">
              <a:lnSpc>
                <a:spcPct val="90000"/>
              </a:lnSpc>
              <a:spcAft>
                <a:spcPts val="600"/>
              </a:spcAft>
              <a:buFont typeface="Arial" panose="020B0604020202020204" pitchFamily="34" charset="0"/>
              <a:buChar char="•"/>
            </a:pPr>
            <a:r>
              <a:rPr lang="en-US" sz="1300" b="1" dirty="0"/>
              <a:t>Dialogue</a:t>
            </a:r>
            <a:r>
              <a:rPr lang="en-US" sz="1300" dirty="0"/>
              <a:t>: Use realistic and dynamic dialogue to convey tension. Characters can express conflicting emotions or misunderstandings that heighten the stakes.</a:t>
            </a:r>
          </a:p>
          <a:p>
            <a:pPr indent="-228600">
              <a:lnSpc>
                <a:spcPct val="90000"/>
              </a:lnSpc>
              <a:spcAft>
                <a:spcPts val="600"/>
              </a:spcAft>
              <a:buFont typeface="Arial" panose="020B0604020202020204" pitchFamily="34" charset="0"/>
              <a:buChar char="•"/>
            </a:pPr>
            <a:r>
              <a:rPr lang="en-US" sz="1300" b="1" dirty="0"/>
              <a:t>Setting</a:t>
            </a:r>
            <a:r>
              <a:rPr lang="en-US" sz="1300" dirty="0"/>
              <a:t>: Choose a setting that evokes unease or foreboding. Dark, isolated, or chaotic environments can enhance the tension in your narrative.</a:t>
            </a:r>
          </a:p>
          <a:p>
            <a:pPr indent="-228600">
              <a:lnSpc>
                <a:spcPct val="90000"/>
              </a:lnSpc>
              <a:spcAft>
                <a:spcPts val="600"/>
              </a:spcAft>
              <a:buFont typeface="Arial" panose="020B0604020202020204" pitchFamily="34" charset="0"/>
              <a:buChar char="•"/>
            </a:pPr>
            <a:r>
              <a:rPr lang="en-US" sz="1300" b="1" dirty="0"/>
              <a:t>Character Emotions</a:t>
            </a:r>
            <a:r>
              <a:rPr lang="en-US" sz="1300" dirty="0"/>
              <a:t>: Dive into the characters’ internal conflicts and fears. Show their vulnerability, which can create empathy and tension as readers worry about their fate.</a:t>
            </a:r>
          </a:p>
          <a:p>
            <a:pPr indent="-228600">
              <a:lnSpc>
                <a:spcPct val="90000"/>
              </a:lnSpc>
              <a:spcAft>
                <a:spcPts val="600"/>
              </a:spcAft>
              <a:buFont typeface="Arial" panose="020B0604020202020204" pitchFamily="34" charset="0"/>
              <a:buChar char="•"/>
            </a:pPr>
            <a:r>
              <a:rPr lang="en-US" sz="1300" b="1" dirty="0"/>
              <a:t>Conflict</a:t>
            </a:r>
            <a:r>
              <a:rPr lang="en-US" sz="1300" dirty="0"/>
              <a:t>: Introduce obstacles or conflicts that characters must overcome. This can be internal (within the character) or external (between characters or against forces).</a:t>
            </a:r>
          </a:p>
          <a:p>
            <a:pPr indent="-228600">
              <a:lnSpc>
                <a:spcPct val="90000"/>
              </a:lnSpc>
              <a:spcAft>
                <a:spcPts val="600"/>
              </a:spcAft>
              <a:buFont typeface="Arial" panose="020B0604020202020204" pitchFamily="34" charset="0"/>
              <a:buChar char="•"/>
            </a:pPr>
            <a:r>
              <a:rPr lang="en-US" sz="1300" b="1" dirty="0"/>
              <a:t>Uncertainty</a:t>
            </a:r>
            <a:r>
              <a:rPr lang="en-US" sz="1300" dirty="0"/>
              <a:t>: Keep readers guessing by introducing twists or unreliable narrators. This creates doubt and makes them question what will happen next.</a:t>
            </a:r>
          </a:p>
          <a:p>
            <a:pPr indent="-228600">
              <a:lnSpc>
                <a:spcPct val="90000"/>
              </a:lnSpc>
              <a:spcAft>
                <a:spcPts val="600"/>
              </a:spcAft>
              <a:buFont typeface="Arial" panose="020B0604020202020204" pitchFamily="34" charset="0"/>
              <a:buChar char="•"/>
            </a:pPr>
            <a:r>
              <a:rPr lang="en-US" sz="1300" b="1" dirty="0"/>
              <a:t>Imagery</a:t>
            </a:r>
            <a:r>
              <a:rPr lang="en-US" sz="1300" dirty="0"/>
              <a:t>: Use vivid and sensory imagery to immerse readers in the moment. This can make tense situations more impactful.</a:t>
            </a:r>
          </a:p>
          <a:p>
            <a:pPr indent="-228600">
              <a:lnSpc>
                <a:spcPct val="90000"/>
              </a:lnSpc>
              <a:spcAft>
                <a:spcPts val="600"/>
              </a:spcAft>
              <a:buFont typeface="Arial" panose="020B0604020202020204" pitchFamily="34" charset="0"/>
              <a:buChar char="•"/>
            </a:pPr>
            <a:r>
              <a:rPr lang="en-US" sz="1300" b="1" dirty="0"/>
              <a:t>Cliffhangers</a:t>
            </a:r>
            <a:r>
              <a:rPr lang="en-US" sz="1300" dirty="0"/>
              <a:t>: End sections or scenes with unresolved issues or sudden twists. This compels readers to keep going to find out what happens next.</a:t>
            </a:r>
          </a:p>
          <a:p>
            <a:pPr indent="-228600">
              <a:lnSpc>
                <a:spcPct val="90000"/>
              </a:lnSpc>
              <a:spcAft>
                <a:spcPts val="600"/>
              </a:spcAft>
              <a:buFont typeface="Arial" panose="020B0604020202020204" pitchFamily="34" charset="0"/>
              <a:buChar char="•"/>
            </a:pPr>
            <a:r>
              <a:rPr lang="en-US" sz="1300" b="1" dirty="0"/>
              <a:t>Symbolism</a:t>
            </a:r>
            <a:r>
              <a:rPr lang="en-US" sz="1300" dirty="0"/>
              <a:t>: Incorporate symbols that represent larger themes or fears, adding depth to the tension.</a:t>
            </a:r>
          </a:p>
        </p:txBody>
      </p:sp>
    </p:spTree>
    <p:extLst>
      <p:ext uri="{BB962C8B-B14F-4D97-AF65-F5344CB8AC3E}">
        <p14:creationId xmlns:p14="http://schemas.microsoft.com/office/powerpoint/2010/main" val="6859996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356BA-D8EB-622B-3870-0A1050C5A73A}"/>
              </a:ext>
            </a:extLst>
          </p:cNvPr>
          <p:cNvSpPr>
            <a:spLocks noGrp="1"/>
          </p:cNvSpPr>
          <p:nvPr>
            <p:ph type="title"/>
          </p:nvPr>
        </p:nvSpPr>
        <p:spPr>
          <a:xfrm>
            <a:off x="0" y="129825"/>
            <a:ext cx="10772775" cy="849541"/>
          </a:xfrm>
        </p:spPr>
        <p:txBody>
          <a:bodyPr>
            <a:normAutofit/>
          </a:bodyPr>
          <a:lstStyle/>
          <a:p>
            <a:r>
              <a:rPr lang="en-GB" sz="3600"/>
              <a:t>Deliberate Practice: Building Tension</a:t>
            </a:r>
          </a:p>
        </p:txBody>
      </p:sp>
      <p:sp>
        <p:nvSpPr>
          <p:cNvPr id="3" name="Content Placeholder 2">
            <a:extLst>
              <a:ext uri="{FF2B5EF4-FFF2-40B4-BE49-F238E27FC236}">
                <a16:creationId xmlns:a16="http://schemas.microsoft.com/office/drawing/2014/main" id="{92E7A10C-9FE2-0CA1-2D27-128374270013}"/>
              </a:ext>
            </a:extLst>
          </p:cNvPr>
          <p:cNvSpPr>
            <a:spLocks noGrp="1"/>
          </p:cNvSpPr>
          <p:nvPr>
            <p:ph idx="1"/>
          </p:nvPr>
        </p:nvSpPr>
        <p:spPr>
          <a:xfrm>
            <a:off x="128069" y="979366"/>
            <a:ext cx="6314080" cy="1886215"/>
          </a:xfrm>
          <a:solidFill>
            <a:schemeClr val="accent4">
              <a:lumMod val="20000"/>
              <a:lumOff val="80000"/>
            </a:schemeClr>
          </a:solidFill>
        </p:spPr>
        <p:txBody>
          <a:bodyPr>
            <a:normAutofit fontScale="77500" lnSpcReduction="20000"/>
          </a:bodyPr>
          <a:lstStyle/>
          <a:p>
            <a:pPr marL="0" indent="0">
              <a:buNone/>
            </a:pPr>
            <a:r>
              <a:rPr lang="en-GB"/>
              <a:t>Task choice: Pick an image and then plan a response to one of the following, using the image as inspiration </a:t>
            </a:r>
          </a:p>
          <a:p>
            <a:pPr marL="514350" indent="-514350">
              <a:buAutoNum type="alphaLcParenR"/>
            </a:pPr>
            <a:r>
              <a:rPr lang="en-GB"/>
              <a:t>Write a description of an unexpected meeting</a:t>
            </a:r>
          </a:p>
          <a:p>
            <a:pPr marL="514350" indent="-514350">
              <a:buAutoNum type="alphaLcParenR"/>
            </a:pPr>
            <a:r>
              <a:rPr lang="en-GB"/>
              <a:t>Write a story titled ‘decisions’ </a:t>
            </a:r>
          </a:p>
        </p:txBody>
      </p:sp>
      <p:pic>
        <p:nvPicPr>
          <p:cNvPr id="3074" name="Picture 2" descr="Barbarian is the smartest, funniest horror movie in ages, with a twist to  match.">
            <a:extLst>
              <a:ext uri="{FF2B5EF4-FFF2-40B4-BE49-F238E27FC236}">
                <a16:creationId xmlns:a16="http://schemas.microsoft.com/office/drawing/2014/main" id="{7B529B0D-605D-CF38-3F34-E5C64EABEFD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754760" y="-23831"/>
            <a:ext cx="5437239" cy="36237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50 Best Movies on Netflix Right Now - The New York Times">
            <a:extLst>
              <a:ext uri="{FF2B5EF4-FFF2-40B4-BE49-F238E27FC236}">
                <a16:creationId xmlns:a16="http://schemas.microsoft.com/office/drawing/2014/main" id="{AE4377AE-C72F-7667-2ECC-7E78BF1633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9328" y="3736332"/>
            <a:ext cx="5492671" cy="312166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becca' Takes Place in the Ultimate English Estate | Architectural Digest">
            <a:extLst>
              <a:ext uri="{FF2B5EF4-FFF2-40B4-BE49-F238E27FC236}">
                <a16:creationId xmlns:a16="http://schemas.microsoft.com/office/drawing/2014/main" id="{97609746-5C2B-36A9-68F9-71F7F84954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234290"/>
            <a:ext cx="6442149" cy="362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181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RVPSRJS5WCQE-1801518596-45098</_dlc_DocId>
    <_dlc_DocIdUrl xmlns="17a39593-945a-4813-81bf-1728cf9e5038">
      <Url>https://stpeterscatholicschool.sharepoint.com/sites/StaffShared/_layouts/15/DocIdRedir.aspx?ID=RVPSRJS5WCQE-1801518596-45098</Url>
      <Description>RVPSRJS5WCQE-1801518596-45098</Description>
    </_dlc_DocIdUrl>
    <TaxCatchAll xmlns="17a39593-945a-4813-81bf-1728cf9e5038" xsi:nil="true"/>
    <lcf76f155ced4ddcb4097134ff3c332f xmlns="a8d2b040-4d60-4b73-8960-49102152ab9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A9196F-D039-46A9-B1BF-E1FDD29E86B0}"/>
</file>

<file path=customXml/itemProps2.xml><?xml version="1.0" encoding="utf-8"?>
<ds:datastoreItem xmlns:ds="http://schemas.openxmlformats.org/officeDocument/2006/customXml" ds:itemID="{344DF5A9-580F-458B-AAF3-CB0A9E3C1520}"/>
</file>

<file path=customXml/itemProps3.xml><?xml version="1.0" encoding="utf-8"?>
<ds:datastoreItem xmlns:ds="http://schemas.openxmlformats.org/officeDocument/2006/customXml" ds:itemID="{7109D888-2F4C-4FB5-B85D-37610C9C27E3}"/>
</file>

<file path=customXml/itemProps4.xml><?xml version="1.0" encoding="utf-8"?>
<ds:datastoreItem xmlns:ds="http://schemas.openxmlformats.org/officeDocument/2006/customXml" ds:itemID="{999DA8E5-A351-401F-A12E-2B338CADB83A}"/>
</file>

<file path=docProps/app.xml><?xml version="1.0" encoding="utf-8"?>
<Properties xmlns="http://schemas.openxmlformats.org/officeDocument/2006/extended-properties" xmlns:vt="http://schemas.openxmlformats.org/officeDocument/2006/docPropsVTypes">
  <TotalTime>141</TotalTime>
  <Words>5888</Words>
  <Application>Microsoft Office PowerPoint</Application>
  <PresentationFormat>Widescreen</PresentationFormat>
  <Paragraphs>525</Paragraphs>
  <Slides>64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Arial</vt:lpstr>
      <vt:lpstr>Calibri</vt:lpstr>
      <vt:lpstr>Calibri Light</vt:lpstr>
      <vt:lpstr>Comic Sans MS</vt:lpstr>
      <vt:lpstr>Symbol</vt:lpstr>
      <vt:lpstr>Wingdings</vt:lpstr>
      <vt:lpstr>Office Theme</vt:lpstr>
      <vt:lpstr>Paper 1 Assessment: revision materials and resources </vt:lpstr>
      <vt:lpstr>PowerPoint Presentation</vt:lpstr>
      <vt:lpstr>PowerPoint Presentation</vt:lpstr>
      <vt:lpstr>Section A - Reading</vt:lpstr>
      <vt:lpstr>Exploring Language </vt:lpstr>
      <vt:lpstr>PowerPoint Presentation</vt:lpstr>
      <vt:lpstr>Q2: What do we mean by language analysis?</vt:lpstr>
      <vt:lpstr>Q2: What are we looking for?</vt:lpstr>
      <vt:lpstr>How does this work in an exam?</vt:lpstr>
      <vt:lpstr>Why are words important?</vt:lpstr>
      <vt:lpstr>Moving from ‘clear’ to ‘perceptive’ </vt:lpstr>
      <vt:lpstr>PowerPoint Presentation</vt:lpstr>
      <vt:lpstr>Exploring Structure</vt:lpstr>
      <vt:lpstr>What are we looking at?</vt:lpstr>
      <vt:lpstr>The 3 key questions</vt:lpstr>
      <vt:lpstr>Recap</vt:lpstr>
      <vt:lpstr>PowerPoint Presentation</vt:lpstr>
      <vt:lpstr>Example answer</vt:lpstr>
      <vt:lpstr>PowerPoint Presentation</vt:lpstr>
      <vt:lpstr>PowerPoint Presentation</vt:lpstr>
      <vt:lpstr>12 minutes</vt:lpstr>
      <vt:lpstr>Building Evaluation Skills</vt:lpstr>
      <vt:lpstr>Evaluating an opinion</vt:lpstr>
      <vt:lpstr>Key Vocabulary</vt:lpstr>
      <vt:lpstr>What is this question asking?</vt:lpstr>
      <vt:lpstr>What’s expected?</vt:lpstr>
      <vt:lpstr>Key Techniques for higher grades:</vt:lpstr>
      <vt:lpstr>PowerPoint Presentation</vt:lpstr>
      <vt:lpstr>Process</vt:lpstr>
      <vt:lpstr>What are we looking for?</vt:lpstr>
      <vt:lpstr>PowerPoint Presentation</vt:lpstr>
      <vt:lpstr>Notes: lines 25 – the end</vt:lpstr>
      <vt:lpstr>To what extent do you agree?</vt:lpstr>
      <vt:lpstr>To what extent do you agree?</vt:lpstr>
      <vt:lpstr>Deliberate Practice: 20 mins</vt:lpstr>
      <vt:lpstr>PowerPoint Presentation</vt:lpstr>
      <vt:lpstr>Creative Writing Intro</vt:lpstr>
      <vt:lpstr>Section B – Creative Writing</vt:lpstr>
      <vt:lpstr>What you might be asked to do</vt:lpstr>
      <vt:lpstr>PowerPoint Presentation</vt:lpstr>
      <vt:lpstr>What has been asked before?</vt:lpstr>
      <vt:lpstr>What has been asked?</vt:lpstr>
      <vt:lpstr>What has been asked?</vt:lpstr>
      <vt:lpstr>What has been asked?</vt:lpstr>
      <vt:lpstr>What has been asked?</vt:lpstr>
      <vt:lpstr>Structure is often the key</vt:lpstr>
      <vt:lpstr>Planning allows you to excel in crafting</vt:lpstr>
      <vt:lpstr>What do these mean for creative writing?</vt:lpstr>
      <vt:lpstr>PowerPoint Presentation</vt:lpstr>
      <vt:lpstr>Key Vocab - revision</vt:lpstr>
      <vt:lpstr>Write a description of a childhood experience, as suggested by this picture. </vt:lpstr>
      <vt:lpstr>Mini-Narratives</vt:lpstr>
      <vt:lpstr>Mini-narratives</vt:lpstr>
      <vt:lpstr>Top Tips</vt:lpstr>
      <vt:lpstr>Incorporating Motif &amp; Effect in planning</vt:lpstr>
      <vt:lpstr>Task: Write a description of a visit to the park, as suggested by this picture</vt:lpstr>
      <vt:lpstr>Task: Write a description of a morning, as suggested by this picture </vt:lpstr>
      <vt:lpstr>Task: Write a description of a woodland, as suggested by this picture.  </vt:lpstr>
      <vt:lpstr>Tension Tactics</vt:lpstr>
      <vt:lpstr>What is tension &amp; why is it important?</vt:lpstr>
      <vt:lpstr>Types of tension</vt:lpstr>
      <vt:lpstr>PowerPoint Presentation</vt:lpstr>
      <vt:lpstr>Tension Tactics</vt:lpstr>
      <vt:lpstr>Deliberate Practice: Building Tension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10</dc:title>
  <dc:creator>Mr R Murphy</dc:creator>
  <cp:lastModifiedBy>Mr R Murphy</cp:lastModifiedBy>
  <cp:revision>1</cp:revision>
  <dcterms:created xsi:type="dcterms:W3CDTF">2024-11-13T15:30:21Z</dcterms:created>
  <dcterms:modified xsi:type="dcterms:W3CDTF">2026-10-09T08:24:18Z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2ed135cd-e226-41df-82db-3f93e1ecca23</vt:lpwstr>
  </property>
</Properties>
</file>