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4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The need for primary storage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The need for primary storage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21361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Types of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banana, orange, cup, yellow&#10;&#10;Description automatically generated">
            <a:extLst>
              <a:ext uri="{FF2B5EF4-FFF2-40B4-BE49-F238E27FC236}">
                <a16:creationId xmlns:a16="http://schemas.microsoft.com/office/drawing/2014/main" id="{88EC81CB-D7E5-4872-9CBC-EF4C65DD133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081" y="523174"/>
            <a:ext cx="2285214" cy="243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795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21361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Types of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banana, orange, cup, yellow&#10;&#10;Description automatically generated">
            <a:extLst>
              <a:ext uri="{FF2B5EF4-FFF2-40B4-BE49-F238E27FC236}">
                <a16:creationId xmlns:a16="http://schemas.microsoft.com/office/drawing/2014/main" id="{88EC81CB-D7E5-4872-9CBC-EF4C65DD133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081" y="523174"/>
            <a:ext cx="2285214" cy="2432494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1761B8E6-964E-4850-9D27-BAA27B56EB83}"/>
              </a:ext>
            </a:extLst>
          </p:cNvPr>
          <p:cNvGrpSpPr/>
          <p:nvPr/>
        </p:nvGrpSpPr>
        <p:grpSpPr>
          <a:xfrm>
            <a:off x="1093799" y="2808514"/>
            <a:ext cx="8816899" cy="1215495"/>
            <a:chOff x="1093799" y="2808514"/>
            <a:chExt cx="8816899" cy="121549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3A25D6E-F15B-4763-B184-BF0C7B1791C8}"/>
                </a:ext>
              </a:extLst>
            </p:cNvPr>
            <p:cNvSpPr/>
            <p:nvPr/>
          </p:nvSpPr>
          <p:spPr>
            <a:xfrm>
              <a:off x="1093799" y="3352094"/>
              <a:ext cx="1661930" cy="6719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Primary storage</a:t>
              </a:r>
              <a:endPara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6711E33-4CB5-45FE-B0EF-BBE7AB6CB713}"/>
                </a:ext>
              </a:extLst>
            </p:cNvPr>
            <p:cNvCxnSpPr>
              <a:cxnSpLocks/>
            </p:cNvCxnSpPr>
            <p:nvPr/>
          </p:nvCxnSpPr>
          <p:spPr>
            <a:xfrm>
              <a:off x="5605688" y="2808514"/>
              <a:ext cx="0" cy="5823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5033603F-27F5-45F0-917A-53813FB48C21}"/>
                </a:ext>
              </a:extLst>
            </p:cNvPr>
            <p:cNvCxnSpPr>
              <a:cxnSpLocks/>
            </p:cNvCxnSpPr>
            <p:nvPr/>
          </p:nvCxnSpPr>
          <p:spPr>
            <a:xfrm>
              <a:off x="1924763" y="3124199"/>
              <a:ext cx="7985935" cy="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E49ED09-9879-4AA1-9162-2D6C27AC1A09}"/>
                </a:ext>
              </a:extLst>
            </p:cNvPr>
            <p:cNvCxnSpPr>
              <a:cxnSpLocks/>
            </p:cNvCxnSpPr>
            <p:nvPr/>
          </p:nvCxnSpPr>
          <p:spPr>
            <a:xfrm>
              <a:off x="1925863" y="3111307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BF9E405-9383-41C1-8662-1328247358B6}"/>
                </a:ext>
              </a:extLst>
            </p:cNvPr>
            <p:cNvCxnSpPr>
              <a:cxnSpLocks/>
            </p:cNvCxnSpPr>
            <p:nvPr/>
          </p:nvCxnSpPr>
          <p:spPr>
            <a:xfrm>
              <a:off x="9898902" y="3114870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BE3695C5-61DB-4FDF-91A1-FDF5786CEF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867" y="4287487"/>
            <a:ext cx="2645591" cy="967738"/>
          </a:xfrm>
          <a:prstGeom prst="rect">
            <a:avLst/>
          </a:prstGeom>
        </p:spPr>
      </p:pic>
      <p:pic>
        <p:nvPicPr>
          <p:cNvPr id="11" name="Picture 10" descr="A circuit board&#10;&#10;Description automatically generated">
            <a:extLst>
              <a:ext uri="{FF2B5EF4-FFF2-40B4-BE49-F238E27FC236}">
                <a16:creationId xmlns:a16="http://schemas.microsoft.com/office/drawing/2014/main" id="{58337DD4-AC93-462E-9693-E667BB617C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50" y="4218808"/>
            <a:ext cx="2508625" cy="152472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B8BD488-1EC8-44AD-B276-0FF2CD7E477E}"/>
              </a:ext>
            </a:extLst>
          </p:cNvPr>
          <p:cNvSpPr/>
          <p:nvPr/>
        </p:nvSpPr>
        <p:spPr>
          <a:xfrm>
            <a:off x="782867" y="5702322"/>
            <a:ext cx="197286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RAM, ROM, registers and cache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4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21361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Types of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banana, orange, cup, yellow&#10;&#10;Description automatically generated">
            <a:extLst>
              <a:ext uri="{FF2B5EF4-FFF2-40B4-BE49-F238E27FC236}">
                <a16:creationId xmlns:a16="http://schemas.microsoft.com/office/drawing/2014/main" id="{88EC81CB-D7E5-4872-9CBC-EF4C65DD133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081" y="523174"/>
            <a:ext cx="2285214" cy="2432494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1761B8E6-964E-4850-9D27-BAA27B56EB83}"/>
              </a:ext>
            </a:extLst>
          </p:cNvPr>
          <p:cNvGrpSpPr/>
          <p:nvPr/>
        </p:nvGrpSpPr>
        <p:grpSpPr>
          <a:xfrm>
            <a:off x="1924763" y="2808514"/>
            <a:ext cx="7985935" cy="874742"/>
            <a:chOff x="1924763" y="2808514"/>
            <a:chExt cx="7985935" cy="87474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DAB17AD-A457-4066-A120-11E9516EF826}"/>
                </a:ext>
              </a:extLst>
            </p:cNvPr>
            <p:cNvSpPr/>
            <p:nvPr/>
          </p:nvSpPr>
          <p:spPr>
            <a:xfrm>
              <a:off x="4692927" y="3307704"/>
              <a:ext cx="1908471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Secondary storage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6711E33-4CB5-45FE-B0EF-BBE7AB6CB713}"/>
                </a:ext>
              </a:extLst>
            </p:cNvPr>
            <p:cNvCxnSpPr>
              <a:cxnSpLocks/>
            </p:cNvCxnSpPr>
            <p:nvPr/>
          </p:nvCxnSpPr>
          <p:spPr>
            <a:xfrm>
              <a:off x="5605688" y="2808514"/>
              <a:ext cx="0" cy="5823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5033603F-27F5-45F0-917A-53813FB48C21}"/>
                </a:ext>
              </a:extLst>
            </p:cNvPr>
            <p:cNvCxnSpPr>
              <a:cxnSpLocks/>
            </p:cNvCxnSpPr>
            <p:nvPr/>
          </p:nvCxnSpPr>
          <p:spPr>
            <a:xfrm>
              <a:off x="1924763" y="3124199"/>
              <a:ext cx="7985935" cy="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E49ED09-9879-4AA1-9162-2D6C27AC1A09}"/>
                </a:ext>
              </a:extLst>
            </p:cNvPr>
            <p:cNvCxnSpPr>
              <a:cxnSpLocks/>
            </p:cNvCxnSpPr>
            <p:nvPr/>
          </p:nvCxnSpPr>
          <p:spPr>
            <a:xfrm>
              <a:off x="1925863" y="3111307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BF9E405-9383-41C1-8662-1328247358B6}"/>
                </a:ext>
              </a:extLst>
            </p:cNvPr>
            <p:cNvCxnSpPr>
              <a:cxnSpLocks/>
            </p:cNvCxnSpPr>
            <p:nvPr/>
          </p:nvCxnSpPr>
          <p:spPr>
            <a:xfrm>
              <a:off x="9898902" y="3114870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7BF4F5E2-6DBD-4A6D-A4A5-D8568FF2EE99}"/>
              </a:ext>
            </a:extLst>
          </p:cNvPr>
          <p:cNvSpPr/>
          <p:nvPr/>
        </p:nvSpPr>
        <p:spPr>
          <a:xfrm>
            <a:off x="4255469" y="5676240"/>
            <a:ext cx="2783386" cy="968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Holds the operating system, programs and data when they are not in use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F70E102-4C62-43BE-BCE6-3F74FB7A1872}"/>
              </a:ext>
            </a:extLst>
          </p:cNvPr>
          <p:cNvGrpSpPr/>
          <p:nvPr/>
        </p:nvGrpSpPr>
        <p:grpSpPr>
          <a:xfrm>
            <a:off x="3818374" y="3554283"/>
            <a:ext cx="3836706" cy="2087319"/>
            <a:chOff x="3818374" y="3507628"/>
            <a:chExt cx="3836706" cy="2087319"/>
          </a:xfrm>
        </p:grpSpPr>
        <p:pic>
          <p:nvPicPr>
            <p:cNvPr id="13" name="Picture 12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5674569B-4DFB-42A3-955F-B7DEEB1689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6916" y="3649596"/>
              <a:ext cx="2368164" cy="1872329"/>
            </a:xfrm>
            <a:prstGeom prst="rect">
              <a:avLst/>
            </a:prstGeom>
          </p:spPr>
        </p:pic>
        <p:pic>
          <p:nvPicPr>
            <p:cNvPr id="30" name="Picture 29" descr="A circuit board&#10;&#10;Description automatically generated">
              <a:extLst>
                <a:ext uri="{FF2B5EF4-FFF2-40B4-BE49-F238E27FC236}">
                  <a16:creationId xmlns:a16="http://schemas.microsoft.com/office/drawing/2014/main" id="{459B7D90-4020-4339-B6BD-6D2C20D54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98134">
              <a:off x="3818374" y="3507628"/>
              <a:ext cx="1601189" cy="2087319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449C7B78-D355-4716-A117-76A15F0EF7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867" y="4287487"/>
            <a:ext cx="2645591" cy="967738"/>
          </a:xfrm>
          <a:prstGeom prst="rect">
            <a:avLst/>
          </a:prstGeom>
        </p:spPr>
      </p:pic>
      <p:pic>
        <p:nvPicPr>
          <p:cNvPr id="20" name="Picture 19" descr="A circuit board&#10;&#10;Description automatically generated">
            <a:extLst>
              <a:ext uri="{FF2B5EF4-FFF2-40B4-BE49-F238E27FC236}">
                <a16:creationId xmlns:a16="http://schemas.microsoft.com/office/drawing/2014/main" id="{82329EDB-0B2A-4317-A26D-4D2DE2A2EA2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50" y="4218808"/>
            <a:ext cx="2508625" cy="152472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936FCE7-07CB-40AB-BB91-073C0A5F1F75}"/>
              </a:ext>
            </a:extLst>
          </p:cNvPr>
          <p:cNvSpPr/>
          <p:nvPr/>
        </p:nvSpPr>
        <p:spPr>
          <a:xfrm>
            <a:off x="782867" y="5702322"/>
            <a:ext cx="197286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RAM, ROM, registers and cache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0079F5-1266-462D-90CA-4BF49E125579}"/>
              </a:ext>
            </a:extLst>
          </p:cNvPr>
          <p:cNvSpPr/>
          <p:nvPr/>
        </p:nvSpPr>
        <p:spPr>
          <a:xfrm>
            <a:off x="1093799" y="3352094"/>
            <a:ext cx="1661930" cy="671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Primary storage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751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21361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Types of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banana, orange, cup, yellow&#10;&#10;Description automatically generated">
            <a:extLst>
              <a:ext uri="{FF2B5EF4-FFF2-40B4-BE49-F238E27FC236}">
                <a16:creationId xmlns:a16="http://schemas.microsoft.com/office/drawing/2014/main" id="{88EC81CB-D7E5-4872-9CBC-EF4C65DD133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081" y="523174"/>
            <a:ext cx="2285214" cy="24324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8609952-BB2B-48B2-8537-562F389C03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3483" y="3695266"/>
            <a:ext cx="3654427" cy="1879123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1761B8E6-964E-4850-9D27-BAA27B56EB83}"/>
              </a:ext>
            </a:extLst>
          </p:cNvPr>
          <p:cNvGrpSpPr/>
          <p:nvPr/>
        </p:nvGrpSpPr>
        <p:grpSpPr>
          <a:xfrm>
            <a:off x="1924763" y="2808514"/>
            <a:ext cx="8814672" cy="874742"/>
            <a:chOff x="1924763" y="2808514"/>
            <a:chExt cx="8814672" cy="87474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DAB17AD-A457-4066-A120-11E9516EF826}"/>
                </a:ext>
              </a:extLst>
            </p:cNvPr>
            <p:cNvSpPr/>
            <p:nvPr/>
          </p:nvSpPr>
          <p:spPr>
            <a:xfrm>
              <a:off x="4692927" y="3307704"/>
              <a:ext cx="1908471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Secondary storage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FF646FE-804C-4C93-A901-8FF7EC7511D6}"/>
                </a:ext>
              </a:extLst>
            </p:cNvPr>
            <p:cNvSpPr/>
            <p:nvPr/>
          </p:nvSpPr>
          <p:spPr>
            <a:xfrm>
              <a:off x="9096421" y="3307704"/>
              <a:ext cx="1643014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Tertiary storage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6711E33-4CB5-45FE-B0EF-BBE7AB6CB713}"/>
                </a:ext>
              </a:extLst>
            </p:cNvPr>
            <p:cNvCxnSpPr>
              <a:cxnSpLocks/>
            </p:cNvCxnSpPr>
            <p:nvPr/>
          </p:nvCxnSpPr>
          <p:spPr>
            <a:xfrm>
              <a:off x="5605688" y="2808514"/>
              <a:ext cx="0" cy="5823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5033603F-27F5-45F0-917A-53813FB48C21}"/>
                </a:ext>
              </a:extLst>
            </p:cNvPr>
            <p:cNvCxnSpPr>
              <a:cxnSpLocks/>
            </p:cNvCxnSpPr>
            <p:nvPr/>
          </p:nvCxnSpPr>
          <p:spPr>
            <a:xfrm>
              <a:off x="1924763" y="3124199"/>
              <a:ext cx="7985935" cy="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E49ED09-9879-4AA1-9162-2D6C27AC1A09}"/>
                </a:ext>
              </a:extLst>
            </p:cNvPr>
            <p:cNvCxnSpPr>
              <a:cxnSpLocks/>
            </p:cNvCxnSpPr>
            <p:nvPr/>
          </p:nvCxnSpPr>
          <p:spPr>
            <a:xfrm>
              <a:off x="1925863" y="3111307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BF9E405-9383-41C1-8662-1328247358B6}"/>
                </a:ext>
              </a:extLst>
            </p:cNvPr>
            <p:cNvCxnSpPr>
              <a:cxnSpLocks/>
            </p:cNvCxnSpPr>
            <p:nvPr/>
          </p:nvCxnSpPr>
          <p:spPr>
            <a:xfrm>
              <a:off x="9898902" y="3114870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B6D49515-83BF-4DC9-B579-523F1F3574DF}"/>
              </a:ext>
            </a:extLst>
          </p:cNvPr>
          <p:cNvSpPr/>
          <p:nvPr/>
        </p:nvSpPr>
        <p:spPr>
          <a:xfrm>
            <a:off x="782867" y="5702322"/>
            <a:ext cx="197286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RAM, ROM, registers and cache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BF4F5E2-6DBD-4A6D-A4A5-D8568FF2EE99}"/>
              </a:ext>
            </a:extLst>
          </p:cNvPr>
          <p:cNvSpPr/>
          <p:nvPr/>
        </p:nvSpPr>
        <p:spPr>
          <a:xfrm>
            <a:off x="4255469" y="5676240"/>
            <a:ext cx="2783386" cy="968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Holds the operating system, programs and data when they are not in use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27F95C2-E253-46FF-8E1D-CB42262CCE1C}"/>
              </a:ext>
            </a:extLst>
          </p:cNvPr>
          <p:cNvSpPr/>
          <p:nvPr/>
        </p:nvSpPr>
        <p:spPr>
          <a:xfrm>
            <a:off x="8338903" y="5702322"/>
            <a:ext cx="3158049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Used for backing up and archiving large amounts of data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F70E102-4C62-43BE-BCE6-3F74FB7A1872}"/>
              </a:ext>
            </a:extLst>
          </p:cNvPr>
          <p:cNvGrpSpPr/>
          <p:nvPr/>
        </p:nvGrpSpPr>
        <p:grpSpPr>
          <a:xfrm>
            <a:off x="3818374" y="3554283"/>
            <a:ext cx="3836706" cy="2087319"/>
            <a:chOff x="3818374" y="3507628"/>
            <a:chExt cx="3836706" cy="2087319"/>
          </a:xfrm>
        </p:grpSpPr>
        <p:pic>
          <p:nvPicPr>
            <p:cNvPr id="13" name="Picture 12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5674569B-4DFB-42A3-955F-B7DEEB1689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6916" y="3649596"/>
              <a:ext cx="2368164" cy="1872329"/>
            </a:xfrm>
            <a:prstGeom prst="rect">
              <a:avLst/>
            </a:prstGeom>
          </p:spPr>
        </p:pic>
        <p:pic>
          <p:nvPicPr>
            <p:cNvPr id="30" name="Picture 29" descr="A circuit board&#10;&#10;Description automatically generated">
              <a:extLst>
                <a:ext uri="{FF2B5EF4-FFF2-40B4-BE49-F238E27FC236}">
                  <a16:creationId xmlns:a16="http://schemas.microsoft.com/office/drawing/2014/main" id="{459B7D90-4020-4339-B6BD-6D2C20D54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98134">
              <a:off x="3818374" y="3507628"/>
              <a:ext cx="1601189" cy="2087319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28995A1A-0BC6-4409-866E-2F640A3AC3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2867" y="4287487"/>
            <a:ext cx="2645591" cy="967738"/>
          </a:xfrm>
          <a:prstGeom prst="rect">
            <a:avLst/>
          </a:prstGeom>
        </p:spPr>
      </p:pic>
      <p:pic>
        <p:nvPicPr>
          <p:cNvPr id="24" name="Picture 23" descr="A circuit board&#10;&#10;Description automatically generated">
            <a:extLst>
              <a:ext uri="{FF2B5EF4-FFF2-40B4-BE49-F238E27FC236}">
                <a16:creationId xmlns:a16="http://schemas.microsoft.com/office/drawing/2014/main" id="{68670727-8168-4A28-B223-5206F836B1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50" y="4218808"/>
            <a:ext cx="2508625" cy="152472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C3CB55F-8DF3-4CF2-8535-87AA8269BAA0}"/>
              </a:ext>
            </a:extLst>
          </p:cNvPr>
          <p:cNvSpPr/>
          <p:nvPr/>
        </p:nvSpPr>
        <p:spPr>
          <a:xfrm>
            <a:off x="1093799" y="3352094"/>
            <a:ext cx="1661930" cy="671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Primary storage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078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21361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Types of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banana, orange, cup, yellow&#10;&#10;Description automatically generated">
            <a:extLst>
              <a:ext uri="{FF2B5EF4-FFF2-40B4-BE49-F238E27FC236}">
                <a16:creationId xmlns:a16="http://schemas.microsoft.com/office/drawing/2014/main" id="{88EC81CB-D7E5-4872-9CBC-EF4C65DD133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237" y="523174"/>
            <a:ext cx="2285214" cy="243249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3A25D6E-F15B-4763-B184-BF0C7B1791C8}"/>
              </a:ext>
            </a:extLst>
          </p:cNvPr>
          <p:cNvSpPr/>
          <p:nvPr/>
        </p:nvSpPr>
        <p:spPr>
          <a:xfrm>
            <a:off x="2082840" y="3334791"/>
            <a:ext cx="1661930" cy="671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Primary storage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DAB17AD-A457-4066-A120-11E9516EF826}"/>
              </a:ext>
            </a:extLst>
          </p:cNvPr>
          <p:cNvSpPr/>
          <p:nvPr/>
        </p:nvSpPr>
        <p:spPr>
          <a:xfrm>
            <a:off x="8733083" y="3307704"/>
            <a:ext cx="190847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storage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6711E33-4CB5-45FE-B0EF-BBE7AB6CB713}"/>
              </a:ext>
            </a:extLst>
          </p:cNvPr>
          <p:cNvCxnSpPr>
            <a:cxnSpLocks/>
          </p:cNvCxnSpPr>
          <p:nvPr/>
        </p:nvCxnSpPr>
        <p:spPr>
          <a:xfrm>
            <a:off x="9645844" y="2808514"/>
            <a:ext cx="0" cy="58238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033603F-27F5-45F0-917A-53813FB48C21}"/>
              </a:ext>
            </a:extLst>
          </p:cNvPr>
          <p:cNvCxnSpPr>
            <a:cxnSpLocks/>
          </p:cNvCxnSpPr>
          <p:nvPr/>
        </p:nvCxnSpPr>
        <p:spPr>
          <a:xfrm>
            <a:off x="2913805" y="3124200"/>
            <a:ext cx="927819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E49ED09-9879-4AA1-9162-2D6C27AC1A09}"/>
              </a:ext>
            </a:extLst>
          </p:cNvPr>
          <p:cNvCxnSpPr>
            <a:cxnSpLocks/>
          </p:cNvCxnSpPr>
          <p:nvPr/>
        </p:nvCxnSpPr>
        <p:spPr>
          <a:xfrm>
            <a:off x="2933569" y="3114869"/>
            <a:ext cx="0" cy="32657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F70E102-4C62-43BE-BCE6-3F74FB7A1872}"/>
              </a:ext>
            </a:extLst>
          </p:cNvPr>
          <p:cNvGrpSpPr/>
          <p:nvPr/>
        </p:nvGrpSpPr>
        <p:grpSpPr>
          <a:xfrm>
            <a:off x="7905183" y="3588921"/>
            <a:ext cx="3836706" cy="2087319"/>
            <a:chOff x="3818374" y="3507628"/>
            <a:chExt cx="3836706" cy="2087319"/>
          </a:xfrm>
        </p:grpSpPr>
        <p:pic>
          <p:nvPicPr>
            <p:cNvPr id="13" name="Picture 12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5674569B-4DFB-42A3-955F-B7DEEB1689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6916" y="3649596"/>
              <a:ext cx="2368164" cy="1872329"/>
            </a:xfrm>
            <a:prstGeom prst="rect">
              <a:avLst/>
            </a:prstGeom>
          </p:spPr>
        </p:pic>
        <p:pic>
          <p:nvPicPr>
            <p:cNvPr id="30" name="Picture 29" descr="A circuit board&#10;&#10;Description automatically generated">
              <a:extLst>
                <a:ext uri="{FF2B5EF4-FFF2-40B4-BE49-F238E27FC236}">
                  <a16:creationId xmlns:a16="http://schemas.microsoft.com/office/drawing/2014/main" id="{459B7D90-4020-4339-B6BD-6D2C20D54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98134">
              <a:off x="3818374" y="3507628"/>
              <a:ext cx="1601189" cy="2087319"/>
            </a:xfrm>
            <a:prstGeom prst="rect">
              <a:avLst/>
            </a:prstGeom>
          </p:spPr>
        </p:pic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1AF4E7CC-1099-4EFA-A60F-93BC4CD068E1}"/>
              </a:ext>
            </a:extLst>
          </p:cNvPr>
          <p:cNvSpPr/>
          <p:nvPr/>
        </p:nvSpPr>
        <p:spPr>
          <a:xfrm>
            <a:off x="1947138" y="5876212"/>
            <a:ext cx="197286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RAM, ROM, registers and cache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E7D2E96-2EC0-4B52-B6A6-A7F5F2A1E1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0773" y="4338790"/>
            <a:ext cx="2645591" cy="967738"/>
          </a:xfrm>
          <a:prstGeom prst="rect">
            <a:avLst/>
          </a:prstGeom>
        </p:spPr>
      </p:pic>
      <p:pic>
        <p:nvPicPr>
          <p:cNvPr id="17" name="Picture 16" descr="A circuit board&#10;&#10;Description automatically generated">
            <a:extLst>
              <a:ext uri="{FF2B5EF4-FFF2-40B4-BE49-F238E27FC236}">
                <a16:creationId xmlns:a16="http://schemas.microsoft.com/office/drawing/2014/main" id="{F11F8E99-AC27-4C64-A62E-C0DD7B200F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356" y="4270111"/>
            <a:ext cx="2508625" cy="152472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643718D-48FB-466F-A998-5D685E4DACD6}"/>
              </a:ext>
            </a:extLst>
          </p:cNvPr>
          <p:cNvSpPr/>
          <p:nvPr/>
        </p:nvSpPr>
        <p:spPr>
          <a:xfrm>
            <a:off x="2602166" y="895667"/>
            <a:ext cx="3203809" cy="1339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Volatile – all except ROM.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Relatively small capacity compared to secondary storage.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81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21361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Types of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banana, orange, cup, yellow&#10;&#10;Description automatically generated">
            <a:extLst>
              <a:ext uri="{FF2B5EF4-FFF2-40B4-BE49-F238E27FC236}">
                <a16:creationId xmlns:a16="http://schemas.microsoft.com/office/drawing/2014/main" id="{88EC81CB-D7E5-4872-9CBC-EF4C65DD133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237" y="523174"/>
            <a:ext cx="2285214" cy="243249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DAB17AD-A457-4066-A120-11E9516EF826}"/>
              </a:ext>
            </a:extLst>
          </p:cNvPr>
          <p:cNvSpPr/>
          <p:nvPr/>
        </p:nvSpPr>
        <p:spPr>
          <a:xfrm>
            <a:off x="8733083" y="3307704"/>
            <a:ext cx="190847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storage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6711E33-4CB5-45FE-B0EF-BBE7AB6CB713}"/>
              </a:ext>
            </a:extLst>
          </p:cNvPr>
          <p:cNvCxnSpPr>
            <a:cxnSpLocks/>
          </p:cNvCxnSpPr>
          <p:nvPr/>
        </p:nvCxnSpPr>
        <p:spPr>
          <a:xfrm>
            <a:off x="9645844" y="2808514"/>
            <a:ext cx="0" cy="58238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033603F-27F5-45F0-917A-53813FB48C21}"/>
              </a:ext>
            </a:extLst>
          </p:cNvPr>
          <p:cNvCxnSpPr>
            <a:cxnSpLocks/>
          </p:cNvCxnSpPr>
          <p:nvPr/>
        </p:nvCxnSpPr>
        <p:spPr>
          <a:xfrm>
            <a:off x="2913805" y="3124200"/>
            <a:ext cx="927819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E49ED09-9879-4AA1-9162-2D6C27AC1A09}"/>
              </a:ext>
            </a:extLst>
          </p:cNvPr>
          <p:cNvCxnSpPr>
            <a:cxnSpLocks/>
          </p:cNvCxnSpPr>
          <p:nvPr/>
        </p:nvCxnSpPr>
        <p:spPr>
          <a:xfrm>
            <a:off x="2933569" y="3114869"/>
            <a:ext cx="0" cy="32657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F70E102-4C62-43BE-BCE6-3F74FB7A1872}"/>
              </a:ext>
            </a:extLst>
          </p:cNvPr>
          <p:cNvGrpSpPr/>
          <p:nvPr/>
        </p:nvGrpSpPr>
        <p:grpSpPr>
          <a:xfrm>
            <a:off x="7905183" y="3588921"/>
            <a:ext cx="3836706" cy="2087319"/>
            <a:chOff x="3818374" y="3507628"/>
            <a:chExt cx="3836706" cy="2087319"/>
          </a:xfrm>
        </p:grpSpPr>
        <p:pic>
          <p:nvPicPr>
            <p:cNvPr id="13" name="Picture 12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5674569B-4DFB-42A3-955F-B7DEEB1689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6916" y="3649596"/>
              <a:ext cx="2368164" cy="1872329"/>
            </a:xfrm>
            <a:prstGeom prst="rect">
              <a:avLst/>
            </a:prstGeom>
          </p:spPr>
        </p:pic>
        <p:pic>
          <p:nvPicPr>
            <p:cNvPr id="30" name="Picture 29" descr="A circuit board&#10;&#10;Description automatically generated">
              <a:extLst>
                <a:ext uri="{FF2B5EF4-FFF2-40B4-BE49-F238E27FC236}">
                  <a16:creationId xmlns:a16="http://schemas.microsoft.com/office/drawing/2014/main" id="{459B7D90-4020-4339-B6BD-6D2C20D54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98134">
              <a:off x="3818374" y="3507628"/>
              <a:ext cx="1601189" cy="2087319"/>
            </a:xfrm>
            <a:prstGeom prst="rect">
              <a:avLst/>
            </a:prstGeom>
          </p:spPr>
        </p:pic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8ABB60D5-4238-41EE-8B08-77C1FFE98519}"/>
              </a:ext>
            </a:extLst>
          </p:cNvPr>
          <p:cNvSpPr/>
          <p:nvPr/>
        </p:nvSpPr>
        <p:spPr>
          <a:xfrm>
            <a:off x="1947138" y="5876212"/>
            <a:ext cx="197286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RAM, ROM, registers and cache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8979657-F197-44C3-B78D-6B0C3758F7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0773" y="4338790"/>
            <a:ext cx="2645591" cy="967738"/>
          </a:xfrm>
          <a:prstGeom prst="rect">
            <a:avLst/>
          </a:prstGeom>
        </p:spPr>
      </p:pic>
      <p:pic>
        <p:nvPicPr>
          <p:cNvPr id="23" name="Picture 22" descr="A circuit board&#10;&#10;Description automatically generated">
            <a:extLst>
              <a:ext uri="{FF2B5EF4-FFF2-40B4-BE49-F238E27FC236}">
                <a16:creationId xmlns:a16="http://schemas.microsoft.com/office/drawing/2014/main" id="{32B0B08A-5546-474C-A1DB-5A8A779DA5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356" y="4270111"/>
            <a:ext cx="2508625" cy="152472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0448019-B372-4D54-97CE-77371A71170A}"/>
              </a:ext>
            </a:extLst>
          </p:cNvPr>
          <p:cNvSpPr/>
          <p:nvPr/>
        </p:nvSpPr>
        <p:spPr>
          <a:xfrm>
            <a:off x="5948045" y="895667"/>
            <a:ext cx="3012234" cy="973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Non-volatile.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Much larger capacity compared to primary storage.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7CAE167-E03E-4434-9857-391C5B44CC8A}"/>
              </a:ext>
            </a:extLst>
          </p:cNvPr>
          <p:cNvSpPr/>
          <p:nvPr/>
        </p:nvSpPr>
        <p:spPr>
          <a:xfrm>
            <a:off x="2602166" y="895667"/>
            <a:ext cx="3203809" cy="1339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Volatile – all except ROM.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Relatively small capacity compared to secondary storage.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002696-C9CB-4EAF-B71A-9FC1FBBBDE03}"/>
              </a:ext>
            </a:extLst>
          </p:cNvPr>
          <p:cNvSpPr/>
          <p:nvPr/>
        </p:nvSpPr>
        <p:spPr>
          <a:xfrm>
            <a:off x="2082840" y="3334791"/>
            <a:ext cx="1661930" cy="671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Primary storage</a:t>
            </a:r>
          </a:p>
        </p:txBody>
      </p:sp>
    </p:spTree>
    <p:extLst>
      <p:ext uri="{BB962C8B-B14F-4D97-AF65-F5344CB8AC3E}">
        <p14:creationId xmlns:p14="http://schemas.microsoft.com/office/powerpoint/2010/main" val="1126848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21361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Types of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banana, orange, cup, yellow&#10;&#10;Description automatically generated">
            <a:extLst>
              <a:ext uri="{FF2B5EF4-FFF2-40B4-BE49-F238E27FC236}">
                <a16:creationId xmlns:a16="http://schemas.microsoft.com/office/drawing/2014/main" id="{88EC81CB-D7E5-4872-9CBC-EF4C65DD133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237" y="523174"/>
            <a:ext cx="2285214" cy="243249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DAB17AD-A457-4066-A120-11E9516EF826}"/>
              </a:ext>
            </a:extLst>
          </p:cNvPr>
          <p:cNvSpPr/>
          <p:nvPr/>
        </p:nvSpPr>
        <p:spPr>
          <a:xfrm>
            <a:off x="8733083" y="3307704"/>
            <a:ext cx="190847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storage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6711E33-4CB5-45FE-B0EF-BBE7AB6CB713}"/>
              </a:ext>
            </a:extLst>
          </p:cNvPr>
          <p:cNvCxnSpPr>
            <a:cxnSpLocks/>
          </p:cNvCxnSpPr>
          <p:nvPr/>
        </p:nvCxnSpPr>
        <p:spPr>
          <a:xfrm>
            <a:off x="9645844" y="2808514"/>
            <a:ext cx="0" cy="58238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033603F-27F5-45F0-917A-53813FB48C21}"/>
              </a:ext>
            </a:extLst>
          </p:cNvPr>
          <p:cNvCxnSpPr>
            <a:cxnSpLocks/>
          </p:cNvCxnSpPr>
          <p:nvPr/>
        </p:nvCxnSpPr>
        <p:spPr>
          <a:xfrm>
            <a:off x="2913805" y="3124200"/>
            <a:ext cx="927819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E49ED09-9879-4AA1-9162-2D6C27AC1A09}"/>
              </a:ext>
            </a:extLst>
          </p:cNvPr>
          <p:cNvCxnSpPr>
            <a:cxnSpLocks/>
          </p:cNvCxnSpPr>
          <p:nvPr/>
        </p:nvCxnSpPr>
        <p:spPr>
          <a:xfrm>
            <a:off x="2933569" y="3114869"/>
            <a:ext cx="0" cy="32657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F70E102-4C62-43BE-BCE6-3F74FB7A1872}"/>
              </a:ext>
            </a:extLst>
          </p:cNvPr>
          <p:cNvGrpSpPr/>
          <p:nvPr/>
        </p:nvGrpSpPr>
        <p:grpSpPr>
          <a:xfrm>
            <a:off x="7905183" y="3588921"/>
            <a:ext cx="3836706" cy="2087319"/>
            <a:chOff x="3818374" y="3507628"/>
            <a:chExt cx="3836706" cy="2087319"/>
          </a:xfrm>
        </p:grpSpPr>
        <p:pic>
          <p:nvPicPr>
            <p:cNvPr id="13" name="Picture 12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5674569B-4DFB-42A3-955F-B7DEEB1689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6916" y="3649596"/>
              <a:ext cx="2368164" cy="1872329"/>
            </a:xfrm>
            <a:prstGeom prst="rect">
              <a:avLst/>
            </a:prstGeom>
          </p:spPr>
        </p:pic>
        <p:pic>
          <p:nvPicPr>
            <p:cNvPr id="30" name="Picture 29" descr="A circuit board&#10;&#10;Description automatically generated">
              <a:extLst>
                <a:ext uri="{FF2B5EF4-FFF2-40B4-BE49-F238E27FC236}">
                  <a16:creationId xmlns:a16="http://schemas.microsoft.com/office/drawing/2014/main" id="{459B7D90-4020-4339-B6BD-6D2C20D54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98134">
              <a:off x="3818374" y="3507628"/>
              <a:ext cx="1601189" cy="2087319"/>
            </a:xfrm>
            <a:prstGeom prst="rect">
              <a:avLst/>
            </a:prstGeom>
          </p:spPr>
        </p:pic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C1B2EA5C-0C75-4BA1-8917-726D4C425CAA}"/>
              </a:ext>
            </a:extLst>
          </p:cNvPr>
          <p:cNvSpPr/>
          <p:nvPr/>
        </p:nvSpPr>
        <p:spPr>
          <a:xfrm>
            <a:off x="5948045" y="895667"/>
            <a:ext cx="3012234" cy="1603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Non-volatile.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Much larger capacity compared to primary storage.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Very slow access times compared to primary storage.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2A59BE7-A60D-457A-816B-23B2C9192F25}"/>
              </a:ext>
            </a:extLst>
          </p:cNvPr>
          <p:cNvSpPr/>
          <p:nvPr/>
        </p:nvSpPr>
        <p:spPr>
          <a:xfrm>
            <a:off x="1947138" y="5876212"/>
            <a:ext cx="197286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RAM, ROM, registers and cache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2986CBE-1291-484F-8D7D-D8484AB652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0773" y="4338790"/>
            <a:ext cx="2645591" cy="967738"/>
          </a:xfrm>
          <a:prstGeom prst="rect">
            <a:avLst/>
          </a:prstGeom>
        </p:spPr>
      </p:pic>
      <p:pic>
        <p:nvPicPr>
          <p:cNvPr id="23" name="Picture 22" descr="A circuit board&#10;&#10;Description automatically generated">
            <a:extLst>
              <a:ext uri="{FF2B5EF4-FFF2-40B4-BE49-F238E27FC236}">
                <a16:creationId xmlns:a16="http://schemas.microsoft.com/office/drawing/2014/main" id="{E9306C40-48AC-4F1A-ABDF-0EBE68AD41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356" y="4270111"/>
            <a:ext cx="2508625" cy="152472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460EC08-351A-4EAF-A81F-099F7295D7A8}"/>
              </a:ext>
            </a:extLst>
          </p:cNvPr>
          <p:cNvSpPr/>
          <p:nvPr/>
        </p:nvSpPr>
        <p:spPr>
          <a:xfrm>
            <a:off x="2602166" y="895667"/>
            <a:ext cx="3203809" cy="1969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Volatile – all except ROM.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Relatively small capacity compared to secondary storage.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Very fast access times compared to secondary storage.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9C5B5A-424F-483D-B447-C9CC79658692}"/>
              </a:ext>
            </a:extLst>
          </p:cNvPr>
          <p:cNvSpPr/>
          <p:nvPr/>
        </p:nvSpPr>
        <p:spPr>
          <a:xfrm>
            <a:off x="2082840" y="3334791"/>
            <a:ext cx="1661930" cy="671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Primary storage</a:t>
            </a:r>
          </a:p>
        </p:txBody>
      </p:sp>
    </p:spTree>
    <p:extLst>
      <p:ext uri="{BB962C8B-B14F-4D97-AF65-F5344CB8AC3E}">
        <p14:creationId xmlns:p14="http://schemas.microsoft.com/office/powerpoint/2010/main" val="42583374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344789" y="1848540"/>
            <a:ext cx="1139857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Primary storage consists of: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Random-Access Memory (RAM)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Read-Only Memory (ROM)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Registers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Cache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holds data and instructions that the CPU needs to access while the computer is running.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CPU can access data far more quickly from primary memory than from secondary storage.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671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RVPSRJS5WCQE-1801518596-45139</_dlc_DocId>
    <_dlc_DocIdUrl xmlns="17a39593-945a-4813-81bf-1728cf9e5038">
      <Url>https://stpeterscatholicschool.sharepoint.com/sites/StaffShared/_layouts/15/DocIdRedir.aspx?ID=RVPSRJS5WCQE-1801518596-45139</Url>
      <Description>RVPSRJS5WCQE-1801518596-45139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0A5359D-CCCD-4B73-959B-142893136AF8}"/>
</file>

<file path=customXml/itemProps2.xml><?xml version="1.0" encoding="utf-8"?>
<ds:datastoreItem xmlns:ds="http://schemas.openxmlformats.org/officeDocument/2006/customXml" ds:itemID="{5534930E-8E48-47C1-8C5B-09A9102EFDF7}"/>
</file>

<file path=customXml/itemProps3.xml><?xml version="1.0" encoding="utf-8"?>
<ds:datastoreItem xmlns:ds="http://schemas.openxmlformats.org/officeDocument/2006/customXml" ds:itemID="{3B649ADD-1785-4E68-96A2-111B0D9E4E85}"/>
</file>

<file path=customXml/itemProps4.xml><?xml version="1.0" encoding="utf-8"?>
<ds:datastoreItem xmlns:ds="http://schemas.openxmlformats.org/officeDocument/2006/customXml" ds:itemID="{CC55EBC9-4BD5-4D12-8CD7-64C3B0C1EB2D}"/>
</file>

<file path=docProps/app.xml><?xml version="1.0" encoding="utf-8"?>
<Properties xmlns="http://schemas.openxmlformats.org/officeDocument/2006/extended-properties" xmlns:vt="http://schemas.openxmlformats.org/officeDocument/2006/docPropsVTypes">
  <TotalTime>1358</TotalTime>
  <Words>264</Words>
  <Application>Microsoft Macintosh PowerPoint</Application>
  <PresentationFormat>Widescreen</PresentationFormat>
  <Paragraphs>51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37</cp:revision>
  <dcterms:created xsi:type="dcterms:W3CDTF">2019-10-14T15:21:06Z</dcterms:created>
  <dcterms:modified xsi:type="dcterms:W3CDTF">2021-02-24T16:35:12Z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09d552e0-2e9f-48cf-a96b-4a2a0eb99b6b</vt:lpwstr>
  </property>
  <property fmtid="{D5CDD505-2E9C-101B-9397-08002B2CF9AE}" pid="4" name="MediaServiceImageTags">
    <vt:lpwstr/>
  </property>
</Properties>
</file>