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58"/>
  </p:notesMasterIdLst>
  <p:sldIdLst>
    <p:sldId id="256" r:id="rId6"/>
    <p:sldId id="257" r:id="rId7"/>
    <p:sldId id="258" r:id="rId8"/>
    <p:sldId id="259" r:id="rId9"/>
    <p:sldId id="260" r:id="rId10"/>
    <p:sldId id="261" r:id="rId11"/>
    <p:sldId id="262" r:id="rId12"/>
    <p:sldId id="374" r:id="rId13"/>
    <p:sldId id="376" r:id="rId14"/>
    <p:sldId id="375" r:id="rId15"/>
    <p:sldId id="370" r:id="rId16"/>
    <p:sldId id="373" r:id="rId17"/>
    <p:sldId id="294" r:id="rId18"/>
    <p:sldId id="381" r:id="rId19"/>
    <p:sldId id="382" r:id="rId20"/>
    <p:sldId id="383" r:id="rId21"/>
    <p:sldId id="671" r:id="rId22"/>
    <p:sldId id="384" r:id="rId23"/>
    <p:sldId id="385" r:id="rId24"/>
    <p:sldId id="386" r:id="rId25"/>
    <p:sldId id="387" r:id="rId26"/>
    <p:sldId id="444" r:id="rId27"/>
    <p:sldId id="512" r:id="rId28"/>
    <p:sldId id="517" r:id="rId29"/>
    <p:sldId id="518" r:id="rId30"/>
    <p:sldId id="519" r:id="rId31"/>
    <p:sldId id="523" r:id="rId32"/>
    <p:sldId id="520" r:id="rId33"/>
    <p:sldId id="521" r:id="rId34"/>
    <p:sldId id="522" r:id="rId35"/>
    <p:sldId id="524" r:id="rId36"/>
    <p:sldId id="318" r:id="rId37"/>
    <p:sldId id="263" r:id="rId38"/>
    <p:sldId id="470" r:id="rId39"/>
    <p:sldId id="320" r:id="rId40"/>
    <p:sldId id="472" r:id="rId41"/>
    <p:sldId id="264" r:id="rId42"/>
    <p:sldId id="283" r:id="rId43"/>
    <p:sldId id="471" r:id="rId44"/>
    <p:sldId id="778" r:id="rId45"/>
    <p:sldId id="779" r:id="rId46"/>
    <p:sldId id="780" r:id="rId47"/>
    <p:sldId id="525" r:id="rId48"/>
    <p:sldId id="656" r:id="rId49"/>
    <p:sldId id="657" r:id="rId50"/>
    <p:sldId id="658" r:id="rId51"/>
    <p:sldId id="659" r:id="rId52"/>
    <p:sldId id="668" r:id="rId53"/>
    <p:sldId id="669" r:id="rId54"/>
    <p:sldId id="781" r:id="rId55"/>
    <p:sldId id="670" r:id="rId56"/>
    <p:sldId id="665"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436312-D5BB-4CC4-BF6B-2D409DAE6948}" v="7" dt="2026-10-07T15:22:00.2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5" Type="http://schemas.openxmlformats.org/officeDocument/2006/relationships/slideMaster" Target="slideMasters/slideMaster1.xml"/><Relationship Id="rId61"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s A Perfect" userId="53dabc9c-544b-4e7e-a196-ef4ff8a9abe9" providerId="ADAL" clId="{28186EF7-78BF-4CB5-8F6A-492CDE390E57}"/>
    <pc:docChg chg="undo custSel addSld delSld modSld sldOrd">
      <pc:chgData name="Ms A Perfect" userId="53dabc9c-544b-4e7e-a196-ef4ff8a9abe9" providerId="ADAL" clId="{28186EF7-78BF-4CB5-8F6A-492CDE390E57}" dt="2026-10-07T15:23:17.219" v="295" actId="14100"/>
      <pc:docMkLst>
        <pc:docMk/>
      </pc:docMkLst>
      <pc:sldChg chg="modSp mod">
        <pc:chgData name="Ms A Perfect" userId="53dabc9c-544b-4e7e-a196-ef4ff8a9abe9" providerId="ADAL" clId="{28186EF7-78BF-4CB5-8F6A-492CDE390E57}" dt="2026-10-07T15:12:51.155" v="15" actId="1076"/>
        <pc:sldMkLst>
          <pc:docMk/>
          <pc:sldMk cId="1288131708" sldId="259"/>
        </pc:sldMkLst>
        <pc:spChg chg="mod">
          <ac:chgData name="Ms A Perfect" userId="53dabc9c-544b-4e7e-a196-ef4ff8a9abe9" providerId="ADAL" clId="{28186EF7-78BF-4CB5-8F6A-492CDE390E57}" dt="2026-10-07T15:12:47.755" v="14" actId="1076"/>
          <ac:spMkLst>
            <pc:docMk/>
            <pc:sldMk cId="1288131708" sldId="259"/>
            <ac:spMk id="3" creationId="{C92B56EA-0C2E-CF54-772D-641D2DAE30E5}"/>
          </ac:spMkLst>
        </pc:spChg>
        <pc:spChg chg="mod">
          <ac:chgData name="Ms A Perfect" userId="53dabc9c-544b-4e7e-a196-ef4ff8a9abe9" providerId="ADAL" clId="{28186EF7-78BF-4CB5-8F6A-492CDE390E57}" dt="2026-10-07T15:12:51.155" v="15" actId="1076"/>
          <ac:spMkLst>
            <pc:docMk/>
            <pc:sldMk cId="1288131708" sldId="259"/>
            <ac:spMk id="4" creationId="{E7BD31BF-C140-A440-99FD-05FF606E33F1}"/>
          </ac:spMkLst>
        </pc:spChg>
      </pc:sldChg>
      <pc:sldChg chg="modSp mod">
        <pc:chgData name="Ms A Perfect" userId="53dabc9c-544b-4e7e-a196-ef4ff8a9abe9" providerId="ADAL" clId="{28186EF7-78BF-4CB5-8F6A-492CDE390E57}" dt="2026-10-07T15:13:37.169" v="21" actId="403"/>
        <pc:sldMkLst>
          <pc:docMk/>
          <pc:sldMk cId="3516831050" sldId="261"/>
        </pc:sldMkLst>
        <pc:graphicFrameChg chg="modGraphic">
          <ac:chgData name="Ms A Perfect" userId="53dabc9c-544b-4e7e-a196-ef4ff8a9abe9" providerId="ADAL" clId="{28186EF7-78BF-4CB5-8F6A-492CDE390E57}" dt="2026-10-07T15:13:37.169" v="21" actId="403"/>
          <ac:graphicFrameMkLst>
            <pc:docMk/>
            <pc:sldMk cId="3516831050" sldId="261"/>
            <ac:graphicFrameMk id="4" creationId="{99DBE55D-A473-90BE-7FF4-377E631C79F5}"/>
          </ac:graphicFrameMkLst>
        </pc:graphicFrameChg>
      </pc:sldChg>
      <pc:sldChg chg="delSp modSp mod delAnim">
        <pc:chgData name="Ms A Perfect" userId="53dabc9c-544b-4e7e-a196-ef4ff8a9abe9" providerId="ADAL" clId="{28186EF7-78BF-4CB5-8F6A-492CDE390E57}" dt="2026-10-07T15:15:03.316" v="43" actId="14100"/>
        <pc:sldMkLst>
          <pc:docMk/>
          <pc:sldMk cId="3259620923" sldId="262"/>
        </pc:sldMkLst>
        <pc:spChg chg="mod">
          <ac:chgData name="Ms A Perfect" userId="53dabc9c-544b-4e7e-a196-ef4ff8a9abe9" providerId="ADAL" clId="{28186EF7-78BF-4CB5-8F6A-492CDE390E57}" dt="2026-10-07T15:15:03.316" v="43" actId="14100"/>
          <ac:spMkLst>
            <pc:docMk/>
            <pc:sldMk cId="3259620923" sldId="262"/>
            <ac:spMk id="6" creationId="{1665D6DD-221F-1D63-A87C-712416DA8FF6}"/>
          </ac:spMkLst>
        </pc:spChg>
        <pc:spChg chg="mod">
          <ac:chgData name="Ms A Perfect" userId="53dabc9c-544b-4e7e-a196-ef4ff8a9abe9" providerId="ADAL" clId="{28186EF7-78BF-4CB5-8F6A-492CDE390E57}" dt="2026-10-07T15:15:00.468" v="42" actId="14100"/>
          <ac:spMkLst>
            <pc:docMk/>
            <pc:sldMk cId="3259620923" sldId="262"/>
            <ac:spMk id="7" creationId="{1D5BA55E-7DCB-B00A-A04E-C903E527FD2F}"/>
          </ac:spMkLst>
        </pc:spChg>
        <pc:spChg chg="mod">
          <ac:chgData name="Ms A Perfect" userId="53dabc9c-544b-4e7e-a196-ef4ff8a9abe9" providerId="ADAL" clId="{28186EF7-78BF-4CB5-8F6A-492CDE390E57}" dt="2026-10-07T15:14:54.508" v="40" actId="14100"/>
          <ac:spMkLst>
            <pc:docMk/>
            <pc:sldMk cId="3259620923" sldId="262"/>
            <ac:spMk id="8" creationId="{F52E49CD-E52C-99AD-9B01-1A297D88BBA8}"/>
          </ac:spMkLst>
        </pc:spChg>
        <pc:spChg chg="mod">
          <ac:chgData name="Ms A Perfect" userId="53dabc9c-544b-4e7e-a196-ef4ff8a9abe9" providerId="ADAL" clId="{28186EF7-78BF-4CB5-8F6A-492CDE390E57}" dt="2026-10-07T15:14:49.644" v="38" actId="1076"/>
          <ac:spMkLst>
            <pc:docMk/>
            <pc:sldMk cId="3259620923" sldId="262"/>
            <ac:spMk id="9" creationId="{25F7A093-4339-9FC9-6E67-B5401B906CEB}"/>
          </ac:spMkLst>
        </pc:spChg>
        <pc:spChg chg="mod">
          <ac:chgData name="Ms A Perfect" userId="53dabc9c-544b-4e7e-a196-ef4ff8a9abe9" providerId="ADAL" clId="{28186EF7-78BF-4CB5-8F6A-492CDE390E57}" dt="2026-10-07T15:14:35.435" v="37" actId="14100"/>
          <ac:spMkLst>
            <pc:docMk/>
            <pc:sldMk cId="3259620923" sldId="262"/>
            <ac:spMk id="10" creationId="{C2878637-202C-CE36-E193-F584362C9C5D}"/>
          </ac:spMkLst>
        </pc:spChg>
        <pc:spChg chg="del">
          <ac:chgData name="Ms A Perfect" userId="53dabc9c-544b-4e7e-a196-ef4ff8a9abe9" providerId="ADAL" clId="{28186EF7-78BF-4CB5-8F6A-492CDE390E57}" dt="2026-10-07T15:13:41.803" v="22" actId="478"/>
          <ac:spMkLst>
            <pc:docMk/>
            <pc:sldMk cId="3259620923" sldId="262"/>
            <ac:spMk id="11" creationId="{02A60CA7-5567-4914-519D-D19CC380BC29}"/>
          </ac:spMkLst>
        </pc:spChg>
        <pc:spChg chg="del">
          <ac:chgData name="Ms A Perfect" userId="53dabc9c-544b-4e7e-a196-ef4ff8a9abe9" providerId="ADAL" clId="{28186EF7-78BF-4CB5-8F6A-492CDE390E57}" dt="2026-10-07T15:13:42.663" v="23" actId="478"/>
          <ac:spMkLst>
            <pc:docMk/>
            <pc:sldMk cId="3259620923" sldId="262"/>
            <ac:spMk id="12" creationId="{96FD1A4A-44E1-BBCD-03CC-32343105B6CC}"/>
          </ac:spMkLst>
        </pc:spChg>
        <pc:spChg chg="mod">
          <ac:chgData name="Ms A Perfect" userId="53dabc9c-544b-4e7e-a196-ef4ff8a9abe9" providerId="ADAL" clId="{28186EF7-78BF-4CB5-8F6A-492CDE390E57}" dt="2026-10-07T15:14:30.284" v="35" actId="1076"/>
          <ac:spMkLst>
            <pc:docMk/>
            <pc:sldMk cId="3259620923" sldId="262"/>
            <ac:spMk id="13" creationId="{FEF3B653-90DD-FA9B-3777-C47AE9239C96}"/>
          </ac:spMkLst>
        </pc:spChg>
        <pc:spChg chg="mod">
          <ac:chgData name="Ms A Perfect" userId="53dabc9c-544b-4e7e-a196-ef4ff8a9abe9" providerId="ADAL" clId="{28186EF7-78BF-4CB5-8F6A-492CDE390E57}" dt="2026-10-07T15:14:26.764" v="34" actId="14100"/>
          <ac:spMkLst>
            <pc:docMk/>
            <pc:sldMk cId="3259620923" sldId="262"/>
            <ac:spMk id="14" creationId="{F1E1D4B6-0845-5426-DA55-5A08990C0BB7}"/>
          </ac:spMkLst>
        </pc:spChg>
        <pc:spChg chg="mod">
          <ac:chgData name="Ms A Perfect" userId="53dabc9c-544b-4e7e-a196-ef4ff8a9abe9" providerId="ADAL" clId="{28186EF7-78BF-4CB5-8F6A-492CDE390E57}" dt="2026-10-07T15:14:21.875" v="32" actId="14100"/>
          <ac:spMkLst>
            <pc:docMk/>
            <pc:sldMk cId="3259620923" sldId="262"/>
            <ac:spMk id="15" creationId="{4C044174-4681-9ACF-5218-B4DAECE5A194}"/>
          </ac:spMkLst>
        </pc:spChg>
        <pc:graphicFrameChg chg="modGraphic">
          <ac:chgData name="Ms A Perfect" userId="53dabc9c-544b-4e7e-a196-ef4ff8a9abe9" providerId="ADAL" clId="{28186EF7-78BF-4CB5-8F6A-492CDE390E57}" dt="2026-10-07T15:14:14.340" v="30" actId="404"/>
          <ac:graphicFrameMkLst>
            <pc:docMk/>
            <pc:sldMk cId="3259620923" sldId="262"/>
            <ac:graphicFrameMk id="4" creationId="{F4667CED-E039-AB55-647F-017A55CEBEE9}"/>
          </ac:graphicFrameMkLst>
        </pc:graphicFrameChg>
      </pc:sldChg>
      <pc:sldChg chg="add">
        <pc:chgData name="Ms A Perfect" userId="53dabc9c-544b-4e7e-a196-ef4ff8a9abe9" providerId="ADAL" clId="{28186EF7-78BF-4CB5-8F6A-492CDE390E57}" dt="2026-10-07T15:17:49.462" v="55"/>
        <pc:sldMkLst>
          <pc:docMk/>
          <pc:sldMk cId="0" sldId="263"/>
        </pc:sldMkLst>
      </pc:sldChg>
      <pc:sldChg chg="add">
        <pc:chgData name="Ms A Perfect" userId="53dabc9c-544b-4e7e-a196-ef4ff8a9abe9" providerId="ADAL" clId="{28186EF7-78BF-4CB5-8F6A-492CDE390E57}" dt="2026-10-07T15:17:49.462" v="55"/>
        <pc:sldMkLst>
          <pc:docMk/>
          <pc:sldMk cId="0" sldId="264"/>
        </pc:sldMkLst>
      </pc:sldChg>
      <pc:sldChg chg="add">
        <pc:chgData name="Ms A Perfect" userId="53dabc9c-544b-4e7e-a196-ef4ff8a9abe9" providerId="ADAL" clId="{28186EF7-78BF-4CB5-8F6A-492CDE390E57}" dt="2026-10-07T15:17:49.462" v="55"/>
        <pc:sldMkLst>
          <pc:docMk/>
          <pc:sldMk cId="0" sldId="283"/>
        </pc:sldMkLst>
      </pc:sldChg>
      <pc:sldChg chg="del">
        <pc:chgData name="Ms A Perfect" userId="53dabc9c-544b-4e7e-a196-ef4ff8a9abe9" providerId="ADAL" clId="{28186EF7-78BF-4CB5-8F6A-492CDE390E57}" dt="2026-10-07T15:15:59.703" v="49" actId="47"/>
        <pc:sldMkLst>
          <pc:docMk/>
          <pc:sldMk cId="0" sldId="308"/>
        </pc:sldMkLst>
      </pc:sldChg>
      <pc:sldChg chg="del">
        <pc:chgData name="Ms A Perfect" userId="53dabc9c-544b-4e7e-a196-ef4ff8a9abe9" providerId="ADAL" clId="{28186EF7-78BF-4CB5-8F6A-492CDE390E57}" dt="2026-10-07T15:15:58.617" v="48" actId="47"/>
        <pc:sldMkLst>
          <pc:docMk/>
          <pc:sldMk cId="0" sldId="310"/>
        </pc:sldMkLst>
      </pc:sldChg>
      <pc:sldChg chg="add">
        <pc:chgData name="Ms A Perfect" userId="53dabc9c-544b-4e7e-a196-ef4ff8a9abe9" providerId="ADAL" clId="{28186EF7-78BF-4CB5-8F6A-492CDE390E57}" dt="2026-10-07T15:17:49.462" v="55"/>
        <pc:sldMkLst>
          <pc:docMk/>
          <pc:sldMk cId="0" sldId="318"/>
        </pc:sldMkLst>
      </pc:sldChg>
      <pc:sldChg chg="add">
        <pc:chgData name="Ms A Perfect" userId="53dabc9c-544b-4e7e-a196-ef4ff8a9abe9" providerId="ADAL" clId="{28186EF7-78BF-4CB5-8F6A-492CDE390E57}" dt="2026-10-07T15:17:49.462" v="55"/>
        <pc:sldMkLst>
          <pc:docMk/>
          <pc:sldMk cId="0" sldId="320"/>
        </pc:sldMkLst>
      </pc:sldChg>
      <pc:sldChg chg="del">
        <pc:chgData name="Ms A Perfect" userId="53dabc9c-544b-4e7e-a196-ef4ff8a9abe9" providerId="ADAL" clId="{28186EF7-78BF-4CB5-8F6A-492CDE390E57}" dt="2026-10-07T15:15:27.417" v="44" actId="47"/>
        <pc:sldMkLst>
          <pc:docMk/>
          <pc:sldMk cId="3051371808" sldId="377"/>
        </pc:sldMkLst>
      </pc:sldChg>
      <pc:sldChg chg="del">
        <pc:chgData name="Ms A Perfect" userId="53dabc9c-544b-4e7e-a196-ef4ff8a9abe9" providerId="ADAL" clId="{28186EF7-78BF-4CB5-8F6A-492CDE390E57}" dt="2026-10-07T15:15:29.536" v="46" actId="47"/>
        <pc:sldMkLst>
          <pc:docMk/>
          <pc:sldMk cId="1962754377" sldId="378"/>
        </pc:sldMkLst>
      </pc:sldChg>
      <pc:sldChg chg="del">
        <pc:chgData name="Ms A Perfect" userId="53dabc9c-544b-4e7e-a196-ef4ff8a9abe9" providerId="ADAL" clId="{28186EF7-78BF-4CB5-8F6A-492CDE390E57}" dt="2026-10-07T15:15:28.469" v="45" actId="47"/>
        <pc:sldMkLst>
          <pc:docMk/>
          <pc:sldMk cId="998476745" sldId="379"/>
        </pc:sldMkLst>
      </pc:sldChg>
      <pc:sldChg chg="del">
        <pc:chgData name="Ms A Perfect" userId="53dabc9c-544b-4e7e-a196-ef4ff8a9abe9" providerId="ADAL" clId="{28186EF7-78BF-4CB5-8F6A-492CDE390E57}" dt="2026-10-07T15:15:30.473" v="47" actId="47"/>
        <pc:sldMkLst>
          <pc:docMk/>
          <pc:sldMk cId="1932879584" sldId="380"/>
        </pc:sldMkLst>
      </pc:sldChg>
      <pc:sldChg chg="del">
        <pc:chgData name="Ms A Perfect" userId="53dabc9c-544b-4e7e-a196-ef4ff8a9abe9" providerId="ADAL" clId="{28186EF7-78BF-4CB5-8F6A-492CDE390E57}" dt="2026-10-07T15:16:02.148" v="50" actId="47"/>
        <pc:sldMkLst>
          <pc:docMk/>
          <pc:sldMk cId="2683554433" sldId="388"/>
        </pc:sldMkLst>
      </pc:sldChg>
      <pc:sldChg chg="add">
        <pc:chgData name="Ms A Perfect" userId="53dabc9c-544b-4e7e-a196-ef4ff8a9abe9" providerId="ADAL" clId="{28186EF7-78BF-4CB5-8F6A-492CDE390E57}" dt="2026-10-07T15:17:49.462" v="55"/>
        <pc:sldMkLst>
          <pc:docMk/>
          <pc:sldMk cId="2023501162" sldId="470"/>
        </pc:sldMkLst>
      </pc:sldChg>
      <pc:sldChg chg="modSp add mod">
        <pc:chgData name="Ms A Perfect" userId="53dabc9c-544b-4e7e-a196-ef4ff8a9abe9" providerId="ADAL" clId="{28186EF7-78BF-4CB5-8F6A-492CDE390E57}" dt="2026-10-07T15:17:49.516" v="56" actId="27636"/>
        <pc:sldMkLst>
          <pc:docMk/>
          <pc:sldMk cId="4226248463" sldId="471"/>
        </pc:sldMkLst>
        <pc:spChg chg="mod">
          <ac:chgData name="Ms A Perfect" userId="53dabc9c-544b-4e7e-a196-ef4ff8a9abe9" providerId="ADAL" clId="{28186EF7-78BF-4CB5-8F6A-492CDE390E57}" dt="2026-10-07T15:17:49.516" v="56" actId="27636"/>
          <ac:spMkLst>
            <pc:docMk/>
            <pc:sldMk cId="4226248463" sldId="471"/>
            <ac:spMk id="2" creationId="{F5E09B98-C94E-4904-A75F-048B1C39F725}"/>
          </ac:spMkLst>
        </pc:spChg>
      </pc:sldChg>
      <pc:sldChg chg="add">
        <pc:chgData name="Ms A Perfect" userId="53dabc9c-544b-4e7e-a196-ef4ff8a9abe9" providerId="ADAL" clId="{28186EF7-78BF-4CB5-8F6A-492CDE390E57}" dt="2026-10-07T15:17:49.462" v="55"/>
        <pc:sldMkLst>
          <pc:docMk/>
          <pc:sldMk cId="1002935430" sldId="472"/>
        </pc:sldMkLst>
      </pc:sldChg>
      <pc:sldChg chg="del">
        <pc:chgData name="Ms A Perfect" userId="53dabc9c-544b-4e7e-a196-ef4ff8a9abe9" providerId="ADAL" clId="{28186EF7-78BF-4CB5-8F6A-492CDE390E57}" dt="2026-10-07T15:16:04.930" v="51" actId="47"/>
        <pc:sldMkLst>
          <pc:docMk/>
          <pc:sldMk cId="3606593839" sldId="513"/>
        </pc:sldMkLst>
      </pc:sldChg>
      <pc:sldChg chg="del">
        <pc:chgData name="Ms A Perfect" userId="53dabc9c-544b-4e7e-a196-ef4ff8a9abe9" providerId="ADAL" clId="{28186EF7-78BF-4CB5-8F6A-492CDE390E57}" dt="2026-10-07T15:16:06.724" v="53" actId="47"/>
        <pc:sldMkLst>
          <pc:docMk/>
          <pc:sldMk cId="3679780505" sldId="514"/>
        </pc:sldMkLst>
      </pc:sldChg>
      <pc:sldChg chg="del">
        <pc:chgData name="Ms A Perfect" userId="53dabc9c-544b-4e7e-a196-ef4ff8a9abe9" providerId="ADAL" clId="{28186EF7-78BF-4CB5-8F6A-492CDE390E57}" dt="2026-10-07T15:16:07.586" v="54" actId="47"/>
        <pc:sldMkLst>
          <pc:docMk/>
          <pc:sldMk cId="1065786790" sldId="515"/>
        </pc:sldMkLst>
      </pc:sldChg>
      <pc:sldChg chg="del">
        <pc:chgData name="Ms A Perfect" userId="53dabc9c-544b-4e7e-a196-ef4ff8a9abe9" providerId="ADAL" clId="{28186EF7-78BF-4CB5-8F6A-492CDE390E57}" dt="2026-10-07T15:16:05.773" v="52" actId="47"/>
        <pc:sldMkLst>
          <pc:docMk/>
          <pc:sldMk cId="557273385" sldId="516"/>
        </pc:sldMkLst>
      </pc:sldChg>
      <pc:sldChg chg="modSp mod">
        <pc:chgData name="Ms A Perfect" userId="53dabc9c-544b-4e7e-a196-ef4ff8a9abe9" providerId="ADAL" clId="{28186EF7-78BF-4CB5-8F6A-492CDE390E57}" dt="2026-10-07T15:20:54.804" v="184" actId="20577"/>
        <pc:sldMkLst>
          <pc:docMk/>
          <pc:sldMk cId="2290521170" sldId="658"/>
        </pc:sldMkLst>
        <pc:spChg chg="mod">
          <ac:chgData name="Ms A Perfect" userId="53dabc9c-544b-4e7e-a196-ef4ff8a9abe9" providerId="ADAL" clId="{28186EF7-78BF-4CB5-8F6A-492CDE390E57}" dt="2026-10-07T15:20:54.804" v="184" actId="20577"/>
          <ac:spMkLst>
            <pc:docMk/>
            <pc:sldMk cId="2290521170" sldId="658"/>
            <ac:spMk id="3" creationId="{6B575C68-1B55-47C1-9C0E-2C536DF058B1}"/>
          </ac:spMkLst>
        </pc:spChg>
      </pc:sldChg>
      <pc:sldChg chg="del">
        <pc:chgData name="Ms A Perfect" userId="53dabc9c-544b-4e7e-a196-ef4ff8a9abe9" providerId="ADAL" clId="{28186EF7-78BF-4CB5-8F6A-492CDE390E57}" dt="2026-10-07T15:21:18.796" v="185" actId="47"/>
        <pc:sldMkLst>
          <pc:docMk/>
          <pc:sldMk cId="2010960061" sldId="660"/>
        </pc:sldMkLst>
      </pc:sldChg>
      <pc:sldChg chg="modSp mod">
        <pc:chgData name="Ms A Perfect" userId="53dabc9c-544b-4e7e-a196-ef4ff8a9abe9" providerId="ADAL" clId="{28186EF7-78BF-4CB5-8F6A-492CDE390E57}" dt="2026-10-07T15:21:46.053" v="196" actId="20577"/>
        <pc:sldMkLst>
          <pc:docMk/>
          <pc:sldMk cId="2037328399" sldId="668"/>
        </pc:sldMkLst>
        <pc:spChg chg="mod">
          <ac:chgData name="Ms A Perfect" userId="53dabc9c-544b-4e7e-a196-ef4ff8a9abe9" providerId="ADAL" clId="{28186EF7-78BF-4CB5-8F6A-492CDE390E57}" dt="2026-10-07T15:21:46.053" v="196" actId="20577"/>
          <ac:spMkLst>
            <pc:docMk/>
            <pc:sldMk cId="2037328399" sldId="668"/>
            <ac:spMk id="3" creationId="{E97B0C3D-FD62-A76B-AE28-5E2D5F1CB96E}"/>
          </ac:spMkLst>
        </pc:spChg>
      </pc:sldChg>
      <pc:sldChg chg="del">
        <pc:chgData name="Ms A Perfect" userId="53dabc9c-544b-4e7e-a196-ef4ff8a9abe9" providerId="ADAL" clId="{28186EF7-78BF-4CB5-8F6A-492CDE390E57}" dt="2026-10-07T15:12:53.488" v="16" actId="47"/>
        <pc:sldMkLst>
          <pc:docMk/>
          <pc:sldMk cId="151958011" sldId="672"/>
        </pc:sldMkLst>
      </pc:sldChg>
      <pc:sldChg chg="modSp add mod">
        <pc:chgData name="Ms A Perfect" userId="53dabc9c-544b-4e7e-a196-ef4ff8a9abe9" providerId="ADAL" clId="{28186EF7-78BF-4CB5-8F6A-492CDE390E57}" dt="2026-10-07T15:23:11.516" v="294" actId="27636"/>
        <pc:sldMkLst>
          <pc:docMk/>
          <pc:sldMk cId="2990428885" sldId="778"/>
        </pc:sldMkLst>
        <pc:spChg chg="mod">
          <ac:chgData name="Ms A Perfect" userId="53dabc9c-544b-4e7e-a196-ef4ff8a9abe9" providerId="ADAL" clId="{28186EF7-78BF-4CB5-8F6A-492CDE390E57}" dt="2026-10-07T15:23:11.516" v="294" actId="27636"/>
          <ac:spMkLst>
            <pc:docMk/>
            <pc:sldMk cId="2990428885" sldId="778"/>
            <ac:spMk id="2" creationId="{AF9760B2-78E5-FB9B-A3E6-5ACB7A340111}"/>
          </ac:spMkLst>
        </pc:spChg>
      </pc:sldChg>
      <pc:sldChg chg="modSp add mod">
        <pc:chgData name="Ms A Perfect" userId="53dabc9c-544b-4e7e-a196-ef4ff8a9abe9" providerId="ADAL" clId="{28186EF7-78BF-4CB5-8F6A-492CDE390E57}" dt="2026-10-07T15:23:17.219" v="295" actId="14100"/>
        <pc:sldMkLst>
          <pc:docMk/>
          <pc:sldMk cId="1393203168" sldId="779"/>
        </pc:sldMkLst>
        <pc:spChg chg="mod">
          <ac:chgData name="Ms A Perfect" userId="53dabc9c-544b-4e7e-a196-ef4ff8a9abe9" providerId="ADAL" clId="{28186EF7-78BF-4CB5-8F6A-492CDE390E57}" dt="2026-10-07T15:23:17.219" v="295" actId="14100"/>
          <ac:spMkLst>
            <pc:docMk/>
            <pc:sldMk cId="1393203168" sldId="779"/>
            <ac:spMk id="2" creationId="{AF9760B2-78E5-FB9B-A3E6-5ACB7A340111}"/>
          </ac:spMkLst>
        </pc:spChg>
      </pc:sldChg>
      <pc:sldChg chg="addSp delSp modSp new mod">
        <pc:chgData name="Ms A Perfect" userId="53dabc9c-544b-4e7e-a196-ef4ff8a9abe9" providerId="ADAL" clId="{28186EF7-78BF-4CB5-8F6A-492CDE390E57}" dt="2026-10-07T15:19:34.181" v="112" actId="1076"/>
        <pc:sldMkLst>
          <pc:docMk/>
          <pc:sldMk cId="1216500694" sldId="780"/>
        </pc:sldMkLst>
        <pc:spChg chg="mod">
          <ac:chgData name="Ms A Perfect" userId="53dabc9c-544b-4e7e-a196-ef4ff8a9abe9" providerId="ADAL" clId="{28186EF7-78BF-4CB5-8F6A-492CDE390E57}" dt="2026-10-07T15:19:23.508" v="110" actId="207"/>
          <ac:spMkLst>
            <pc:docMk/>
            <pc:sldMk cId="1216500694" sldId="780"/>
            <ac:spMk id="2" creationId="{88CB23A6-1192-4948-5CF7-D0B30008DE13}"/>
          </ac:spMkLst>
        </pc:spChg>
        <pc:spChg chg="del">
          <ac:chgData name="Ms A Perfect" userId="53dabc9c-544b-4e7e-a196-ef4ff8a9abe9" providerId="ADAL" clId="{28186EF7-78BF-4CB5-8F6A-492CDE390E57}" dt="2026-10-07T15:18:34.634" v="58"/>
          <ac:spMkLst>
            <pc:docMk/>
            <pc:sldMk cId="1216500694" sldId="780"/>
            <ac:spMk id="3" creationId="{3964ADEB-A6A1-75DF-B0AC-5F77DA996741}"/>
          </ac:spMkLst>
        </pc:spChg>
        <pc:graphicFrameChg chg="add mod modGraphic">
          <ac:chgData name="Ms A Perfect" userId="53dabc9c-544b-4e7e-a196-ef4ff8a9abe9" providerId="ADAL" clId="{28186EF7-78BF-4CB5-8F6A-492CDE390E57}" dt="2026-10-07T15:19:34.181" v="112" actId="1076"/>
          <ac:graphicFrameMkLst>
            <pc:docMk/>
            <pc:sldMk cId="1216500694" sldId="780"/>
            <ac:graphicFrameMk id="4" creationId="{4174377A-C889-735C-F4D4-9E162354BD9C}"/>
          </ac:graphicFrameMkLst>
        </pc:graphicFrameChg>
      </pc:sldChg>
      <pc:sldChg chg="modSp add mod ord">
        <pc:chgData name="Ms A Perfect" userId="53dabc9c-544b-4e7e-a196-ef4ff8a9abe9" providerId="ADAL" clId="{28186EF7-78BF-4CB5-8F6A-492CDE390E57}" dt="2026-10-07T15:22:35.294" v="292" actId="20577"/>
        <pc:sldMkLst>
          <pc:docMk/>
          <pc:sldMk cId="1552046789" sldId="781"/>
        </pc:sldMkLst>
        <pc:spChg chg="mod">
          <ac:chgData name="Ms A Perfect" userId="53dabc9c-544b-4e7e-a196-ef4ff8a9abe9" providerId="ADAL" clId="{28186EF7-78BF-4CB5-8F6A-492CDE390E57}" dt="2026-10-07T15:22:35.294" v="292" actId="20577"/>
          <ac:spMkLst>
            <pc:docMk/>
            <pc:sldMk cId="1552046789" sldId="781"/>
            <ac:spMk id="3" creationId="{10976DD2-3C0B-FC4B-6E99-B55905586C8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496B8C-399E-4A11-B2CA-83B77B6694A8}" type="datetimeFigureOut">
              <a:rPr lang="en-GB" smtClean="0"/>
              <a:t>07/10/2026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C4E59C-0CAB-47E6-95F2-E6C7D0699DED}" type="slidenum">
              <a:rPr lang="en-GB" smtClean="0"/>
              <a:t>‹#›</a:t>
            </a:fld>
            <a:endParaRPr lang="en-GB"/>
          </a:p>
        </p:txBody>
      </p:sp>
    </p:spTree>
    <p:extLst>
      <p:ext uri="{BB962C8B-B14F-4D97-AF65-F5344CB8AC3E}">
        <p14:creationId xmlns:p14="http://schemas.microsoft.com/office/powerpoint/2010/main" val="4101835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AC75CD01-CA7F-04FF-86C5-F19EBDDD12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0375B5A5-51A6-3911-C946-4C5100A0B6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L.O guide:</a:t>
            </a:r>
          </a:p>
          <a:p>
            <a:pPr eaLnBrk="1" hangingPunct="1">
              <a:spcBef>
                <a:spcPct val="0"/>
              </a:spcBef>
            </a:pPr>
            <a:r>
              <a:rPr lang="en-GB" altLang="en-US"/>
              <a:t>-To investigate how the …….was so significant to …….(Level 5c)</a:t>
            </a:r>
          </a:p>
          <a:p>
            <a:pPr eaLnBrk="1" hangingPunct="1">
              <a:spcBef>
                <a:spcPct val="0"/>
              </a:spcBef>
            </a:pPr>
            <a:r>
              <a:rPr lang="en-GB" altLang="en-US"/>
              <a:t>-To analyse the actions …….compared to that of …….(Level 5b)</a:t>
            </a:r>
          </a:p>
          <a:p>
            <a:pPr eaLnBrk="1" hangingPunct="1">
              <a:spcBef>
                <a:spcPct val="0"/>
              </a:spcBef>
            </a:pPr>
            <a:r>
              <a:rPr lang="en-GB" altLang="en-US"/>
              <a:t>-To evaluate how much ……..was influenced by…….(Level 5a/6c)</a:t>
            </a:r>
          </a:p>
          <a:p>
            <a:pPr eaLnBrk="1" hangingPunct="1">
              <a:spcBef>
                <a:spcPct val="0"/>
              </a:spcBef>
            </a:pPr>
            <a:endParaRPr lang="en-GB" altLang="en-US"/>
          </a:p>
        </p:txBody>
      </p:sp>
      <p:sp>
        <p:nvSpPr>
          <p:cNvPr id="12292" name="Slide Number Placeholder 3">
            <a:extLst>
              <a:ext uri="{FF2B5EF4-FFF2-40B4-BE49-F238E27FC236}">
                <a16:creationId xmlns:a16="http://schemas.microsoft.com/office/drawing/2014/main" id="{932D5AE0-B941-394E-6B54-884BF1CE83E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B7D7754-1D99-4813-86DF-E8AEF30DF4BB}" type="slidenum">
              <a:rPr lang="en-GB" altLang="en-US" smtClean="0"/>
              <a:pPr>
                <a:spcBef>
                  <a:spcPct val="0"/>
                </a:spcBef>
              </a:pPr>
              <a:t>13</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852059A9-CA88-49B2-B2A1-DE71552C0B4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1AEE0B8-0BA1-4B2F-86CE-C3B61964D141}" type="slidenum">
              <a:rPr lang="en-GB" altLang="en-US" sz="1200">
                <a:solidFill>
                  <a:srgbClr val="000000"/>
                </a:solidFill>
                <a:latin typeface="Calibri" panose="020F0502020204030204" pitchFamily="34" charset="0"/>
              </a:rPr>
              <a:pPr/>
              <a:t>35</a:t>
            </a:fld>
            <a:endParaRPr lang="en-GB" altLang="en-US" sz="1200">
              <a:solidFill>
                <a:srgbClr val="000000"/>
              </a:solidFill>
              <a:latin typeface="Calibri" panose="020F0502020204030204" pitchFamily="34" charset="0"/>
            </a:endParaRPr>
          </a:p>
        </p:txBody>
      </p:sp>
      <p:sp>
        <p:nvSpPr>
          <p:cNvPr id="79875" name="Rectangle 2">
            <a:extLst>
              <a:ext uri="{FF2B5EF4-FFF2-40B4-BE49-F238E27FC236}">
                <a16:creationId xmlns:a16="http://schemas.microsoft.com/office/drawing/2014/main" id="{BD359DD9-EA4D-44DB-843A-E8ECAA2F2612}"/>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EE4AA385-5BD5-433E-955D-D4887BAAFE0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B4C08-E00E-71C5-3974-BEDAE9553D8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6DBF996-95F2-CC6B-2648-60350CB63B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30253152-3BFD-4B1F-37AE-2402E1B6DF79}"/>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5" name="Footer Placeholder 4">
            <a:extLst>
              <a:ext uri="{FF2B5EF4-FFF2-40B4-BE49-F238E27FC236}">
                <a16:creationId xmlns:a16="http://schemas.microsoft.com/office/drawing/2014/main" id="{D3BED5C2-F289-2B30-AF5E-AAE948198D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B18BE6-C185-6F40-B8F4-6FDC5F1DFDC1}"/>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28323002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A95F3-74F9-B418-200B-F22CC862D31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075FE1F-0CD1-25FA-B19F-F1126DEF24A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DF2D9E8-F2AF-746E-E43A-C0A669888DD8}"/>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5" name="Footer Placeholder 4">
            <a:extLst>
              <a:ext uri="{FF2B5EF4-FFF2-40B4-BE49-F238E27FC236}">
                <a16:creationId xmlns:a16="http://schemas.microsoft.com/office/drawing/2014/main" id="{168D8637-24A1-CC99-2F6B-132F58F697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AA8FD0-28A0-5AB9-0CD6-67F26ACDB95D}"/>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835178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6974E-D847-39A0-66B1-1DCF4882997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615BCF7-219C-3531-D95D-8667F16B50C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FD711F8-063B-23B3-8AA3-3844E888E4B7}"/>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5" name="Footer Placeholder 4">
            <a:extLst>
              <a:ext uri="{FF2B5EF4-FFF2-40B4-BE49-F238E27FC236}">
                <a16:creationId xmlns:a16="http://schemas.microsoft.com/office/drawing/2014/main" id="{A268F8C1-89F3-5710-5F6A-98993CF31A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40ACF3-CF9F-2B11-72A2-83DEE14FCE6D}"/>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3351092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89FAE-E5BC-5455-DDF3-1B57E68BCFE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4D735B0-F7E4-8621-8BBF-E64CBE4D779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47B2D025-E8A1-9091-2A30-10A3D20B179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0EC5597-F2AC-3CAB-F4EF-EAB75211D9F0}"/>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6" name="Footer Placeholder 5">
            <a:extLst>
              <a:ext uri="{FF2B5EF4-FFF2-40B4-BE49-F238E27FC236}">
                <a16:creationId xmlns:a16="http://schemas.microsoft.com/office/drawing/2014/main" id="{0B13E6E7-48F8-5BD2-59AA-F46EEDC224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939658-8573-2EEF-0E1A-D6E126A66AD4}"/>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1919490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C7752-ED2E-A16A-E44A-1AB1DA235A2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F6C455D-76A8-48FE-114E-F7B03DEBFD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E5E84B7-6182-3B15-7010-AA93441D554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147FFEF-B365-52CA-B8BB-CA7AC432CB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B6C65C8-22A5-A999-4638-FCAF27096DE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64EDFCD-CC54-A595-7483-03755DF1EB59}"/>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8" name="Footer Placeholder 7">
            <a:extLst>
              <a:ext uri="{FF2B5EF4-FFF2-40B4-BE49-F238E27FC236}">
                <a16:creationId xmlns:a16="http://schemas.microsoft.com/office/drawing/2014/main" id="{478812C2-FFBA-7686-AAEF-AC60DAE45AA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DBBBD1-6D5B-ADC6-BEB0-1F4E70239117}"/>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2399433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8A38B-3907-869F-8442-29E7BD3AF3D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763BB8D-5419-EE5F-72C4-7131CC71F477}"/>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4" name="Footer Placeholder 3">
            <a:extLst>
              <a:ext uri="{FF2B5EF4-FFF2-40B4-BE49-F238E27FC236}">
                <a16:creationId xmlns:a16="http://schemas.microsoft.com/office/drawing/2014/main" id="{3657CF7E-2482-8563-4A08-FA403CF6120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C9657A-DF5E-F5DC-3979-4739D5FF06CA}"/>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3074377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A7DE74-D2CC-D725-4B9C-9930D6216DF4}"/>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3" name="Footer Placeholder 2">
            <a:extLst>
              <a:ext uri="{FF2B5EF4-FFF2-40B4-BE49-F238E27FC236}">
                <a16:creationId xmlns:a16="http://schemas.microsoft.com/office/drawing/2014/main" id="{80659E25-2E87-D739-4754-43A7A96F24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B2BE2E6-A473-764B-5156-BA2A929F2159}"/>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1412919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481BC-EDC7-9A6F-289A-BB07ECFCA1D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570C34C-15CF-3DAB-32AA-9546A44E12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A3FB988-07B5-4FE8-462E-29FF5A9841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43B1064-E5AC-7508-C6E4-D892484B280E}"/>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6" name="Footer Placeholder 5">
            <a:extLst>
              <a:ext uri="{FF2B5EF4-FFF2-40B4-BE49-F238E27FC236}">
                <a16:creationId xmlns:a16="http://schemas.microsoft.com/office/drawing/2014/main" id="{33B8961C-FC99-2F1B-5408-662636123E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D79149-9E44-E352-A6A9-CC44F53A36D2}"/>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898920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67108-F003-6996-AB4D-DAC45ABB47C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9474F77-2537-615C-E2CF-A7EE432834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E225819-B978-222A-6D61-BDEE8F0BA3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410F5E4-8A1E-EB19-ABE2-DA743757671A}"/>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6" name="Footer Placeholder 5">
            <a:extLst>
              <a:ext uri="{FF2B5EF4-FFF2-40B4-BE49-F238E27FC236}">
                <a16:creationId xmlns:a16="http://schemas.microsoft.com/office/drawing/2014/main" id="{4B75CF76-8856-7BF3-3794-756323A3AF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798C46-162F-8E88-BE05-ED6429536828}"/>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754249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F34AA-0DA2-2F62-E51D-E4AFE2E8296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C439034-A1B6-DD10-4E41-C3FB522924C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B85CD67-4830-1F44-49BB-EE55C62D1A4A}"/>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5" name="Footer Placeholder 4">
            <a:extLst>
              <a:ext uri="{FF2B5EF4-FFF2-40B4-BE49-F238E27FC236}">
                <a16:creationId xmlns:a16="http://schemas.microsoft.com/office/drawing/2014/main" id="{FBE90DE5-4694-0974-D80E-CD9ED9342E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6202CE-D32B-F773-1BC8-DBDDCA6231AF}"/>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39365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9AB4E0-9CAC-6CCD-D12C-39DD95134F0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5DBACA6-F38C-3B92-F0EC-81FF09E819C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6EA99E-225F-CBC5-F47B-10F4AD9BB4A8}"/>
              </a:ext>
            </a:extLst>
          </p:cNvPr>
          <p:cNvSpPr>
            <a:spLocks noGrp="1"/>
          </p:cNvSpPr>
          <p:nvPr>
            <p:ph type="dt" sz="half" idx="10"/>
          </p:nvPr>
        </p:nvSpPr>
        <p:spPr/>
        <p:txBody>
          <a:bodyPr/>
          <a:lstStyle/>
          <a:p>
            <a:fld id="{6697AF9D-CF23-4488-95E6-2A0ABC6D4127}" type="datetimeFigureOut">
              <a:rPr lang="en-GB" smtClean="0"/>
              <a:t>07/10/2026</a:t>
            </a:fld>
            <a:endParaRPr lang="en-GB"/>
          </a:p>
        </p:txBody>
      </p:sp>
      <p:sp>
        <p:nvSpPr>
          <p:cNvPr id="5" name="Footer Placeholder 4">
            <a:extLst>
              <a:ext uri="{FF2B5EF4-FFF2-40B4-BE49-F238E27FC236}">
                <a16:creationId xmlns:a16="http://schemas.microsoft.com/office/drawing/2014/main" id="{2E9CB88B-CE51-805B-3799-61358D54DD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8237F8-B7EA-2ED9-74BF-09904906723D}"/>
              </a:ext>
            </a:extLst>
          </p:cNvPr>
          <p:cNvSpPr>
            <a:spLocks noGrp="1"/>
          </p:cNvSpPr>
          <p:nvPr>
            <p:ph type="sldNum" sz="quarter" idx="12"/>
          </p:nvPr>
        </p:nvSpPr>
        <p:spPr/>
        <p:txBody>
          <a:bodyPr/>
          <a:lstStyle/>
          <a:p>
            <a:fld id="{319E6DB4-C9BE-4874-AEA5-98957CC38268}" type="slidenum">
              <a:rPr lang="en-GB" smtClean="0"/>
              <a:t>‹#›</a:t>
            </a:fld>
            <a:endParaRPr lang="en-GB"/>
          </a:p>
        </p:txBody>
      </p:sp>
    </p:spTree>
    <p:extLst>
      <p:ext uri="{BB962C8B-B14F-4D97-AF65-F5344CB8AC3E}">
        <p14:creationId xmlns:p14="http://schemas.microsoft.com/office/powerpoint/2010/main" val="454672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497F88-C6F7-C667-A3DC-FD01519821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B8CC83E-616D-95C6-2F62-1BAE5ED82B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6BA82EB-A5F3-EA1D-9852-B95E184AD6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697AF9D-CF23-4488-95E6-2A0ABC6D4127}" type="datetimeFigureOut">
              <a:rPr lang="en-GB" smtClean="0"/>
              <a:t>07/10/2026</a:t>
            </a:fld>
            <a:endParaRPr lang="en-GB"/>
          </a:p>
        </p:txBody>
      </p:sp>
      <p:sp>
        <p:nvSpPr>
          <p:cNvPr id="5" name="Footer Placeholder 4">
            <a:extLst>
              <a:ext uri="{FF2B5EF4-FFF2-40B4-BE49-F238E27FC236}">
                <a16:creationId xmlns:a16="http://schemas.microsoft.com/office/drawing/2014/main" id="{14A85A98-0936-501A-210A-81D97E0CFE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51C09CE-A18F-0742-CA99-11DE353B40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19E6DB4-C9BE-4874-AEA5-98957CC38268}" type="slidenum">
              <a:rPr lang="en-GB" smtClean="0"/>
              <a:t>‹#›</a:t>
            </a:fld>
            <a:endParaRPr lang="en-GB"/>
          </a:p>
        </p:txBody>
      </p:sp>
    </p:spTree>
    <p:extLst>
      <p:ext uri="{BB962C8B-B14F-4D97-AF65-F5344CB8AC3E}">
        <p14:creationId xmlns:p14="http://schemas.microsoft.com/office/powerpoint/2010/main" val="488167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VG3D9EOwSyc?feature=oembed"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l1qxALvXBlU?feature=oembed"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theblackcordelias.files.wordpress.com/2008/08/abortion_2.jpg"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hyperlink" Target="https://www.google.com/url?sa=t&amp;rct=j&amp;q=&amp;esrc=s&amp;source=video&amp;cd=&amp;cad=rja&amp;uact=8&amp;ved=2ahUKEwifp5L3npr7AhUBacAKHVZ3Ab4QtwJ6BAgDEAI&amp;url=https%3A%2F%2Fwww.truetube.co.uk%2Fresource%2Fthe-view-from-the-classroom-abortion%2F&amp;usg=AOvVaw3NSR3xAumKYk9DgNrUx-pT"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7.xml"/><Relationship Id="rId1" Type="http://schemas.openxmlformats.org/officeDocument/2006/relationships/video" Target="https://www.youtube.com/embed/77gpTOCdQ00?feature=oembed"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927F2-7C67-895E-D1CF-7DD3AFF7DCD8}"/>
              </a:ext>
            </a:extLst>
          </p:cNvPr>
          <p:cNvSpPr>
            <a:spLocks noGrp="1"/>
          </p:cNvSpPr>
          <p:nvPr>
            <p:ph type="ctrTitle"/>
          </p:nvPr>
        </p:nvSpPr>
        <p:spPr>
          <a:xfrm>
            <a:off x="319088" y="1122362"/>
            <a:ext cx="7959150" cy="3535901"/>
          </a:xfrm>
        </p:spPr>
        <p:txBody>
          <a:bodyPr>
            <a:normAutofit fontScale="90000"/>
          </a:bodyPr>
          <a:lstStyle/>
          <a:p>
            <a:r>
              <a:rPr lang="en-GB" b="1">
                <a:latin typeface="Comic Sans MS" panose="030F0702030302020204" pitchFamily="66" charset="0"/>
              </a:rPr>
              <a:t>Year 9</a:t>
            </a:r>
            <a:br>
              <a:rPr lang="en-GB" b="1">
                <a:latin typeface="Comic Sans MS" panose="030F0702030302020204" pitchFamily="66" charset="0"/>
              </a:rPr>
            </a:br>
            <a:br>
              <a:rPr lang="en-GB">
                <a:latin typeface="Comic Sans MS" panose="030F0702030302020204" pitchFamily="66" charset="0"/>
              </a:rPr>
            </a:br>
            <a:r>
              <a:rPr lang="en-GB" b="1">
                <a:latin typeface="Comic Sans MS" panose="030F0702030302020204" pitchFamily="66" charset="0"/>
              </a:rPr>
              <a:t>RE Assessment </a:t>
            </a:r>
            <a:br>
              <a:rPr lang="en-GB" b="1">
                <a:latin typeface="Comic Sans MS" panose="030F0702030302020204" pitchFamily="66" charset="0"/>
              </a:rPr>
            </a:br>
            <a:br>
              <a:rPr lang="en-GB">
                <a:latin typeface="Comic Sans MS" panose="030F0702030302020204" pitchFamily="66" charset="0"/>
              </a:rPr>
            </a:br>
            <a:r>
              <a:rPr lang="en-GB" b="1">
                <a:latin typeface="Comic Sans MS" panose="030F0702030302020204" pitchFamily="66" charset="0"/>
              </a:rPr>
              <a:t>Revision</a:t>
            </a:r>
            <a:endParaRPr lang="en-GB">
              <a:latin typeface="Comic Sans MS" panose="030F0702030302020204" pitchFamily="66" charset="0"/>
            </a:endParaRPr>
          </a:p>
        </p:txBody>
      </p:sp>
      <p:pic>
        <p:nvPicPr>
          <p:cNvPr id="4" name="Picture 3">
            <a:extLst>
              <a:ext uri="{FF2B5EF4-FFF2-40B4-BE49-F238E27FC236}">
                <a16:creationId xmlns:a16="http://schemas.microsoft.com/office/drawing/2014/main" id="{5C660DA3-E296-234C-6F6C-C375C8B97D09}"/>
              </a:ext>
            </a:extLst>
          </p:cNvPr>
          <p:cNvPicPr>
            <a:picLocks noChangeAspect="1"/>
          </p:cNvPicPr>
          <p:nvPr/>
        </p:nvPicPr>
        <p:blipFill>
          <a:blip r:embed="rId2"/>
          <a:stretch>
            <a:fillRect/>
          </a:stretch>
        </p:blipFill>
        <p:spPr>
          <a:xfrm>
            <a:off x="7785726" y="1527244"/>
            <a:ext cx="4087186" cy="3214822"/>
          </a:xfrm>
          <a:prstGeom prst="rect">
            <a:avLst/>
          </a:prstGeom>
        </p:spPr>
      </p:pic>
    </p:spTree>
    <p:extLst>
      <p:ext uri="{BB962C8B-B14F-4D97-AF65-F5344CB8AC3E}">
        <p14:creationId xmlns:p14="http://schemas.microsoft.com/office/powerpoint/2010/main" val="272940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2A292-9FA6-AF16-38F6-BEC39E74A382}"/>
              </a:ext>
            </a:extLst>
          </p:cNvPr>
          <p:cNvSpPr>
            <a:spLocks noGrp="1"/>
          </p:cNvSpPr>
          <p:nvPr>
            <p:ph type="title"/>
          </p:nvPr>
        </p:nvSpPr>
        <p:spPr/>
        <p:txBody>
          <a:bodyPr/>
          <a:lstStyle/>
          <a:p>
            <a:pPr algn="ctr"/>
            <a:fld id="{12601557-6C55-474A-8C81-7956772637E4}" type="datetime2">
              <a:rPr lang="en-GB" b="1" u="sng" smtClean="0">
                <a:latin typeface="Comic Sans MS" panose="030F0702030302020204" pitchFamily="66" charset="0"/>
              </a:rPr>
              <a:pPr algn="ctr"/>
              <a:t>Wednesday, 07 October 2026</a:t>
            </a:fld>
            <a:br>
              <a:rPr lang="en-GB" b="1" u="sng">
                <a:latin typeface="Comic Sans MS" panose="030F0702030302020204" pitchFamily="66" charset="0"/>
              </a:rPr>
            </a:br>
            <a:r>
              <a:rPr lang="en-GB" b="1" u="sng">
                <a:latin typeface="Comic Sans MS" panose="030F0702030302020204" pitchFamily="66" charset="0"/>
              </a:rPr>
              <a:t>Revision</a:t>
            </a:r>
          </a:p>
        </p:txBody>
      </p:sp>
      <p:sp>
        <p:nvSpPr>
          <p:cNvPr id="3" name="Content Placeholder 2">
            <a:extLst>
              <a:ext uri="{FF2B5EF4-FFF2-40B4-BE49-F238E27FC236}">
                <a16:creationId xmlns:a16="http://schemas.microsoft.com/office/drawing/2014/main" id="{57355222-1C00-7E19-87DB-FD9790981582}"/>
              </a:ext>
            </a:extLst>
          </p:cNvPr>
          <p:cNvSpPr>
            <a:spLocks noGrp="1"/>
          </p:cNvSpPr>
          <p:nvPr>
            <p:ph idx="1"/>
          </p:nvPr>
        </p:nvSpPr>
        <p:spPr>
          <a:solidFill>
            <a:srgbClr val="FFFF00"/>
          </a:solidFill>
        </p:spPr>
        <p:txBody>
          <a:bodyPr/>
          <a:lstStyle/>
          <a:p>
            <a:pPr marL="0" indent="0">
              <a:buNone/>
            </a:pPr>
            <a:r>
              <a:rPr lang="en-GB" b="1" u="sng">
                <a:latin typeface="Comic Sans MS" panose="030F0702030302020204" pitchFamily="66" charset="0"/>
              </a:rPr>
              <a:t>Do it now</a:t>
            </a:r>
          </a:p>
          <a:p>
            <a:pPr marL="514350" indent="-514350">
              <a:buFont typeface="+mj-lt"/>
              <a:buAutoNum type="arabicPeriod"/>
            </a:pPr>
            <a:r>
              <a:rPr lang="en-GB">
                <a:latin typeface="Comic Sans MS" panose="030F0702030302020204" pitchFamily="66" charset="0"/>
              </a:rPr>
              <a:t>Fill in your name and teacher’s name on the revision booklet.</a:t>
            </a:r>
          </a:p>
          <a:p>
            <a:pPr marL="514350" indent="-514350">
              <a:buFont typeface="+mj-lt"/>
              <a:buAutoNum type="arabicPeriod"/>
            </a:pPr>
            <a:r>
              <a:rPr lang="en-GB">
                <a:latin typeface="Comic Sans MS" panose="030F0702030302020204" pitchFamily="66" charset="0"/>
              </a:rPr>
              <a:t>Complete the mind map on page 2.  What do you remember about the conscience?</a:t>
            </a:r>
          </a:p>
        </p:txBody>
      </p:sp>
      <p:sp>
        <p:nvSpPr>
          <p:cNvPr id="4" name="Cloud Callout 1">
            <a:extLst>
              <a:ext uri="{FF2B5EF4-FFF2-40B4-BE49-F238E27FC236}">
                <a16:creationId xmlns:a16="http://schemas.microsoft.com/office/drawing/2014/main" id="{6202D8F6-4211-9909-D483-46DFA858E6C4}"/>
              </a:ext>
            </a:extLst>
          </p:cNvPr>
          <p:cNvSpPr/>
          <p:nvPr/>
        </p:nvSpPr>
        <p:spPr>
          <a:xfrm>
            <a:off x="6277552" y="4156363"/>
            <a:ext cx="4503593" cy="2225964"/>
          </a:xfrm>
          <a:prstGeom prst="cloudCallout">
            <a:avLst>
              <a:gd name="adj1" fmla="val -71138"/>
              <a:gd name="adj2" fmla="val 5248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GB" sz="1600" b="1">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Conscience…</a:t>
            </a:r>
            <a:endParaRPr lang="en-GB" sz="110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408704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4834C-0BCD-A055-8654-952BF1B73063}"/>
              </a:ext>
            </a:extLst>
          </p:cNvPr>
          <p:cNvSpPr>
            <a:spLocks noGrp="1"/>
          </p:cNvSpPr>
          <p:nvPr>
            <p:ph type="title"/>
          </p:nvPr>
        </p:nvSpPr>
        <p:spPr/>
        <p:txBody>
          <a:bodyPr/>
          <a:lstStyle/>
          <a:p>
            <a:r>
              <a:rPr lang="en-GB" b="1" u="sng">
                <a:latin typeface="Comic Sans MS" panose="030F0702030302020204" pitchFamily="66" charset="0"/>
              </a:rPr>
              <a:t>The RE Assessment</a:t>
            </a:r>
          </a:p>
        </p:txBody>
      </p:sp>
      <p:sp>
        <p:nvSpPr>
          <p:cNvPr id="3" name="Content Placeholder 2">
            <a:extLst>
              <a:ext uri="{FF2B5EF4-FFF2-40B4-BE49-F238E27FC236}">
                <a16:creationId xmlns:a16="http://schemas.microsoft.com/office/drawing/2014/main" id="{EE1CC26D-8F7B-9228-7585-4AA532FDDC68}"/>
              </a:ext>
            </a:extLst>
          </p:cNvPr>
          <p:cNvSpPr>
            <a:spLocks noGrp="1"/>
          </p:cNvSpPr>
          <p:nvPr>
            <p:ph idx="1"/>
          </p:nvPr>
        </p:nvSpPr>
        <p:spPr/>
        <p:txBody>
          <a:bodyPr/>
          <a:lstStyle/>
          <a:p>
            <a:endParaRPr lang="en-GB"/>
          </a:p>
        </p:txBody>
      </p:sp>
      <p:sp>
        <p:nvSpPr>
          <p:cNvPr id="4" name="Text Box 2">
            <a:extLst>
              <a:ext uri="{FF2B5EF4-FFF2-40B4-BE49-F238E27FC236}">
                <a16:creationId xmlns:a16="http://schemas.microsoft.com/office/drawing/2014/main" id="{6FDF8377-EABA-5958-50E7-E86BE0478C31}"/>
              </a:ext>
            </a:extLst>
          </p:cNvPr>
          <p:cNvSpPr txBox="1">
            <a:spLocks noChangeArrowheads="1"/>
          </p:cNvSpPr>
          <p:nvPr/>
        </p:nvSpPr>
        <p:spPr bwMode="auto">
          <a:xfrm>
            <a:off x="1137516" y="1825625"/>
            <a:ext cx="9916968" cy="4170822"/>
          </a:xfrm>
          <a:prstGeom prst="rect">
            <a:avLst/>
          </a:prstGeom>
          <a:solidFill>
            <a:srgbClr val="FFFFFF"/>
          </a:solidFill>
          <a:ln w="9525">
            <a:solidFill>
              <a:srgbClr val="000000"/>
            </a:solidFill>
            <a:miter lim="800000"/>
            <a:headEnd/>
            <a:tailEnd/>
          </a:ln>
          <a:effectLst>
            <a:outerShdw blurRad="50800" dist="38100" dir="5400000" algn="t" rotWithShape="0">
              <a:prstClr val="black">
                <a:alpha val="40000"/>
              </a:prstClr>
            </a:outerShdw>
          </a:effectLst>
        </p:spPr>
        <p:txBody>
          <a:bodyPr rot="0" vert="horz" wrap="square" lIns="91440" tIns="45720" rIns="91440" bIns="45720" anchor="t" anchorCtr="0">
            <a:spAutoFit/>
          </a:bodyPr>
          <a:lstStyle/>
          <a:p>
            <a:pPr marL="228600" indent="-228600">
              <a:lnSpc>
                <a:spcPct val="107000"/>
              </a:lnSpc>
              <a:spcAft>
                <a:spcPts val="800"/>
              </a:spcAft>
              <a:buNone/>
            </a:pPr>
            <a:r>
              <a:rPr lang="en-GB" sz="3200" b="1">
                <a:effectLst/>
                <a:latin typeface="Comic Sans MS" panose="030F0702030302020204" pitchFamily="66" charset="0"/>
                <a:ea typeface="Aptos" panose="020B0004020202020204" pitchFamily="34" charset="0"/>
                <a:cs typeface="Times New Roman" panose="02020603050405020304" pitchFamily="18" charset="0"/>
              </a:rPr>
              <a:t>What to expect:</a:t>
            </a:r>
            <a:endParaRPr lang="en-GB" sz="24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GB" sz="3200">
                <a:effectLst/>
                <a:latin typeface="Comic Sans MS" panose="030F0702030302020204" pitchFamily="66" charset="0"/>
                <a:ea typeface="Aptos" panose="020B0004020202020204" pitchFamily="34" charset="0"/>
                <a:cs typeface="Times New Roman" panose="02020603050405020304" pitchFamily="18" charset="0"/>
              </a:rPr>
              <a:t>The assessment will take </a:t>
            </a:r>
            <a:r>
              <a:rPr lang="en-GB" sz="3200" b="1">
                <a:effectLst/>
                <a:latin typeface="Comic Sans MS" panose="030F0702030302020204" pitchFamily="66" charset="0"/>
                <a:ea typeface="Aptos" panose="020B0004020202020204" pitchFamily="34" charset="0"/>
                <a:cs typeface="Times New Roman" panose="02020603050405020304" pitchFamily="18" charset="0"/>
              </a:rPr>
              <a:t>45 minutes.</a:t>
            </a:r>
            <a:endParaRPr lang="en-GB" sz="24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GB" sz="3200">
                <a:effectLst/>
                <a:latin typeface="Comic Sans MS" panose="030F0702030302020204" pitchFamily="66" charset="0"/>
                <a:ea typeface="Aptos" panose="020B0004020202020204" pitchFamily="34" charset="0"/>
                <a:cs typeface="Times New Roman" panose="02020603050405020304" pitchFamily="18" charset="0"/>
              </a:rPr>
              <a:t>There will be </a:t>
            </a:r>
            <a:r>
              <a:rPr lang="en-GB" sz="3200" b="1">
                <a:effectLst/>
                <a:latin typeface="Comic Sans MS" panose="030F0702030302020204" pitchFamily="66" charset="0"/>
                <a:ea typeface="Aptos" panose="020B0004020202020204" pitchFamily="34" charset="0"/>
                <a:cs typeface="Times New Roman" panose="02020603050405020304" pitchFamily="18" charset="0"/>
              </a:rPr>
              <a:t>3 sections:</a:t>
            </a:r>
            <a:br>
              <a:rPr lang="en-GB" sz="3200">
                <a:effectLst/>
                <a:latin typeface="Comic Sans MS" panose="030F0702030302020204" pitchFamily="66" charset="0"/>
                <a:ea typeface="Aptos" panose="020B0004020202020204" pitchFamily="34" charset="0"/>
                <a:cs typeface="Times New Roman" panose="02020603050405020304" pitchFamily="18" charset="0"/>
              </a:rPr>
            </a:br>
            <a:r>
              <a:rPr lang="en-GB" sz="3200">
                <a:effectLst/>
                <a:latin typeface="Comic Sans MS" panose="030F0702030302020204" pitchFamily="66" charset="0"/>
                <a:ea typeface="Aptos" panose="020B0004020202020204" pitchFamily="34" charset="0"/>
                <a:cs typeface="Times New Roman" panose="02020603050405020304" pitchFamily="18" charset="0"/>
              </a:rPr>
              <a:t>1) 	   10 multiple choice questions</a:t>
            </a:r>
            <a:endParaRPr lang="en-GB" sz="24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mj-lt"/>
              <a:buAutoNum type="arabicParenR" startAt="2"/>
            </a:pPr>
            <a:r>
              <a:rPr lang="en-GB" sz="3200">
                <a:effectLst/>
                <a:latin typeface="Comic Sans MS" panose="030F0702030302020204" pitchFamily="66" charset="0"/>
                <a:ea typeface="Aptos" panose="020B0004020202020204" pitchFamily="34" charset="0"/>
                <a:cs typeface="Times New Roman" panose="02020603050405020304" pitchFamily="18" charset="0"/>
              </a:rPr>
              <a:t>10 knowledge questions</a:t>
            </a:r>
            <a:endParaRPr lang="en-GB" sz="24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mj-lt"/>
              <a:buAutoNum type="arabicParenR" startAt="2"/>
            </a:pPr>
            <a:r>
              <a:rPr lang="en-GB" sz="3200">
                <a:effectLst/>
                <a:latin typeface="Comic Sans MS" panose="030F0702030302020204" pitchFamily="66" charset="0"/>
                <a:ea typeface="Aptos" panose="020B0004020202020204" pitchFamily="34" charset="0"/>
                <a:cs typeface="Times New Roman" panose="02020603050405020304" pitchFamily="18" charset="0"/>
              </a:rPr>
              <a:t>A section with an </a:t>
            </a:r>
            <a:r>
              <a:rPr lang="en-GB" sz="3200" b="1">
                <a:effectLst/>
                <a:latin typeface="Comic Sans MS" panose="030F0702030302020204" pitchFamily="66" charset="0"/>
                <a:ea typeface="Aptos" panose="020B0004020202020204" pitchFamily="34" charset="0"/>
                <a:cs typeface="Times New Roman" panose="02020603050405020304" pitchFamily="18" charset="0"/>
              </a:rPr>
              <a:t>A/B/C type exam question.</a:t>
            </a:r>
            <a:r>
              <a:rPr lang="en-GB" sz="3200">
                <a:effectLst/>
                <a:latin typeface="Comic Sans MS" panose="030F0702030302020204" pitchFamily="66" charset="0"/>
                <a:ea typeface="Aptos" panose="020B0004020202020204" pitchFamily="34" charset="0"/>
                <a:cs typeface="Times New Roman" panose="02020603050405020304" pitchFamily="18" charset="0"/>
              </a:rPr>
              <a:t> (There will be 2 of each.)</a:t>
            </a:r>
            <a:endParaRPr lang="en-GB" sz="240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623629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2B56EA-0C2E-CF54-772D-641D2DAE30E5}"/>
              </a:ext>
            </a:extLst>
          </p:cNvPr>
          <p:cNvSpPr>
            <a:spLocks noGrp="1"/>
          </p:cNvSpPr>
          <p:nvPr>
            <p:ph idx="1"/>
          </p:nvPr>
        </p:nvSpPr>
        <p:spPr>
          <a:xfrm>
            <a:off x="0" y="117764"/>
            <a:ext cx="12192000" cy="6622472"/>
          </a:xfrm>
        </p:spPr>
        <p:txBody>
          <a:bodyPr>
            <a:normAutofit fontScale="92500" lnSpcReduction="20000"/>
          </a:bodyPr>
          <a:lstStyle/>
          <a:p>
            <a:pPr marL="0" indent="0">
              <a:buNone/>
            </a:pPr>
            <a:r>
              <a:rPr lang="en-GB" sz="2400" b="1" dirty="0">
                <a:latin typeface="Comic Sans MS" panose="030F0702030302020204" pitchFamily="66" charset="0"/>
              </a:rPr>
              <a:t>The following is list of questions you need to be able to answer to be successful in your RE assessment.  </a:t>
            </a:r>
            <a:endParaRPr lang="en-GB" sz="2400" dirty="0">
              <a:latin typeface="Comic Sans MS" panose="030F0702030302020204" pitchFamily="66" charset="0"/>
            </a:endParaRPr>
          </a:p>
          <a:p>
            <a:pPr marL="0" indent="0">
              <a:buNone/>
            </a:pPr>
            <a:r>
              <a:rPr lang="en-GB" sz="2400" b="1" u="sng" dirty="0">
                <a:latin typeface="Comic Sans MS" panose="030F0702030302020204" pitchFamily="66" charset="0"/>
              </a:rPr>
              <a:t>Conscience</a:t>
            </a:r>
            <a:endParaRPr lang="en-GB" sz="2400" dirty="0">
              <a:latin typeface="Comic Sans MS" panose="030F0702030302020204" pitchFamily="66" charset="0"/>
            </a:endParaRPr>
          </a:p>
          <a:p>
            <a:pPr lvl="0"/>
            <a:r>
              <a:rPr lang="en-GB" sz="2400" dirty="0">
                <a:latin typeface="Comic Sans MS" panose="030F0702030302020204" pitchFamily="66" charset="0"/>
              </a:rPr>
              <a:t>What are the different ideas about conscience and how it is formed?</a:t>
            </a:r>
          </a:p>
          <a:p>
            <a:pPr lvl="0"/>
            <a:r>
              <a:rPr lang="en-GB" sz="2400" dirty="0">
                <a:latin typeface="Comic Sans MS" panose="030F0702030302020204" pitchFamily="66" charset="0"/>
              </a:rPr>
              <a:t>What are some different moral situations and dilemmas where conscience is used?</a:t>
            </a:r>
          </a:p>
          <a:p>
            <a:pPr lvl="0"/>
            <a:r>
              <a:rPr lang="en-GB" sz="2400" dirty="0">
                <a:latin typeface="Comic Sans MS" panose="030F0702030302020204" pitchFamily="66" charset="0"/>
              </a:rPr>
              <a:t>How does a conscience help make a moral decision?</a:t>
            </a:r>
          </a:p>
          <a:p>
            <a:pPr lvl="0"/>
            <a:r>
              <a:rPr lang="en-GB" sz="2400" dirty="0">
                <a:latin typeface="Comic Sans MS" panose="030F0702030302020204" pitchFamily="66" charset="0"/>
              </a:rPr>
              <a:t>What are the problems with relying on the conscience?</a:t>
            </a:r>
          </a:p>
          <a:p>
            <a:pPr lvl="0"/>
            <a:r>
              <a:rPr lang="en-GB" sz="2400" dirty="0">
                <a:latin typeface="Comic Sans MS" panose="030F0702030302020204" pitchFamily="66" charset="0"/>
              </a:rPr>
              <a:t>What is freewill and how does it link to the conscience? </a:t>
            </a:r>
          </a:p>
          <a:p>
            <a:pPr lvl="0"/>
            <a:r>
              <a:rPr lang="en-GB" sz="2400" dirty="0">
                <a:latin typeface="Comic Sans MS" panose="030F0702030302020204" pitchFamily="66" charset="0"/>
              </a:rPr>
              <a:t>What happened in the story of the Fall?</a:t>
            </a:r>
          </a:p>
          <a:p>
            <a:pPr lvl="0"/>
            <a:r>
              <a:rPr lang="en-GB" sz="2400" dirty="0">
                <a:latin typeface="Comic Sans MS" panose="030F0702030302020204" pitchFamily="66" charset="0"/>
              </a:rPr>
              <a:t>What is forgiveness, temptation and how does it link to the idea of conscience?</a:t>
            </a:r>
          </a:p>
          <a:p>
            <a:pPr lvl="0"/>
            <a:r>
              <a:rPr lang="en-GB" sz="2400" dirty="0">
                <a:latin typeface="Comic Sans MS" panose="030F0702030302020204" pitchFamily="66" charset="0"/>
              </a:rPr>
              <a:t>Why is the conscience important in Catholic teaching?</a:t>
            </a:r>
          </a:p>
          <a:p>
            <a:pPr marL="0" indent="0">
              <a:buNone/>
            </a:pPr>
            <a:r>
              <a:rPr lang="en-GB" sz="2400" b="1" u="sng" dirty="0">
                <a:latin typeface="Comic Sans MS" panose="030F0702030302020204" pitchFamily="66" charset="0"/>
              </a:rPr>
              <a:t>Sanctity of Life</a:t>
            </a:r>
            <a:endParaRPr lang="en-GB" sz="2400" dirty="0">
              <a:latin typeface="Comic Sans MS" panose="030F0702030302020204" pitchFamily="66" charset="0"/>
            </a:endParaRPr>
          </a:p>
          <a:p>
            <a:pPr lvl="0"/>
            <a:r>
              <a:rPr lang="en-GB" sz="2400" dirty="0">
                <a:latin typeface="Comic Sans MS" panose="030F0702030302020204" pitchFamily="66" charset="0"/>
              </a:rPr>
              <a:t>What is the meaning of ‘sanctity of life’?</a:t>
            </a:r>
          </a:p>
          <a:p>
            <a:pPr lvl="0"/>
            <a:r>
              <a:rPr lang="en-GB" sz="2400" dirty="0">
                <a:latin typeface="Comic Sans MS" panose="030F0702030302020204" pitchFamily="66" charset="0"/>
              </a:rPr>
              <a:t>Why do Catholics believe that life is sacred?</a:t>
            </a:r>
          </a:p>
          <a:p>
            <a:pPr lvl="0"/>
            <a:r>
              <a:rPr lang="en-GB" sz="2400" dirty="0">
                <a:latin typeface="Comic Sans MS" panose="030F0702030302020204" pitchFamily="66" charset="0"/>
              </a:rPr>
              <a:t>What is the difference between pro-life and pro-choice?</a:t>
            </a:r>
          </a:p>
          <a:p>
            <a:pPr lvl="0"/>
            <a:r>
              <a:rPr lang="en-GB" dirty="0">
                <a:latin typeface="Comic Sans MS" panose="030F0702030302020204" pitchFamily="66" charset="0"/>
              </a:rPr>
              <a:t>What is abortion?</a:t>
            </a:r>
          </a:p>
          <a:p>
            <a:pPr lvl="0"/>
            <a:r>
              <a:rPr lang="en-GB" dirty="0">
                <a:latin typeface="Comic Sans MS" panose="030F0702030302020204" pitchFamily="66" charset="0"/>
              </a:rPr>
              <a:t>Why is the Catholic Church opposed to abortion?</a:t>
            </a:r>
          </a:p>
          <a:p>
            <a:pPr lvl="0"/>
            <a:r>
              <a:rPr lang="en-GB" dirty="0">
                <a:latin typeface="Comic Sans MS" panose="030F0702030302020204" pitchFamily="66" charset="0"/>
              </a:rPr>
              <a:t>What are some reasons people want the right to have abortions?</a:t>
            </a:r>
          </a:p>
        </p:txBody>
      </p:sp>
      <p:sp>
        <p:nvSpPr>
          <p:cNvPr id="4" name="TextBox 3">
            <a:extLst>
              <a:ext uri="{FF2B5EF4-FFF2-40B4-BE49-F238E27FC236}">
                <a16:creationId xmlns:a16="http://schemas.microsoft.com/office/drawing/2014/main" id="{E7BD31BF-C140-A440-99FD-05FF606E33F1}"/>
              </a:ext>
            </a:extLst>
          </p:cNvPr>
          <p:cNvSpPr txBox="1"/>
          <p:nvPr/>
        </p:nvSpPr>
        <p:spPr>
          <a:xfrm>
            <a:off x="8729749" y="3976993"/>
            <a:ext cx="3038764" cy="1569660"/>
          </a:xfrm>
          <a:prstGeom prst="rect">
            <a:avLst/>
          </a:prstGeom>
          <a:solidFill>
            <a:schemeClr val="accent4">
              <a:lumMod val="40000"/>
              <a:lumOff val="60000"/>
            </a:schemeClr>
          </a:solidFill>
        </p:spPr>
        <p:txBody>
          <a:bodyPr wrap="square" rtlCol="0">
            <a:spAutoFit/>
          </a:bodyPr>
          <a:lstStyle/>
          <a:p>
            <a:pPr algn="ctr"/>
            <a:r>
              <a:rPr lang="en-GB" sz="4800" dirty="0">
                <a:latin typeface="Comic Sans MS" panose="030F0702030302020204" pitchFamily="66" charset="0"/>
              </a:rPr>
              <a:t>Revision List</a:t>
            </a:r>
          </a:p>
        </p:txBody>
      </p:sp>
    </p:spTree>
    <p:extLst>
      <p:ext uri="{BB962C8B-B14F-4D97-AF65-F5344CB8AC3E}">
        <p14:creationId xmlns:p14="http://schemas.microsoft.com/office/powerpoint/2010/main" val="1288131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E684D-3BF6-99EE-4DD7-75B2D8A01D5E}"/>
              </a:ext>
            </a:extLst>
          </p:cNvPr>
          <p:cNvSpPr>
            <a:spLocks noGrp="1"/>
          </p:cNvSpPr>
          <p:nvPr>
            <p:ph type="title"/>
          </p:nvPr>
        </p:nvSpPr>
        <p:spPr>
          <a:xfrm>
            <a:off x="357909" y="180398"/>
            <a:ext cx="10515600" cy="807893"/>
          </a:xfrm>
        </p:spPr>
        <p:txBody>
          <a:bodyPr>
            <a:normAutofit/>
          </a:bodyPr>
          <a:lstStyle/>
          <a:p>
            <a:r>
              <a:rPr lang="en-GB" sz="3200">
                <a:latin typeface="Comic Sans MS" panose="030F0702030302020204" pitchFamily="66" charset="0"/>
              </a:rPr>
              <a:t>What do you remember about conscience?</a:t>
            </a:r>
          </a:p>
        </p:txBody>
      </p:sp>
      <p:sp>
        <p:nvSpPr>
          <p:cNvPr id="4" name="Cloud Callout 1">
            <a:extLst>
              <a:ext uri="{FF2B5EF4-FFF2-40B4-BE49-F238E27FC236}">
                <a16:creationId xmlns:a16="http://schemas.microsoft.com/office/drawing/2014/main" id="{95E3FCB8-F769-C5EB-98BD-488AB5269E5D}"/>
              </a:ext>
            </a:extLst>
          </p:cNvPr>
          <p:cNvSpPr/>
          <p:nvPr/>
        </p:nvSpPr>
        <p:spPr>
          <a:xfrm>
            <a:off x="3885334" y="2201429"/>
            <a:ext cx="3867150" cy="1927225"/>
          </a:xfrm>
          <a:prstGeom prst="cloudCallout">
            <a:avLst>
              <a:gd name="adj1" fmla="val -42015"/>
              <a:gd name="adj2" fmla="val 10020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GB" sz="1600" b="1">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Conscience…</a:t>
            </a:r>
            <a:endParaRPr lang="en-GB" sz="110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397168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99DBE55D-A473-90BE-7FF4-377E631C79F5}"/>
              </a:ext>
            </a:extLst>
          </p:cNvPr>
          <p:cNvGraphicFramePr>
            <a:graphicFrameLocks noGrp="1"/>
          </p:cNvGraphicFramePr>
          <p:nvPr>
            <p:extLst>
              <p:ext uri="{D42A27DB-BD31-4B8C-83A1-F6EECF244321}">
                <p14:modId xmlns:p14="http://schemas.microsoft.com/office/powerpoint/2010/main" val="1306986065"/>
              </p:ext>
            </p:extLst>
          </p:nvPr>
        </p:nvGraphicFramePr>
        <p:xfrm>
          <a:off x="352430" y="45208"/>
          <a:ext cx="7858697" cy="6653784"/>
        </p:xfrm>
        <a:graphic>
          <a:graphicData uri="http://schemas.openxmlformats.org/drawingml/2006/table">
            <a:tbl>
              <a:tblPr firstRow="1" firstCol="1" bandRow="1">
                <a:tableStyleId>{5940675A-B579-460E-94D1-54222C63F5DA}</a:tableStyleId>
              </a:tblPr>
              <a:tblGrid>
                <a:gridCol w="2130676">
                  <a:extLst>
                    <a:ext uri="{9D8B030D-6E8A-4147-A177-3AD203B41FA5}">
                      <a16:colId xmlns:a16="http://schemas.microsoft.com/office/drawing/2014/main" val="340608932"/>
                    </a:ext>
                  </a:extLst>
                </a:gridCol>
                <a:gridCol w="5728021">
                  <a:extLst>
                    <a:ext uri="{9D8B030D-6E8A-4147-A177-3AD203B41FA5}">
                      <a16:colId xmlns:a16="http://schemas.microsoft.com/office/drawing/2014/main" val="2686928873"/>
                    </a:ext>
                  </a:extLst>
                </a:gridCol>
              </a:tblGrid>
              <a:tr h="433144">
                <a:tc>
                  <a:txBody>
                    <a:bodyPr/>
                    <a:lstStyle/>
                    <a:p>
                      <a:pPr>
                        <a:lnSpc>
                          <a:spcPct val="115000"/>
                        </a:lnSpc>
                        <a:spcAft>
                          <a:spcPts val="1000"/>
                        </a:spcAft>
                        <a:buNone/>
                      </a:pPr>
                      <a:r>
                        <a:rPr lang="en-GB" sz="1600">
                          <a:effectLst/>
                          <a:latin typeface="Comic Sans MS" panose="030F0702030302020204" pitchFamily="66" charset="0"/>
                        </a:rPr>
                        <a:t>Conscience </a:t>
                      </a:r>
                      <a:endParaRPr lang="en-GB" sz="140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tc>
                  <a:txBody>
                    <a:bodyPr/>
                    <a:lstStyle/>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extLst>
                  <a:ext uri="{0D108BD9-81ED-4DB2-BD59-A6C34878D82A}">
                    <a16:rowId xmlns:a16="http://schemas.microsoft.com/office/drawing/2014/main" val="3391248293"/>
                  </a:ext>
                </a:extLst>
              </a:tr>
              <a:tr h="433144">
                <a:tc>
                  <a:txBody>
                    <a:bodyPr/>
                    <a:lstStyle/>
                    <a:p>
                      <a:pPr>
                        <a:lnSpc>
                          <a:spcPct val="115000"/>
                        </a:lnSpc>
                        <a:spcAft>
                          <a:spcPts val="1000"/>
                        </a:spcAft>
                        <a:buNone/>
                      </a:pPr>
                      <a:r>
                        <a:rPr lang="en-GB" sz="1600">
                          <a:effectLst/>
                          <a:latin typeface="Comic Sans MS" panose="030F0702030302020204" pitchFamily="66" charset="0"/>
                        </a:rPr>
                        <a:t>Moral act </a:t>
                      </a:r>
                      <a:endParaRPr lang="en-GB" sz="140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tc>
                  <a:txBody>
                    <a:bodyPr/>
                    <a:lstStyle/>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extLst>
                  <a:ext uri="{0D108BD9-81ED-4DB2-BD59-A6C34878D82A}">
                    <a16:rowId xmlns:a16="http://schemas.microsoft.com/office/drawing/2014/main" val="2346244769"/>
                  </a:ext>
                </a:extLst>
              </a:tr>
              <a:tr h="433144">
                <a:tc>
                  <a:txBody>
                    <a:bodyPr/>
                    <a:lstStyle/>
                    <a:p>
                      <a:pPr>
                        <a:lnSpc>
                          <a:spcPct val="115000"/>
                        </a:lnSpc>
                        <a:spcAft>
                          <a:spcPts val="1000"/>
                        </a:spcAft>
                        <a:buNone/>
                      </a:pPr>
                      <a:r>
                        <a:rPr lang="en-GB" sz="1600">
                          <a:effectLst/>
                          <a:latin typeface="Comic Sans MS" panose="030F0702030302020204" pitchFamily="66" charset="0"/>
                        </a:rPr>
                        <a:t>Amoral </a:t>
                      </a:r>
                      <a:endParaRPr lang="en-GB" sz="140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tc>
                  <a:txBody>
                    <a:bodyPr/>
                    <a:lstStyle/>
                    <a:p>
                      <a:pPr>
                        <a:lnSpc>
                          <a:spcPct val="115000"/>
                        </a:lnSpc>
                        <a:spcAft>
                          <a:spcPts val="1000"/>
                        </a:spcAft>
                        <a:buNone/>
                        <a:tabLst>
                          <a:tab pos="967740" algn="l"/>
                        </a:tabLst>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lnSpc>
                          <a:spcPct val="115000"/>
                        </a:lnSpc>
                        <a:spcAft>
                          <a:spcPts val="1000"/>
                        </a:spcAft>
                        <a:buNone/>
                        <a:tabLst>
                          <a:tab pos="967740" algn="l"/>
                        </a:tabLst>
                      </a:pPr>
                      <a:r>
                        <a:rPr lang="en-GB" sz="2000" dirty="0">
                          <a:effectLst/>
                          <a:latin typeface="Comic Sans MS" panose="030F0702030302020204" pitchFamily="66" charset="0"/>
                        </a:rPr>
                        <a:t> </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extLst>
                  <a:ext uri="{0D108BD9-81ED-4DB2-BD59-A6C34878D82A}">
                    <a16:rowId xmlns:a16="http://schemas.microsoft.com/office/drawing/2014/main" val="1796343086"/>
                  </a:ext>
                </a:extLst>
              </a:tr>
              <a:tr h="443093">
                <a:tc>
                  <a:txBody>
                    <a:bodyPr/>
                    <a:lstStyle/>
                    <a:p>
                      <a:pPr>
                        <a:lnSpc>
                          <a:spcPct val="115000"/>
                        </a:lnSpc>
                        <a:spcAft>
                          <a:spcPts val="1000"/>
                        </a:spcAft>
                        <a:buNone/>
                      </a:pPr>
                      <a:r>
                        <a:rPr lang="en-GB" sz="1600">
                          <a:effectLst/>
                          <a:latin typeface="Comic Sans MS" panose="030F0702030302020204" pitchFamily="66" charset="0"/>
                        </a:rPr>
                        <a:t>Immoral </a:t>
                      </a:r>
                      <a:endParaRPr lang="en-GB" sz="140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tc>
                  <a:txBody>
                    <a:bodyPr/>
                    <a:lstStyle/>
                    <a:p>
                      <a:pPr>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buNone/>
                      </a:pPr>
                      <a:r>
                        <a:rPr lang="en-GB" sz="2000" dirty="0">
                          <a:effectLst/>
                          <a:latin typeface="Comic Sans MS" panose="030F0702030302020204" pitchFamily="66" charset="0"/>
                        </a:rPr>
                        <a:t> </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extLst>
                  <a:ext uri="{0D108BD9-81ED-4DB2-BD59-A6C34878D82A}">
                    <a16:rowId xmlns:a16="http://schemas.microsoft.com/office/drawing/2014/main" val="2972185766"/>
                  </a:ext>
                </a:extLst>
              </a:tr>
              <a:tr h="433144">
                <a:tc>
                  <a:txBody>
                    <a:bodyPr/>
                    <a:lstStyle/>
                    <a:p>
                      <a:pPr>
                        <a:lnSpc>
                          <a:spcPct val="115000"/>
                        </a:lnSpc>
                        <a:spcAft>
                          <a:spcPts val="1000"/>
                        </a:spcAft>
                        <a:buNone/>
                      </a:pPr>
                      <a:r>
                        <a:rPr lang="en-GB" sz="1600">
                          <a:effectLst/>
                          <a:latin typeface="Comic Sans MS" panose="030F0702030302020204" pitchFamily="66" charset="0"/>
                        </a:rPr>
                        <a:t>Non moral act </a:t>
                      </a:r>
                      <a:endParaRPr lang="en-GB" sz="140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tc>
                  <a:txBody>
                    <a:bodyPr/>
                    <a:lstStyle/>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extLst>
                  <a:ext uri="{0D108BD9-81ED-4DB2-BD59-A6C34878D82A}">
                    <a16:rowId xmlns:a16="http://schemas.microsoft.com/office/drawing/2014/main" val="2424308137"/>
                  </a:ext>
                </a:extLst>
              </a:tr>
              <a:tr h="443093">
                <a:tc>
                  <a:txBody>
                    <a:bodyPr/>
                    <a:lstStyle/>
                    <a:p>
                      <a:pPr>
                        <a:lnSpc>
                          <a:spcPct val="115000"/>
                        </a:lnSpc>
                        <a:spcAft>
                          <a:spcPts val="1000"/>
                        </a:spcAft>
                        <a:buNone/>
                      </a:pPr>
                      <a:r>
                        <a:rPr lang="en-GB" sz="1600">
                          <a:effectLst/>
                          <a:latin typeface="Comic Sans MS" panose="030F0702030302020204" pitchFamily="66" charset="0"/>
                        </a:rPr>
                        <a:t>Psychology </a:t>
                      </a:r>
                      <a:endParaRPr lang="en-GB" sz="140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tc>
                  <a:txBody>
                    <a:bodyPr/>
                    <a:lstStyle/>
                    <a:p>
                      <a:pPr>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buNone/>
                      </a:pPr>
                      <a:r>
                        <a:rPr lang="en-GB" sz="2000" dirty="0">
                          <a:effectLst/>
                          <a:latin typeface="Comic Sans MS" panose="030F0702030302020204" pitchFamily="66" charset="0"/>
                        </a:rPr>
                        <a:t> </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extLst>
                  <a:ext uri="{0D108BD9-81ED-4DB2-BD59-A6C34878D82A}">
                    <a16:rowId xmlns:a16="http://schemas.microsoft.com/office/drawing/2014/main" val="428342576"/>
                  </a:ext>
                </a:extLst>
              </a:tr>
              <a:tr h="433144">
                <a:tc>
                  <a:txBody>
                    <a:bodyPr/>
                    <a:lstStyle/>
                    <a:p>
                      <a:pPr>
                        <a:lnSpc>
                          <a:spcPct val="115000"/>
                        </a:lnSpc>
                        <a:spcAft>
                          <a:spcPts val="1000"/>
                        </a:spcAft>
                        <a:buNone/>
                      </a:pPr>
                      <a:r>
                        <a:rPr lang="en-GB" sz="1600">
                          <a:effectLst/>
                          <a:latin typeface="Comic Sans MS" panose="030F0702030302020204" pitchFamily="66" charset="0"/>
                        </a:rPr>
                        <a:t>Freewill </a:t>
                      </a:r>
                      <a:endParaRPr lang="en-GB" sz="140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tc>
                  <a:txBody>
                    <a:bodyPr/>
                    <a:lstStyle/>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extLst>
                  <a:ext uri="{0D108BD9-81ED-4DB2-BD59-A6C34878D82A}">
                    <a16:rowId xmlns:a16="http://schemas.microsoft.com/office/drawing/2014/main" val="4192275730"/>
                  </a:ext>
                </a:extLst>
              </a:tr>
              <a:tr h="433144">
                <a:tc>
                  <a:txBody>
                    <a:bodyPr/>
                    <a:lstStyle/>
                    <a:p>
                      <a:pPr>
                        <a:lnSpc>
                          <a:spcPct val="115000"/>
                        </a:lnSpc>
                        <a:spcAft>
                          <a:spcPts val="1000"/>
                        </a:spcAft>
                        <a:buNone/>
                      </a:pPr>
                      <a:r>
                        <a:rPr lang="en-GB" sz="1600">
                          <a:effectLst/>
                          <a:latin typeface="Comic Sans MS" panose="030F0702030302020204" pitchFamily="66" charset="0"/>
                        </a:rPr>
                        <a:t>Forgiveness</a:t>
                      </a:r>
                      <a:endParaRPr lang="en-GB" sz="140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tc>
                  <a:txBody>
                    <a:bodyPr/>
                    <a:lstStyle/>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ndParaRPr>
                    </a:p>
                    <a:p>
                      <a:pPr>
                        <a:lnSpc>
                          <a:spcPct val="115000"/>
                        </a:lnSpc>
                        <a:spcAft>
                          <a:spcPts val="1000"/>
                        </a:spcAft>
                        <a:buNone/>
                      </a:pPr>
                      <a:r>
                        <a:rPr lang="en-GB" sz="2000" dirty="0">
                          <a:effectLst/>
                          <a:latin typeface="Comic Sans MS" panose="030F0702030302020204" pitchFamily="66" charset="0"/>
                        </a:rPr>
                        <a:t> </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387" marR="55387" marT="0" marB="0"/>
                </a:tc>
                <a:extLst>
                  <a:ext uri="{0D108BD9-81ED-4DB2-BD59-A6C34878D82A}">
                    <a16:rowId xmlns:a16="http://schemas.microsoft.com/office/drawing/2014/main" val="270289797"/>
                  </a:ext>
                </a:extLst>
              </a:tr>
            </a:tbl>
          </a:graphicData>
        </a:graphic>
      </p:graphicFrame>
      <p:sp>
        <p:nvSpPr>
          <p:cNvPr id="5" name="TextBox 4">
            <a:extLst>
              <a:ext uri="{FF2B5EF4-FFF2-40B4-BE49-F238E27FC236}">
                <a16:creationId xmlns:a16="http://schemas.microsoft.com/office/drawing/2014/main" id="{A9F214B5-7433-39C8-37EB-93E51B1DF87B}"/>
              </a:ext>
            </a:extLst>
          </p:cNvPr>
          <p:cNvSpPr txBox="1"/>
          <p:nvPr/>
        </p:nvSpPr>
        <p:spPr>
          <a:xfrm>
            <a:off x="9051636" y="886691"/>
            <a:ext cx="2512291" cy="2062103"/>
          </a:xfrm>
          <a:prstGeom prst="rect">
            <a:avLst/>
          </a:prstGeom>
          <a:solidFill>
            <a:schemeClr val="accent4">
              <a:lumMod val="40000"/>
              <a:lumOff val="60000"/>
            </a:schemeClr>
          </a:solidFill>
        </p:spPr>
        <p:txBody>
          <a:bodyPr wrap="square" rtlCol="0">
            <a:spAutoFit/>
          </a:bodyPr>
          <a:lstStyle/>
          <a:p>
            <a:pPr algn="ctr"/>
            <a:r>
              <a:rPr lang="en-GB" sz="3200">
                <a:latin typeface="Comic Sans MS" panose="030F0702030302020204" pitchFamily="66" charset="0"/>
              </a:rPr>
              <a:t>Fill in the meaning of the key words.</a:t>
            </a:r>
          </a:p>
        </p:txBody>
      </p:sp>
    </p:spTree>
    <p:extLst>
      <p:ext uri="{BB962C8B-B14F-4D97-AF65-F5344CB8AC3E}">
        <p14:creationId xmlns:p14="http://schemas.microsoft.com/office/powerpoint/2010/main" val="3516831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4667CED-E039-AB55-647F-017A55CEBEE9}"/>
              </a:ext>
            </a:extLst>
          </p:cNvPr>
          <p:cNvGraphicFramePr>
            <a:graphicFrameLocks noGrp="1"/>
          </p:cNvGraphicFramePr>
          <p:nvPr>
            <p:extLst>
              <p:ext uri="{D42A27DB-BD31-4B8C-83A1-F6EECF244321}">
                <p14:modId xmlns:p14="http://schemas.microsoft.com/office/powerpoint/2010/main" val="2843097711"/>
              </p:ext>
            </p:extLst>
          </p:nvPr>
        </p:nvGraphicFramePr>
        <p:xfrm>
          <a:off x="349009" y="332509"/>
          <a:ext cx="9506191" cy="5534152"/>
        </p:xfrm>
        <a:graphic>
          <a:graphicData uri="http://schemas.openxmlformats.org/drawingml/2006/table">
            <a:tbl>
              <a:tblPr firstRow="1" firstCol="1" bandRow="1">
                <a:tableStyleId>{5940675A-B579-460E-94D1-54222C63F5DA}</a:tableStyleId>
              </a:tblPr>
              <a:tblGrid>
                <a:gridCol w="2577349">
                  <a:extLst>
                    <a:ext uri="{9D8B030D-6E8A-4147-A177-3AD203B41FA5}">
                      <a16:colId xmlns:a16="http://schemas.microsoft.com/office/drawing/2014/main" val="3606030440"/>
                    </a:ext>
                  </a:extLst>
                </a:gridCol>
                <a:gridCol w="6928842">
                  <a:extLst>
                    <a:ext uri="{9D8B030D-6E8A-4147-A177-3AD203B41FA5}">
                      <a16:colId xmlns:a16="http://schemas.microsoft.com/office/drawing/2014/main" val="2876888901"/>
                    </a:ext>
                  </a:extLst>
                </a:gridCol>
              </a:tblGrid>
              <a:tr h="409584">
                <a:tc>
                  <a:txBody>
                    <a:bodyPr/>
                    <a:lstStyle/>
                    <a:p>
                      <a:pPr>
                        <a:lnSpc>
                          <a:spcPct val="107000"/>
                        </a:lnSpc>
                        <a:spcAft>
                          <a:spcPts val="800"/>
                        </a:spcAft>
                        <a:buNone/>
                      </a:pPr>
                      <a:r>
                        <a:rPr lang="en-GB" sz="2000">
                          <a:effectLst/>
                          <a:latin typeface="Comic Sans MS" panose="030F0702030302020204" pitchFamily="66" charset="0"/>
                        </a:rPr>
                        <a:t>Conscience </a:t>
                      </a:r>
                      <a:endParaRPr lang="en-GB" sz="1600">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tc>
                  <a:txBody>
                    <a:bodyPr/>
                    <a:lstStyle/>
                    <a:p>
                      <a:pPr>
                        <a:lnSpc>
                          <a:spcPct val="107000"/>
                        </a:lnSpc>
                        <a:spcAft>
                          <a:spcPts val="800"/>
                        </a:spcAft>
                        <a:buNone/>
                      </a:pPr>
                      <a:r>
                        <a:rPr lang="en-GB" sz="2000" b="1">
                          <a:solidFill>
                            <a:schemeClr val="accent6">
                              <a:lumMod val="75000"/>
                            </a:schemeClr>
                          </a:solidFill>
                          <a:effectLst/>
                          <a:latin typeface="Comic Sans MS" panose="030F0702030302020204" pitchFamily="66" charset="0"/>
                        </a:rPr>
                        <a:t>A person’s moral sense of right and wrong </a:t>
                      </a:r>
                      <a:endParaRPr lang="en-GB" sz="1600" b="1">
                        <a:solidFill>
                          <a:schemeClr val="accent6">
                            <a:lumMod val="75000"/>
                          </a:schemeClr>
                        </a:solidFill>
                        <a:effectLst/>
                        <a:latin typeface="Comic Sans MS" panose="030F0702030302020204" pitchFamily="66" charset="0"/>
                      </a:endParaRPr>
                    </a:p>
                    <a:p>
                      <a:pPr>
                        <a:lnSpc>
                          <a:spcPct val="107000"/>
                        </a:lnSpc>
                        <a:spcAft>
                          <a:spcPts val="800"/>
                        </a:spcAft>
                        <a:buNone/>
                      </a:pPr>
                      <a:r>
                        <a:rPr lang="en-GB" sz="2000" b="1">
                          <a:solidFill>
                            <a:schemeClr val="accent6">
                              <a:lumMod val="75000"/>
                            </a:schemeClr>
                          </a:solidFill>
                          <a:effectLst/>
                          <a:latin typeface="Comic Sans MS" panose="030F0702030302020204" pitchFamily="66" charset="0"/>
                        </a:rPr>
                        <a:t> </a:t>
                      </a:r>
                      <a:endParaRPr lang="en-GB" sz="1600" b="1">
                        <a:solidFill>
                          <a:schemeClr val="accent6">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extLst>
                  <a:ext uri="{0D108BD9-81ED-4DB2-BD59-A6C34878D82A}">
                    <a16:rowId xmlns:a16="http://schemas.microsoft.com/office/drawing/2014/main" val="3642369421"/>
                  </a:ext>
                </a:extLst>
              </a:tr>
              <a:tr h="580343">
                <a:tc>
                  <a:txBody>
                    <a:bodyPr/>
                    <a:lstStyle/>
                    <a:p>
                      <a:pPr>
                        <a:lnSpc>
                          <a:spcPct val="107000"/>
                        </a:lnSpc>
                        <a:spcAft>
                          <a:spcPts val="800"/>
                        </a:spcAft>
                        <a:buNone/>
                      </a:pPr>
                      <a:r>
                        <a:rPr lang="en-GB" sz="2000">
                          <a:effectLst/>
                          <a:latin typeface="Comic Sans MS" panose="030F0702030302020204" pitchFamily="66" charset="0"/>
                        </a:rPr>
                        <a:t>Moral act </a:t>
                      </a:r>
                      <a:endParaRPr lang="en-GB" sz="1600">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tc>
                  <a:txBody>
                    <a:bodyPr/>
                    <a:lstStyle/>
                    <a:p>
                      <a:pPr>
                        <a:lnSpc>
                          <a:spcPct val="107000"/>
                        </a:lnSpc>
                        <a:spcAft>
                          <a:spcPts val="800"/>
                        </a:spcAft>
                        <a:buNone/>
                      </a:pPr>
                      <a:r>
                        <a:rPr lang="en-GB" sz="2000" b="1">
                          <a:solidFill>
                            <a:schemeClr val="accent6">
                              <a:lumMod val="75000"/>
                            </a:schemeClr>
                          </a:solidFill>
                          <a:effectLst/>
                          <a:latin typeface="Comic Sans MS" panose="030F0702030302020204" pitchFamily="66" charset="0"/>
                        </a:rPr>
                        <a:t>An act which is good or acceptable, something a student should do. </a:t>
                      </a:r>
                      <a:endParaRPr lang="en-GB" sz="1600" b="1">
                        <a:solidFill>
                          <a:schemeClr val="accent6">
                            <a:lumMod val="75000"/>
                          </a:schemeClr>
                        </a:solidFill>
                        <a:effectLst/>
                        <a:latin typeface="Comic Sans MS" panose="030F0702030302020204" pitchFamily="66" charset="0"/>
                      </a:endParaRPr>
                    </a:p>
                    <a:p>
                      <a:pPr>
                        <a:lnSpc>
                          <a:spcPct val="107000"/>
                        </a:lnSpc>
                        <a:spcAft>
                          <a:spcPts val="800"/>
                        </a:spcAft>
                        <a:buNone/>
                      </a:pPr>
                      <a:r>
                        <a:rPr lang="en-GB" sz="2000" b="1">
                          <a:solidFill>
                            <a:schemeClr val="accent6">
                              <a:lumMod val="75000"/>
                            </a:schemeClr>
                          </a:solidFill>
                          <a:effectLst/>
                          <a:latin typeface="Comic Sans MS" panose="030F0702030302020204" pitchFamily="66" charset="0"/>
                        </a:rPr>
                        <a:t> </a:t>
                      </a:r>
                      <a:endParaRPr lang="en-GB" sz="1600" b="1">
                        <a:solidFill>
                          <a:schemeClr val="accent6">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extLst>
                  <a:ext uri="{0D108BD9-81ED-4DB2-BD59-A6C34878D82A}">
                    <a16:rowId xmlns:a16="http://schemas.microsoft.com/office/drawing/2014/main" val="547949164"/>
                  </a:ext>
                </a:extLst>
              </a:tr>
              <a:tr h="409584">
                <a:tc>
                  <a:txBody>
                    <a:bodyPr/>
                    <a:lstStyle/>
                    <a:p>
                      <a:pPr>
                        <a:lnSpc>
                          <a:spcPct val="107000"/>
                        </a:lnSpc>
                        <a:spcAft>
                          <a:spcPts val="800"/>
                        </a:spcAft>
                        <a:buNone/>
                      </a:pPr>
                      <a:r>
                        <a:rPr lang="en-GB" sz="2000">
                          <a:effectLst/>
                          <a:latin typeface="Comic Sans MS" panose="030F0702030302020204" pitchFamily="66" charset="0"/>
                        </a:rPr>
                        <a:t>Amoral </a:t>
                      </a:r>
                      <a:endParaRPr lang="en-GB" sz="1600">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tc>
                  <a:txBody>
                    <a:bodyPr/>
                    <a:lstStyle/>
                    <a:p>
                      <a:pPr>
                        <a:lnSpc>
                          <a:spcPct val="107000"/>
                        </a:lnSpc>
                        <a:spcAft>
                          <a:spcPts val="800"/>
                        </a:spcAft>
                        <a:buNone/>
                        <a:tabLst>
                          <a:tab pos="967740" algn="l"/>
                        </a:tabLst>
                      </a:pPr>
                      <a:r>
                        <a:rPr lang="en-GB" sz="2000" b="1">
                          <a:solidFill>
                            <a:schemeClr val="accent6">
                              <a:lumMod val="75000"/>
                            </a:schemeClr>
                          </a:solidFill>
                          <a:effectLst/>
                          <a:latin typeface="Comic Sans MS" panose="030F0702030302020204" pitchFamily="66" charset="0"/>
                        </a:rPr>
                        <a:t>Lacking a moral sense. </a:t>
                      </a:r>
                      <a:endParaRPr lang="en-GB" sz="1600" b="1">
                        <a:solidFill>
                          <a:schemeClr val="accent6">
                            <a:lumMod val="75000"/>
                          </a:schemeClr>
                        </a:solidFill>
                        <a:effectLst/>
                        <a:latin typeface="Comic Sans MS" panose="030F0702030302020204" pitchFamily="66" charset="0"/>
                      </a:endParaRPr>
                    </a:p>
                    <a:p>
                      <a:pPr>
                        <a:lnSpc>
                          <a:spcPct val="107000"/>
                        </a:lnSpc>
                        <a:spcAft>
                          <a:spcPts val="800"/>
                        </a:spcAft>
                        <a:buNone/>
                        <a:tabLst>
                          <a:tab pos="967740" algn="l"/>
                        </a:tabLst>
                      </a:pPr>
                      <a:r>
                        <a:rPr lang="en-GB" sz="2000" b="1">
                          <a:solidFill>
                            <a:schemeClr val="accent6">
                              <a:lumMod val="75000"/>
                            </a:schemeClr>
                          </a:solidFill>
                          <a:effectLst/>
                          <a:latin typeface="Comic Sans MS" panose="030F0702030302020204" pitchFamily="66" charset="0"/>
                        </a:rPr>
                        <a:t> </a:t>
                      </a:r>
                      <a:endParaRPr lang="en-GB" sz="1600" b="1">
                        <a:solidFill>
                          <a:schemeClr val="accent6">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extLst>
                  <a:ext uri="{0D108BD9-81ED-4DB2-BD59-A6C34878D82A}">
                    <a16:rowId xmlns:a16="http://schemas.microsoft.com/office/drawing/2014/main" val="3183858470"/>
                  </a:ext>
                </a:extLst>
              </a:tr>
              <a:tr h="319193">
                <a:tc>
                  <a:txBody>
                    <a:bodyPr/>
                    <a:lstStyle/>
                    <a:p>
                      <a:pPr>
                        <a:lnSpc>
                          <a:spcPct val="107000"/>
                        </a:lnSpc>
                        <a:spcAft>
                          <a:spcPts val="800"/>
                        </a:spcAft>
                        <a:buNone/>
                      </a:pPr>
                      <a:r>
                        <a:rPr lang="en-GB" sz="2000">
                          <a:effectLst/>
                          <a:latin typeface="Comic Sans MS" panose="030F0702030302020204" pitchFamily="66" charset="0"/>
                        </a:rPr>
                        <a:t>Immoral </a:t>
                      </a:r>
                      <a:endParaRPr lang="en-GB" sz="1600">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tc>
                  <a:txBody>
                    <a:bodyPr/>
                    <a:lstStyle/>
                    <a:p>
                      <a:pPr>
                        <a:buNone/>
                      </a:pPr>
                      <a:r>
                        <a:rPr lang="en-GB" sz="2000" b="1">
                          <a:solidFill>
                            <a:schemeClr val="accent6">
                              <a:lumMod val="75000"/>
                            </a:schemeClr>
                          </a:solidFill>
                          <a:effectLst/>
                          <a:latin typeface="Comic Sans MS" panose="030F0702030302020204" pitchFamily="66" charset="0"/>
                        </a:rPr>
                        <a:t>It is a sin, something that is considered wrong to do.</a:t>
                      </a:r>
                      <a:endParaRPr lang="en-GB" sz="1600" b="1">
                        <a:solidFill>
                          <a:schemeClr val="accent6">
                            <a:lumMod val="75000"/>
                          </a:schemeClr>
                        </a:solidFill>
                        <a:effectLst/>
                        <a:latin typeface="Comic Sans MS" panose="030F0702030302020204" pitchFamily="66" charset="0"/>
                      </a:endParaRPr>
                    </a:p>
                    <a:p>
                      <a:pPr>
                        <a:buNone/>
                      </a:pPr>
                      <a:r>
                        <a:rPr lang="en-GB" sz="2000" b="1">
                          <a:solidFill>
                            <a:schemeClr val="accent6">
                              <a:lumMod val="75000"/>
                            </a:schemeClr>
                          </a:solidFill>
                          <a:effectLst/>
                          <a:latin typeface="Comic Sans MS" panose="030F0702030302020204" pitchFamily="66" charset="0"/>
                        </a:rPr>
                        <a:t> </a:t>
                      </a:r>
                      <a:endParaRPr lang="en-GB" sz="1600" b="1">
                        <a:solidFill>
                          <a:schemeClr val="accent6">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extLst>
                  <a:ext uri="{0D108BD9-81ED-4DB2-BD59-A6C34878D82A}">
                    <a16:rowId xmlns:a16="http://schemas.microsoft.com/office/drawing/2014/main" val="4087663423"/>
                  </a:ext>
                </a:extLst>
              </a:tr>
              <a:tr h="409584">
                <a:tc>
                  <a:txBody>
                    <a:bodyPr/>
                    <a:lstStyle/>
                    <a:p>
                      <a:pPr>
                        <a:lnSpc>
                          <a:spcPct val="107000"/>
                        </a:lnSpc>
                        <a:spcAft>
                          <a:spcPts val="800"/>
                        </a:spcAft>
                        <a:buNone/>
                      </a:pPr>
                      <a:r>
                        <a:rPr lang="en-GB" sz="2000">
                          <a:effectLst/>
                          <a:latin typeface="Comic Sans MS" panose="030F0702030302020204" pitchFamily="66" charset="0"/>
                        </a:rPr>
                        <a:t>Non moral act </a:t>
                      </a:r>
                      <a:endParaRPr lang="en-GB" sz="1600">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tc>
                  <a:txBody>
                    <a:bodyPr/>
                    <a:lstStyle/>
                    <a:p>
                      <a:pPr>
                        <a:lnSpc>
                          <a:spcPct val="107000"/>
                        </a:lnSpc>
                        <a:spcAft>
                          <a:spcPts val="800"/>
                        </a:spcAft>
                        <a:buNone/>
                      </a:pPr>
                      <a:r>
                        <a:rPr lang="en-GB" sz="2000" b="1">
                          <a:solidFill>
                            <a:schemeClr val="accent6">
                              <a:lumMod val="75000"/>
                            </a:schemeClr>
                          </a:solidFill>
                          <a:effectLst/>
                          <a:latin typeface="Comic Sans MS" panose="030F0702030302020204" pitchFamily="66" charset="0"/>
                        </a:rPr>
                        <a:t>An act that is neither right or wrong, just a choice.</a:t>
                      </a:r>
                      <a:endParaRPr lang="en-GB" sz="1600" b="1">
                        <a:solidFill>
                          <a:schemeClr val="accent6">
                            <a:lumMod val="75000"/>
                          </a:schemeClr>
                        </a:solidFill>
                        <a:effectLst/>
                        <a:latin typeface="Comic Sans MS" panose="030F0702030302020204" pitchFamily="66" charset="0"/>
                      </a:endParaRPr>
                    </a:p>
                    <a:p>
                      <a:pPr>
                        <a:lnSpc>
                          <a:spcPct val="107000"/>
                        </a:lnSpc>
                        <a:spcAft>
                          <a:spcPts val="800"/>
                        </a:spcAft>
                        <a:buNone/>
                      </a:pPr>
                      <a:r>
                        <a:rPr lang="en-GB" sz="2000" b="1">
                          <a:solidFill>
                            <a:schemeClr val="accent6">
                              <a:lumMod val="75000"/>
                            </a:schemeClr>
                          </a:solidFill>
                          <a:effectLst/>
                          <a:latin typeface="Comic Sans MS" panose="030F0702030302020204" pitchFamily="66" charset="0"/>
                        </a:rPr>
                        <a:t> </a:t>
                      </a:r>
                      <a:endParaRPr lang="en-GB" sz="1600" b="1">
                        <a:solidFill>
                          <a:schemeClr val="accent6">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extLst>
                  <a:ext uri="{0D108BD9-81ED-4DB2-BD59-A6C34878D82A}">
                    <a16:rowId xmlns:a16="http://schemas.microsoft.com/office/drawing/2014/main" val="2092180774"/>
                  </a:ext>
                </a:extLst>
              </a:tr>
              <a:tr h="319193">
                <a:tc>
                  <a:txBody>
                    <a:bodyPr/>
                    <a:lstStyle/>
                    <a:p>
                      <a:pPr>
                        <a:lnSpc>
                          <a:spcPct val="107000"/>
                        </a:lnSpc>
                        <a:spcAft>
                          <a:spcPts val="800"/>
                        </a:spcAft>
                        <a:buNone/>
                      </a:pPr>
                      <a:r>
                        <a:rPr lang="en-GB" sz="2000">
                          <a:effectLst/>
                          <a:latin typeface="Comic Sans MS" panose="030F0702030302020204" pitchFamily="66" charset="0"/>
                        </a:rPr>
                        <a:t>Psychology </a:t>
                      </a:r>
                      <a:endParaRPr lang="en-GB" sz="1600">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tc>
                  <a:txBody>
                    <a:bodyPr/>
                    <a:lstStyle/>
                    <a:p>
                      <a:pPr>
                        <a:buNone/>
                      </a:pPr>
                      <a:r>
                        <a:rPr lang="en-GB" sz="2000" b="1" dirty="0">
                          <a:solidFill>
                            <a:schemeClr val="accent6">
                              <a:lumMod val="75000"/>
                            </a:schemeClr>
                          </a:solidFill>
                          <a:effectLst/>
                          <a:latin typeface="Comic Sans MS" panose="030F0702030302020204" pitchFamily="66" charset="0"/>
                        </a:rPr>
                        <a:t>The study of the human mind and its functions. </a:t>
                      </a:r>
                      <a:endParaRPr lang="en-GB" sz="1600" b="1" dirty="0">
                        <a:solidFill>
                          <a:schemeClr val="accent6">
                            <a:lumMod val="75000"/>
                          </a:schemeClr>
                        </a:solidFill>
                        <a:effectLst/>
                        <a:latin typeface="Comic Sans MS" panose="030F0702030302020204" pitchFamily="66" charset="0"/>
                      </a:endParaRPr>
                    </a:p>
                    <a:p>
                      <a:pPr>
                        <a:buNone/>
                      </a:pPr>
                      <a:r>
                        <a:rPr lang="en-GB" sz="2000" b="1" dirty="0">
                          <a:solidFill>
                            <a:schemeClr val="accent6">
                              <a:lumMod val="75000"/>
                            </a:schemeClr>
                          </a:solidFill>
                          <a:effectLst/>
                          <a:latin typeface="Comic Sans MS" panose="030F0702030302020204" pitchFamily="66" charset="0"/>
                        </a:rPr>
                        <a:t> </a:t>
                      </a:r>
                      <a:endParaRPr lang="en-GB" sz="1600" b="1" dirty="0">
                        <a:solidFill>
                          <a:schemeClr val="accent6">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extLst>
                  <a:ext uri="{0D108BD9-81ED-4DB2-BD59-A6C34878D82A}">
                    <a16:rowId xmlns:a16="http://schemas.microsoft.com/office/drawing/2014/main" val="3645780897"/>
                  </a:ext>
                </a:extLst>
              </a:tr>
              <a:tr h="409584">
                <a:tc>
                  <a:txBody>
                    <a:bodyPr/>
                    <a:lstStyle/>
                    <a:p>
                      <a:pPr>
                        <a:lnSpc>
                          <a:spcPct val="107000"/>
                        </a:lnSpc>
                        <a:spcAft>
                          <a:spcPts val="800"/>
                        </a:spcAft>
                        <a:buNone/>
                      </a:pPr>
                      <a:r>
                        <a:rPr lang="en-GB" sz="2000">
                          <a:effectLst/>
                          <a:latin typeface="Comic Sans MS" panose="030F0702030302020204" pitchFamily="66" charset="0"/>
                        </a:rPr>
                        <a:t>Freewill </a:t>
                      </a:r>
                      <a:endParaRPr lang="en-GB" sz="1600">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tc>
                  <a:txBody>
                    <a:bodyPr/>
                    <a:lstStyle/>
                    <a:p>
                      <a:pPr>
                        <a:lnSpc>
                          <a:spcPct val="107000"/>
                        </a:lnSpc>
                        <a:spcAft>
                          <a:spcPts val="800"/>
                        </a:spcAft>
                        <a:buNone/>
                      </a:pPr>
                      <a:r>
                        <a:rPr lang="en-GB" sz="2000" b="1" dirty="0">
                          <a:solidFill>
                            <a:schemeClr val="accent6">
                              <a:lumMod val="75000"/>
                            </a:schemeClr>
                          </a:solidFill>
                          <a:effectLst/>
                          <a:latin typeface="Comic Sans MS" panose="030F0702030302020204" pitchFamily="66" charset="0"/>
                        </a:rPr>
                        <a:t>The ability to choose what you do in a given situation. </a:t>
                      </a:r>
                      <a:endParaRPr lang="en-GB" sz="1600" b="1" dirty="0">
                        <a:solidFill>
                          <a:schemeClr val="accent6">
                            <a:lumMod val="75000"/>
                          </a:schemeClr>
                        </a:solidFill>
                        <a:effectLst/>
                        <a:latin typeface="Comic Sans MS" panose="030F0702030302020204" pitchFamily="66" charset="0"/>
                      </a:endParaRPr>
                    </a:p>
                    <a:p>
                      <a:pPr>
                        <a:lnSpc>
                          <a:spcPct val="107000"/>
                        </a:lnSpc>
                        <a:spcAft>
                          <a:spcPts val="800"/>
                        </a:spcAft>
                        <a:buNone/>
                      </a:pPr>
                      <a:r>
                        <a:rPr lang="en-GB" sz="2000" b="1" dirty="0">
                          <a:solidFill>
                            <a:schemeClr val="accent6">
                              <a:lumMod val="75000"/>
                            </a:schemeClr>
                          </a:solidFill>
                          <a:effectLst/>
                          <a:latin typeface="Comic Sans MS" panose="030F0702030302020204" pitchFamily="66" charset="0"/>
                        </a:rPr>
                        <a:t> </a:t>
                      </a:r>
                      <a:endParaRPr lang="en-GB" sz="1600" b="1" dirty="0">
                        <a:solidFill>
                          <a:schemeClr val="accent6">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extLst>
                  <a:ext uri="{0D108BD9-81ED-4DB2-BD59-A6C34878D82A}">
                    <a16:rowId xmlns:a16="http://schemas.microsoft.com/office/drawing/2014/main" val="3080972979"/>
                  </a:ext>
                </a:extLst>
              </a:tr>
              <a:tr h="162827">
                <a:tc>
                  <a:txBody>
                    <a:bodyPr/>
                    <a:lstStyle/>
                    <a:p>
                      <a:pPr>
                        <a:lnSpc>
                          <a:spcPct val="107000"/>
                        </a:lnSpc>
                        <a:spcAft>
                          <a:spcPts val="800"/>
                        </a:spcAft>
                        <a:buNone/>
                      </a:pPr>
                      <a:r>
                        <a:rPr lang="en-GB" sz="2000">
                          <a:effectLst/>
                          <a:latin typeface="Comic Sans MS" panose="030F0702030302020204" pitchFamily="66" charset="0"/>
                        </a:rPr>
                        <a:t>Forgiveness</a:t>
                      </a:r>
                      <a:endParaRPr lang="en-GB" sz="1600">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tc>
                  <a:txBody>
                    <a:bodyPr/>
                    <a:lstStyle/>
                    <a:p>
                      <a:pPr>
                        <a:lnSpc>
                          <a:spcPct val="107000"/>
                        </a:lnSpc>
                        <a:spcAft>
                          <a:spcPts val="800"/>
                        </a:spcAft>
                        <a:buNone/>
                      </a:pPr>
                      <a:r>
                        <a:rPr lang="en-GB" sz="2000" b="1" dirty="0">
                          <a:solidFill>
                            <a:schemeClr val="accent6">
                              <a:lumMod val="75000"/>
                            </a:schemeClr>
                          </a:solidFill>
                          <a:effectLst/>
                          <a:latin typeface="Comic Sans MS" panose="030F0702030302020204" pitchFamily="66" charset="0"/>
                        </a:rPr>
                        <a:t>To stop blaming someone for a wrongdoing. </a:t>
                      </a:r>
                      <a:endParaRPr lang="en-GB" sz="1600" b="1" dirty="0">
                        <a:solidFill>
                          <a:schemeClr val="accent6">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1299" marR="51299" marT="0" marB="0"/>
                </a:tc>
                <a:extLst>
                  <a:ext uri="{0D108BD9-81ED-4DB2-BD59-A6C34878D82A}">
                    <a16:rowId xmlns:a16="http://schemas.microsoft.com/office/drawing/2014/main" val="2079604829"/>
                  </a:ext>
                </a:extLst>
              </a:tr>
            </a:tbl>
          </a:graphicData>
        </a:graphic>
      </p:graphicFrame>
      <p:sp>
        <p:nvSpPr>
          <p:cNvPr id="5" name="TextBox 4">
            <a:extLst>
              <a:ext uri="{FF2B5EF4-FFF2-40B4-BE49-F238E27FC236}">
                <a16:creationId xmlns:a16="http://schemas.microsoft.com/office/drawing/2014/main" id="{329EAD20-6E47-1145-C4BD-5FCC0D212A4F}"/>
              </a:ext>
            </a:extLst>
          </p:cNvPr>
          <p:cNvSpPr txBox="1"/>
          <p:nvPr/>
        </p:nvSpPr>
        <p:spPr>
          <a:xfrm>
            <a:off x="10104581" y="184727"/>
            <a:ext cx="1948873" cy="461665"/>
          </a:xfrm>
          <a:prstGeom prst="rect">
            <a:avLst/>
          </a:prstGeom>
          <a:solidFill>
            <a:schemeClr val="accent6">
              <a:lumMod val="20000"/>
              <a:lumOff val="80000"/>
            </a:schemeClr>
          </a:solidFill>
        </p:spPr>
        <p:txBody>
          <a:bodyPr wrap="square" rtlCol="0">
            <a:spAutoFit/>
          </a:bodyPr>
          <a:lstStyle/>
          <a:p>
            <a:r>
              <a:rPr lang="en-GB" sz="2400">
                <a:solidFill>
                  <a:schemeClr val="accent6">
                    <a:lumMod val="75000"/>
                  </a:schemeClr>
                </a:solidFill>
                <a:latin typeface="Comic Sans MS" panose="030F0702030302020204" pitchFamily="66" charset="0"/>
              </a:rPr>
              <a:t>FEEDBACK</a:t>
            </a:r>
          </a:p>
        </p:txBody>
      </p:sp>
      <p:sp>
        <p:nvSpPr>
          <p:cNvPr id="6" name="Rectangle 5">
            <a:extLst>
              <a:ext uri="{FF2B5EF4-FFF2-40B4-BE49-F238E27FC236}">
                <a16:creationId xmlns:a16="http://schemas.microsoft.com/office/drawing/2014/main" id="{1665D6DD-221F-1D63-A87C-712416DA8FF6}"/>
              </a:ext>
            </a:extLst>
          </p:cNvPr>
          <p:cNvSpPr/>
          <p:nvPr/>
        </p:nvSpPr>
        <p:spPr>
          <a:xfrm>
            <a:off x="2932981" y="332509"/>
            <a:ext cx="6922219" cy="72880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1D5BA55E-7DCB-B00A-A04E-C903E527FD2F}"/>
              </a:ext>
            </a:extLst>
          </p:cNvPr>
          <p:cNvSpPr/>
          <p:nvPr/>
        </p:nvSpPr>
        <p:spPr>
          <a:xfrm>
            <a:off x="2932015" y="1080968"/>
            <a:ext cx="6922219" cy="105268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52E49CD-E52C-99AD-9B01-1A297D88BBA8}"/>
              </a:ext>
            </a:extLst>
          </p:cNvPr>
          <p:cNvSpPr/>
          <p:nvPr/>
        </p:nvSpPr>
        <p:spPr>
          <a:xfrm>
            <a:off x="2932016" y="2136790"/>
            <a:ext cx="6922219" cy="7515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5F7A093-4339-9FC9-6E67-B5401B906CEB}"/>
              </a:ext>
            </a:extLst>
          </p:cNvPr>
          <p:cNvSpPr/>
          <p:nvPr/>
        </p:nvSpPr>
        <p:spPr>
          <a:xfrm>
            <a:off x="2932016" y="2870991"/>
            <a:ext cx="6922219" cy="5991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C2878637-202C-CE36-E193-F584362C9C5D}"/>
              </a:ext>
            </a:extLst>
          </p:cNvPr>
          <p:cNvSpPr/>
          <p:nvPr/>
        </p:nvSpPr>
        <p:spPr>
          <a:xfrm>
            <a:off x="2932016" y="3471213"/>
            <a:ext cx="6922219" cy="7537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FEF3B653-90DD-FA9B-3777-C47AE9239C96}"/>
              </a:ext>
            </a:extLst>
          </p:cNvPr>
          <p:cNvSpPr/>
          <p:nvPr/>
        </p:nvSpPr>
        <p:spPr>
          <a:xfrm>
            <a:off x="2932016" y="4211695"/>
            <a:ext cx="6922219" cy="5991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F1E1D4B6-0845-5426-DA55-5A08990C0BB7}"/>
              </a:ext>
            </a:extLst>
          </p:cNvPr>
          <p:cNvSpPr/>
          <p:nvPr/>
        </p:nvSpPr>
        <p:spPr>
          <a:xfrm>
            <a:off x="2932017" y="4812996"/>
            <a:ext cx="6922219" cy="72880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4C044174-4681-9ACF-5218-B4DAECE5A194}"/>
              </a:ext>
            </a:extLst>
          </p:cNvPr>
          <p:cNvSpPr/>
          <p:nvPr/>
        </p:nvSpPr>
        <p:spPr>
          <a:xfrm>
            <a:off x="2932018" y="5543961"/>
            <a:ext cx="6922219" cy="3644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59620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0" nodeType="clickEffect">
                                  <p:stCondLst>
                                    <p:cond delay="0"/>
                                  </p:stCondLst>
                                  <p:childTnLst>
                                    <p:animEffect transition="out" filter="fade">
                                      <p:cBhvr>
                                        <p:cTn id="10" dur="500"/>
                                        <p:tgtEl>
                                          <p:spTgt spid="6"/>
                                        </p:tgtEl>
                                      </p:cBhvr>
                                    </p:animEffect>
                                    <p:set>
                                      <p:cBhvr>
                                        <p:cTn id="11" dur="1" fill="hold">
                                          <p:stCondLst>
                                            <p:cond delay="499"/>
                                          </p:stCondLst>
                                        </p:cTn>
                                        <p:tgtEl>
                                          <p:spTgt spid="6"/>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7"/>
                                        </p:tgtEl>
                                      </p:cBhvr>
                                    </p:animEffect>
                                    <p:set>
                                      <p:cBhvr>
                                        <p:cTn id="16" dur="1" fill="hold">
                                          <p:stCondLst>
                                            <p:cond delay="499"/>
                                          </p:stCondLst>
                                        </p:cTn>
                                        <p:tgtEl>
                                          <p:spTgt spid="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0" nodeType="click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grpId="0" nodeType="clickEffect">
                                  <p:stCondLst>
                                    <p:cond delay="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10"/>
                                        </p:tgtEl>
                                      </p:cBhvr>
                                    </p:animEffect>
                                    <p:set>
                                      <p:cBhvr>
                                        <p:cTn id="31" dur="1" fill="hold">
                                          <p:stCondLst>
                                            <p:cond delay="499"/>
                                          </p:stCondLst>
                                        </p:cTn>
                                        <p:tgtEl>
                                          <p:spTgt spid="10"/>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13"/>
                                        </p:tgtEl>
                                      </p:cBhvr>
                                    </p:animEffect>
                                    <p:set>
                                      <p:cBhvr>
                                        <p:cTn id="36" dur="1" fill="hold">
                                          <p:stCondLst>
                                            <p:cond delay="499"/>
                                          </p:stCondLst>
                                        </p:cTn>
                                        <p:tgtEl>
                                          <p:spTgt spid="13"/>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0" presetClass="exit" presetSubtype="0" fill="hold" grpId="0" nodeType="clickEffect">
                                  <p:stCondLst>
                                    <p:cond delay="0"/>
                                  </p:stCondLst>
                                  <p:childTnLst>
                                    <p:animEffect transition="out" filter="fade">
                                      <p:cBhvr>
                                        <p:cTn id="40" dur="500"/>
                                        <p:tgtEl>
                                          <p:spTgt spid="14"/>
                                        </p:tgtEl>
                                      </p:cBhvr>
                                    </p:animEffect>
                                    <p:set>
                                      <p:cBhvr>
                                        <p:cTn id="41" dur="1" fill="hold">
                                          <p:stCondLst>
                                            <p:cond delay="499"/>
                                          </p:stCondLst>
                                        </p:cTn>
                                        <p:tgtEl>
                                          <p:spTgt spid="14"/>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grpId="0" nodeType="clickEffect">
                                  <p:stCondLst>
                                    <p:cond delay="0"/>
                                  </p:stCondLst>
                                  <p:childTnLst>
                                    <p:animEffect transition="out" filter="fade">
                                      <p:cBhvr>
                                        <p:cTn id="45" dur="500"/>
                                        <p:tgtEl>
                                          <p:spTgt spid="15"/>
                                        </p:tgtEl>
                                      </p:cBhvr>
                                    </p:animEffect>
                                    <p:set>
                                      <p:cBhvr>
                                        <p:cTn id="46"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3"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B5CAF8-073D-1B17-9DE6-E446056EBE9F}"/>
              </a:ext>
            </a:extLst>
          </p:cNvPr>
          <p:cNvSpPr>
            <a:spLocks noGrp="1"/>
          </p:cNvSpPr>
          <p:nvPr>
            <p:ph type="ctrTitle"/>
          </p:nvPr>
        </p:nvSpPr>
        <p:spPr>
          <a:xfrm>
            <a:off x="1590675" y="355513"/>
            <a:ext cx="9144000" cy="2387600"/>
          </a:xfrm>
        </p:spPr>
        <p:txBody>
          <a:bodyPr/>
          <a:lstStyle/>
          <a:p>
            <a:r>
              <a:rPr lang="en-GB" b="1" u="sng">
                <a:latin typeface="Comic Sans MS" panose="030F0702030302020204" pitchFamily="66" charset="0"/>
              </a:rPr>
              <a:t>Different ideas about the conscience</a:t>
            </a:r>
          </a:p>
        </p:txBody>
      </p:sp>
      <p:sp>
        <p:nvSpPr>
          <p:cNvPr id="5" name="Subtitle 4">
            <a:extLst>
              <a:ext uri="{FF2B5EF4-FFF2-40B4-BE49-F238E27FC236}">
                <a16:creationId xmlns:a16="http://schemas.microsoft.com/office/drawing/2014/main" id="{93018406-89BD-833D-2B6A-352A950F9728}"/>
              </a:ext>
            </a:extLst>
          </p:cNvPr>
          <p:cNvSpPr>
            <a:spLocks noGrp="1"/>
          </p:cNvSpPr>
          <p:nvPr>
            <p:ph type="subTitle" idx="1"/>
          </p:nvPr>
        </p:nvSpPr>
        <p:spPr/>
        <p:txBody>
          <a:bodyPr/>
          <a:lstStyle/>
          <a:p>
            <a:endParaRPr lang="en-GB"/>
          </a:p>
        </p:txBody>
      </p:sp>
      <p:pic>
        <p:nvPicPr>
          <p:cNvPr id="6" name="Picture 5">
            <a:extLst>
              <a:ext uri="{FF2B5EF4-FFF2-40B4-BE49-F238E27FC236}">
                <a16:creationId xmlns:a16="http://schemas.microsoft.com/office/drawing/2014/main" id="{4DA4C373-4961-3A40-915A-C0C9C6E548A0}"/>
              </a:ext>
            </a:extLst>
          </p:cNvPr>
          <p:cNvPicPr>
            <a:picLocks noChangeAspect="1"/>
          </p:cNvPicPr>
          <p:nvPr/>
        </p:nvPicPr>
        <p:blipFill>
          <a:blip r:embed="rId2"/>
          <a:stretch>
            <a:fillRect/>
          </a:stretch>
        </p:blipFill>
        <p:spPr>
          <a:xfrm>
            <a:off x="3382178" y="2920912"/>
            <a:ext cx="5560993" cy="3708487"/>
          </a:xfrm>
          <a:prstGeom prst="rect">
            <a:avLst/>
          </a:prstGeom>
        </p:spPr>
      </p:pic>
    </p:spTree>
    <p:extLst>
      <p:ext uri="{BB962C8B-B14F-4D97-AF65-F5344CB8AC3E}">
        <p14:creationId xmlns:p14="http://schemas.microsoft.com/office/powerpoint/2010/main" val="3082702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EB0F9B-088D-4154-57C9-F3FC80C3DE8B}"/>
              </a:ext>
            </a:extLst>
          </p:cNvPr>
          <p:cNvSpPr>
            <a:spLocks noGrp="1"/>
          </p:cNvSpPr>
          <p:nvPr>
            <p:ph type="title"/>
          </p:nvPr>
        </p:nvSpPr>
        <p:spPr>
          <a:xfrm>
            <a:off x="640080" y="325369"/>
            <a:ext cx="4368602" cy="1956841"/>
          </a:xfrm>
        </p:spPr>
        <p:txBody>
          <a:bodyPr anchor="b">
            <a:normAutofit/>
          </a:bodyPr>
          <a:lstStyle/>
          <a:p>
            <a:r>
              <a:rPr lang="en-GB" sz="5400" b="1" u="sng">
                <a:latin typeface="Comic Sans MS" panose="030F0702030302020204" pitchFamily="66" charset="0"/>
              </a:rPr>
              <a:t>St Paul</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1232A7F-14C1-581B-DC39-FD822AC6FF08}"/>
              </a:ext>
            </a:extLst>
          </p:cNvPr>
          <p:cNvSpPr>
            <a:spLocks noGrp="1"/>
          </p:cNvSpPr>
          <p:nvPr>
            <p:ph idx="1"/>
          </p:nvPr>
        </p:nvSpPr>
        <p:spPr>
          <a:xfrm>
            <a:off x="640080" y="2872899"/>
            <a:ext cx="4243589" cy="3320668"/>
          </a:xfrm>
        </p:spPr>
        <p:txBody>
          <a:bodyPr>
            <a:normAutofit/>
          </a:bodyPr>
          <a:lstStyle/>
          <a:p>
            <a:r>
              <a:rPr lang="en-GB" sz="2200">
                <a:latin typeface="Comic Sans MS" panose="030F0702030302020204" pitchFamily="66" charset="0"/>
              </a:rPr>
              <a:t>According to</a:t>
            </a:r>
            <a:r>
              <a:rPr lang="en-GB" sz="2200" b="1">
                <a:latin typeface="Comic Sans MS" panose="030F0702030302020204" pitchFamily="66" charset="0"/>
              </a:rPr>
              <a:t> St</a:t>
            </a:r>
            <a:r>
              <a:rPr lang="en-GB" sz="2200">
                <a:latin typeface="Comic Sans MS" panose="030F0702030302020204" pitchFamily="66" charset="0"/>
              </a:rPr>
              <a:t> </a:t>
            </a:r>
            <a:r>
              <a:rPr lang="en-GB" sz="2200" b="1">
                <a:latin typeface="Comic Sans MS" panose="030F0702030302020204" pitchFamily="66" charset="0"/>
              </a:rPr>
              <a:t>Paul</a:t>
            </a:r>
            <a:r>
              <a:rPr lang="en-GB" sz="2200">
                <a:latin typeface="Comic Sans MS" panose="030F0702030302020204" pitchFamily="66" charset="0"/>
              </a:rPr>
              <a:t> our conscience is not the sole source of the moral judgement. It can be wrong; it therefore needs direction and illumination through the Bible and Church. It is a witness rather than a judge.</a:t>
            </a:r>
          </a:p>
          <a:p>
            <a:endParaRPr lang="en-GB" sz="2200">
              <a:latin typeface="Comic Sans MS" panose="030F0702030302020204" pitchFamily="66" charset="0"/>
            </a:endParaRPr>
          </a:p>
        </p:txBody>
      </p:sp>
      <p:pic>
        <p:nvPicPr>
          <p:cNvPr id="4" name="Picture 3">
            <a:extLst>
              <a:ext uri="{FF2B5EF4-FFF2-40B4-BE49-F238E27FC236}">
                <a16:creationId xmlns:a16="http://schemas.microsoft.com/office/drawing/2014/main" id="{B9A618D5-3AE2-FCFF-8EEE-1AF3A7F1873A}"/>
              </a:ext>
            </a:extLst>
          </p:cNvPr>
          <p:cNvPicPr>
            <a:picLocks noChangeAspect="1"/>
          </p:cNvPicPr>
          <p:nvPr/>
        </p:nvPicPr>
        <p:blipFill>
          <a:blip r:embed="rId2" cstate="print">
            <a:extLst>
              <a:ext uri="{28A0092B-C50C-407E-A947-70E740481C1C}">
                <a14:useLocalDpi xmlns:a14="http://schemas.microsoft.com/office/drawing/2010/main" val="0"/>
              </a:ext>
            </a:extLst>
          </a:blip>
          <a:srcRect r="-2" b="16976"/>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3757940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FE414D-72FA-32C1-D8DB-CA92A74D530A}"/>
              </a:ext>
            </a:extLst>
          </p:cNvPr>
          <p:cNvSpPr>
            <a:spLocks noGrp="1"/>
          </p:cNvSpPr>
          <p:nvPr>
            <p:ph type="title"/>
          </p:nvPr>
        </p:nvSpPr>
        <p:spPr>
          <a:xfrm>
            <a:off x="5297762" y="329184"/>
            <a:ext cx="6251110" cy="1783080"/>
          </a:xfrm>
        </p:spPr>
        <p:txBody>
          <a:bodyPr anchor="b">
            <a:normAutofit/>
          </a:bodyPr>
          <a:lstStyle/>
          <a:p>
            <a:r>
              <a:rPr lang="en-GB" sz="5400" b="1" u="sng">
                <a:latin typeface="Comic Sans MS" panose="030F0702030302020204" pitchFamily="66" charset="0"/>
              </a:rPr>
              <a:t>St Augustine of Hippo</a:t>
            </a:r>
          </a:p>
        </p:txBody>
      </p:sp>
      <p:pic>
        <p:nvPicPr>
          <p:cNvPr id="3074" name="Picture 2" descr="Men Saint Icons: St. Augustine of Hippo Icon | Monastery Icons">
            <a:extLst>
              <a:ext uri="{FF2B5EF4-FFF2-40B4-BE49-F238E27FC236}">
                <a16:creationId xmlns:a16="http://schemas.microsoft.com/office/drawing/2014/main" id="{3E9E2EC7-B5E3-CBDA-64DB-8F6861CDFF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893" r="8415"/>
          <a:stretch>
            <a:fillRect/>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08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66086C5-388F-1D41-78D2-2202EB9AEABB}"/>
              </a:ext>
            </a:extLst>
          </p:cNvPr>
          <p:cNvSpPr>
            <a:spLocks noGrp="1"/>
          </p:cNvSpPr>
          <p:nvPr>
            <p:ph idx="1"/>
          </p:nvPr>
        </p:nvSpPr>
        <p:spPr>
          <a:xfrm>
            <a:off x="5297762" y="2706624"/>
            <a:ext cx="6251110" cy="3483864"/>
          </a:xfrm>
        </p:spPr>
        <p:txBody>
          <a:bodyPr>
            <a:normAutofit/>
          </a:bodyPr>
          <a:lstStyle/>
          <a:p>
            <a:r>
              <a:rPr lang="en-GB" sz="2200">
                <a:latin typeface="Comic Sans MS" panose="030F0702030302020204" pitchFamily="66" charset="0"/>
              </a:rPr>
              <a:t>St </a:t>
            </a:r>
            <a:r>
              <a:rPr lang="en-GB" sz="2200" b="1">
                <a:latin typeface="Comic Sans MS" panose="030F0702030302020204" pitchFamily="66" charset="0"/>
              </a:rPr>
              <a:t>Augustine</a:t>
            </a:r>
            <a:r>
              <a:rPr lang="en-GB" sz="2200">
                <a:latin typeface="Comic Sans MS" panose="030F0702030302020204" pitchFamily="66" charset="0"/>
              </a:rPr>
              <a:t> believed that </a:t>
            </a:r>
            <a:r>
              <a:rPr lang="en-GB" sz="2200" b="1">
                <a:latin typeface="Comic Sans MS" panose="030F0702030302020204" pitchFamily="66" charset="0"/>
              </a:rPr>
              <a:t>conscience</a:t>
            </a:r>
            <a:r>
              <a:rPr lang="en-GB" sz="2200">
                <a:latin typeface="Comic Sans MS" panose="030F0702030302020204" pitchFamily="66" charset="0"/>
              </a:rPr>
              <a:t> was literally the voice of God, informing us of what is right and wrong, and we receive this message intuitively. </a:t>
            </a:r>
            <a:r>
              <a:rPr lang="en-GB" sz="2200" b="1">
                <a:latin typeface="Comic Sans MS" panose="030F0702030302020204" pitchFamily="66" charset="0"/>
              </a:rPr>
              <a:t>Augustine</a:t>
            </a:r>
            <a:r>
              <a:rPr lang="en-GB" sz="2200">
                <a:latin typeface="Comic Sans MS" panose="030F0702030302020204" pitchFamily="66" charset="0"/>
              </a:rPr>
              <a:t> said that all goodness comes from God and God knows our actions and the choices behind those actions directly.</a:t>
            </a:r>
          </a:p>
          <a:p>
            <a:endParaRPr lang="en-GB" sz="2200">
              <a:latin typeface="Comic Sans MS" panose="030F0702030302020204" pitchFamily="66" charset="0"/>
            </a:endParaRPr>
          </a:p>
        </p:txBody>
      </p:sp>
    </p:spTree>
    <p:extLst>
      <p:ext uri="{BB962C8B-B14F-4D97-AF65-F5344CB8AC3E}">
        <p14:creationId xmlns:p14="http://schemas.microsoft.com/office/powerpoint/2010/main" val="1157900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3">
            <a:extLst>
              <a:ext uri="{FF2B5EF4-FFF2-40B4-BE49-F238E27FC236}">
                <a16:creationId xmlns:a16="http://schemas.microsoft.com/office/drawing/2014/main" id="{B2EB8BC0-3320-3A5B-AE4A-A95C6B243956}"/>
              </a:ext>
            </a:extLst>
          </p:cNvPr>
          <p:cNvSpPr>
            <a:spLocks noGrp="1" noChangeArrowheads="1"/>
          </p:cNvSpPr>
          <p:nvPr>
            <p:ph type="title"/>
          </p:nvPr>
        </p:nvSpPr>
        <p:spPr>
          <a:xfrm>
            <a:off x="1981200" y="160338"/>
            <a:ext cx="8229600" cy="1143000"/>
          </a:xfrm>
          <a:solidFill>
            <a:schemeClr val="tx1"/>
          </a:solidFill>
        </p:spPr>
        <p:txBody>
          <a:bodyPr/>
          <a:lstStyle/>
          <a:p>
            <a:r>
              <a:rPr lang="en-GB" altLang="en-US">
                <a:solidFill>
                  <a:schemeClr val="bg1"/>
                </a:solidFill>
                <a:latin typeface="Comic Sans MS" panose="030F0702030302020204" pitchFamily="66" charset="0"/>
              </a:rPr>
              <a:t>St Thomas Aquinas</a:t>
            </a:r>
          </a:p>
        </p:txBody>
      </p:sp>
      <p:sp>
        <p:nvSpPr>
          <p:cNvPr id="21507" name="Content Placeholder 4">
            <a:extLst>
              <a:ext uri="{FF2B5EF4-FFF2-40B4-BE49-F238E27FC236}">
                <a16:creationId xmlns:a16="http://schemas.microsoft.com/office/drawing/2014/main" id="{E4E4886C-A7D9-4E76-B56B-0109B7AB3199}"/>
              </a:ext>
            </a:extLst>
          </p:cNvPr>
          <p:cNvSpPr>
            <a:spLocks noGrp="1" noChangeArrowheads="1"/>
          </p:cNvSpPr>
          <p:nvPr>
            <p:ph sz="half" idx="1"/>
          </p:nvPr>
        </p:nvSpPr>
        <p:spPr>
          <a:xfrm>
            <a:off x="1631950" y="1341439"/>
            <a:ext cx="6192838" cy="5356225"/>
          </a:xfrm>
          <a:ln>
            <a:solidFill>
              <a:schemeClr val="tx1"/>
            </a:solidFill>
            <a:miter lim="800000"/>
            <a:headEnd/>
            <a:tailEnd/>
          </a:ln>
        </p:spPr>
        <p:txBody>
          <a:bodyPr/>
          <a:lstStyle/>
          <a:p>
            <a:pPr>
              <a:buFont typeface="Wingdings" panose="05000000000000000000" pitchFamily="2" charset="2"/>
              <a:buChar char="§"/>
              <a:defRPr/>
            </a:pPr>
            <a:r>
              <a:rPr lang="en-GB" altLang="en-US" sz="3200">
                <a:latin typeface="Comic Sans MS" panose="030F0702030302020204" pitchFamily="66" charset="0"/>
              </a:rPr>
              <a:t>Natural Law Theory.</a:t>
            </a:r>
          </a:p>
          <a:p>
            <a:pPr>
              <a:buFont typeface="Wingdings" panose="05000000000000000000" pitchFamily="2" charset="2"/>
              <a:buChar char="§"/>
              <a:defRPr/>
            </a:pPr>
            <a:r>
              <a:rPr lang="en-GB" altLang="en-US" sz="3200">
                <a:latin typeface="Comic Sans MS" panose="030F0702030302020204" pitchFamily="66" charset="0"/>
              </a:rPr>
              <a:t>‘Do good, avoid evil’</a:t>
            </a:r>
          </a:p>
          <a:p>
            <a:pPr>
              <a:buFont typeface="Wingdings" panose="05000000000000000000" pitchFamily="2" charset="2"/>
              <a:buChar char="§"/>
              <a:defRPr/>
            </a:pPr>
            <a:r>
              <a:rPr lang="en-GB" altLang="en-US" sz="3200">
                <a:latin typeface="Comic Sans MS" panose="030F0702030302020204" pitchFamily="66" charset="0"/>
              </a:rPr>
              <a:t>we have a law ‘written on our hearts’ naturally - we are all born with it and don’t have to learn it.</a:t>
            </a:r>
          </a:p>
          <a:p>
            <a:pPr>
              <a:buFont typeface="Wingdings" panose="05000000000000000000" pitchFamily="2" charset="2"/>
              <a:buChar char="§"/>
              <a:defRPr/>
            </a:pPr>
            <a:r>
              <a:rPr lang="en-GB" altLang="en-US" sz="3200">
                <a:latin typeface="Comic Sans MS" panose="030F0702030302020204" pitchFamily="66" charset="0"/>
              </a:rPr>
              <a:t>Our conscience must be properly formed.</a:t>
            </a:r>
          </a:p>
          <a:p>
            <a:pPr marL="0" indent="0">
              <a:buNone/>
              <a:defRPr/>
            </a:pPr>
            <a:endParaRPr lang="en-GB" altLang="en-US"/>
          </a:p>
        </p:txBody>
      </p:sp>
      <p:pic>
        <p:nvPicPr>
          <p:cNvPr id="23556" name="Picture 2">
            <a:extLst>
              <a:ext uri="{FF2B5EF4-FFF2-40B4-BE49-F238E27FC236}">
                <a16:creationId xmlns:a16="http://schemas.microsoft.com/office/drawing/2014/main" id="{1FDB2D07-15D2-D2FC-0556-7011751354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0688" y="1484313"/>
            <a:ext cx="2000250" cy="4533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3">
            <a:extLst>
              <a:ext uri="{FF2B5EF4-FFF2-40B4-BE49-F238E27FC236}">
                <a16:creationId xmlns:a16="http://schemas.microsoft.com/office/drawing/2014/main" id="{9EB37BF6-65EC-100E-85BE-89E9D90373E2}"/>
              </a:ext>
            </a:extLst>
          </p:cNvPr>
          <p:cNvSpPr>
            <a:spLocks noGrp="1" noChangeArrowheads="1"/>
          </p:cNvSpPr>
          <p:nvPr>
            <p:ph type="title"/>
          </p:nvPr>
        </p:nvSpPr>
        <p:spPr>
          <a:xfrm>
            <a:off x="1981200" y="160338"/>
            <a:ext cx="8229600" cy="1143000"/>
          </a:xfrm>
          <a:solidFill>
            <a:schemeClr val="tx1"/>
          </a:solidFill>
        </p:spPr>
        <p:txBody>
          <a:bodyPr/>
          <a:lstStyle/>
          <a:p>
            <a:r>
              <a:rPr lang="en-GB" altLang="en-US">
                <a:solidFill>
                  <a:schemeClr val="bg1"/>
                </a:solidFill>
              </a:rPr>
              <a:t>St Thomas Aquinas</a:t>
            </a:r>
          </a:p>
        </p:txBody>
      </p:sp>
      <p:sp>
        <p:nvSpPr>
          <p:cNvPr id="24579" name="Content Placeholder 4">
            <a:extLst>
              <a:ext uri="{FF2B5EF4-FFF2-40B4-BE49-F238E27FC236}">
                <a16:creationId xmlns:a16="http://schemas.microsoft.com/office/drawing/2014/main" id="{341058EA-18DE-7785-D344-C0D5FD21B803}"/>
              </a:ext>
            </a:extLst>
          </p:cNvPr>
          <p:cNvSpPr>
            <a:spLocks noGrp="1" noChangeArrowheads="1"/>
          </p:cNvSpPr>
          <p:nvPr>
            <p:ph sz="half" idx="1"/>
          </p:nvPr>
        </p:nvSpPr>
        <p:spPr>
          <a:xfrm>
            <a:off x="1981201" y="1600201"/>
            <a:ext cx="5699125" cy="4924425"/>
          </a:xfrm>
          <a:ln>
            <a:solidFill>
              <a:schemeClr val="tx1"/>
            </a:solidFill>
            <a:miter lim="800000"/>
            <a:headEnd/>
            <a:tailEnd/>
          </a:ln>
        </p:spPr>
        <p:txBody>
          <a:bodyPr/>
          <a:lstStyle/>
          <a:p>
            <a:r>
              <a:rPr lang="en-GB" altLang="en-US">
                <a:latin typeface="Comic Sans MS" panose="030F0702030302020204" pitchFamily="66" charset="0"/>
              </a:rPr>
              <a:t>He developed Five Primary Precepts which he explained were known by all people.</a:t>
            </a:r>
            <a:br>
              <a:rPr lang="en-GB" altLang="en-US">
                <a:latin typeface="Comic Sans MS" panose="030F0702030302020204" pitchFamily="66" charset="0"/>
              </a:rPr>
            </a:br>
            <a:endParaRPr lang="en-GB" altLang="en-US">
              <a:latin typeface="Comic Sans MS" panose="030F0702030302020204" pitchFamily="66" charset="0"/>
            </a:endParaRPr>
          </a:p>
          <a:p>
            <a:r>
              <a:rPr lang="en-GB" altLang="en-US">
                <a:latin typeface="Comic Sans MS" panose="030F0702030302020204" pitchFamily="66" charset="0"/>
              </a:rPr>
              <a:t>A good action was one which followed the Primary Precepts.</a:t>
            </a:r>
          </a:p>
          <a:p>
            <a:pPr>
              <a:buFont typeface="Wingdings" panose="05000000000000000000" pitchFamily="2" charset="2"/>
              <a:buChar char="§"/>
            </a:pPr>
            <a:endParaRPr lang="en-GB" altLang="en-US"/>
          </a:p>
        </p:txBody>
      </p:sp>
      <p:pic>
        <p:nvPicPr>
          <p:cNvPr id="24580" name="Picture 2">
            <a:extLst>
              <a:ext uri="{FF2B5EF4-FFF2-40B4-BE49-F238E27FC236}">
                <a16:creationId xmlns:a16="http://schemas.microsoft.com/office/drawing/2014/main" id="{9A33DB07-0290-2D59-1689-F47A82ADB3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0688" y="1484313"/>
            <a:ext cx="2000250" cy="4533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71A5CFA-E292-E341-5C07-81E2B7972351}"/>
              </a:ext>
            </a:extLst>
          </p:cNvPr>
          <p:cNvSpPr>
            <a:spLocks noGrp="1"/>
          </p:cNvSpPr>
          <p:nvPr>
            <p:ph type="subTitle" idx="1"/>
          </p:nvPr>
        </p:nvSpPr>
        <p:spPr>
          <a:xfrm>
            <a:off x="323008" y="224631"/>
            <a:ext cx="8569325" cy="6408737"/>
          </a:xfrm>
        </p:spPr>
        <p:txBody>
          <a:bodyPr rtlCol="0">
            <a:normAutofit fontScale="92500" lnSpcReduction="10000"/>
          </a:bodyPr>
          <a:lstStyle/>
          <a:p>
            <a:pPr>
              <a:spcBef>
                <a:spcPts val="0"/>
              </a:spcBef>
              <a:defRPr/>
            </a:pPr>
            <a:r>
              <a:rPr lang="en-GB" sz="3600" b="1" u="sng">
                <a:latin typeface="Comic Sans MS" pitchFamily="66" charset="0"/>
              </a:rPr>
              <a:t>Freud</a:t>
            </a:r>
            <a:r>
              <a:rPr lang="en-GB" sz="2800" u="sng">
                <a:latin typeface="Comic Sans MS" pitchFamily="66" charset="0"/>
              </a:rPr>
              <a:t> </a:t>
            </a:r>
          </a:p>
          <a:p>
            <a:pPr algn="l">
              <a:spcBef>
                <a:spcPts val="0"/>
              </a:spcBef>
              <a:defRPr/>
            </a:pPr>
            <a:endParaRPr lang="en-GB" b="1">
              <a:solidFill>
                <a:schemeClr val="tx1"/>
              </a:solidFill>
              <a:latin typeface="Comic Sans MS" pitchFamily="66" charset="0"/>
            </a:endParaRPr>
          </a:p>
          <a:p>
            <a:pPr algn="l">
              <a:lnSpc>
                <a:spcPct val="110000"/>
              </a:lnSpc>
              <a:tabLst>
                <a:tab pos="177800" algn="l"/>
              </a:tabLst>
              <a:defRPr/>
            </a:pPr>
            <a:r>
              <a:rPr lang="en-GB">
                <a:latin typeface="Comic Sans MS" panose="030F0702030302020204" pitchFamily="66" charset="0"/>
                <a:ea typeface="Times New Roman" panose="02020603050405020304" pitchFamily="18" charset="0"/>
                <a:cs typeface="Times New Roman" panose="02020603050405020304" pitchFamily="18" charset="0"/>
              </a:rPr>
              <a:t>Freud (1856-1939) was a psychologist. </a:t>
            </a:r>
          </a:p>
          <a:p>
            <a:pPr algn="l">
              <a:lnSpc>
                <a:spcPct val="110000"/>
              </a:lnSpc>
              <a:tabLst>
                <a:tab pos="177800" algn="l"/>
              </a:tabLst>
              <a:defRPr/>
            </a:pPr>
            <a:r>
              <a:rPr lang="en-GB">
                <a:latin typeface="Comic Sans MS" panose="030F0702030302020204" pitchFamily="66" charset="0"/>
                <a:ea typeface="Times New Roman" panose="02020603050405020304" pitchFamily="18" charset="0"/>
                <a:cs typeface="Times New Roman" panose="02020603050405020304" pitchFamily="18" charset="0"/>
              </a:rPr>
              <a:t>He believed that people did have a conscience but that it </a:t>
            </a:r>
            <a:r>
              <a:rPr lang="en-GB" b="1">
                <a:latin typeface="Comic Sans MS" panose="030F0702030302020204" pitchFamily="66" charset="0"/>
                <a:ea typeface="Times New Roman" panose="02020603050405020304" pitchFamily="18" charset="0"/>
                <a:cs typeface="Times New Roman" panose="02020603050405020304" pitchFamily="18" charset="0"/>
              </a:rPr>
              <a:t>was not from God</a:t>
            </a:r>
            <a:r>
              <a:rPr lang="en-GB">
                <a:latin typeface="Comic Sans MS" panose="030F0702030302020204" pitchFamily="66" charset="0"/>
                <a:ea typeface="Times New Roman" panose="02020603050405020304" pitchFamily="18" charset="0"/>
                <a:cs typeface="Times New Roman" panose="02020603050405020304" pitchFamily="18" charset="0"/>
              </a:rPr>
              <a:t>. </a:t>
            </a:r>
          </a:p>
          <a:p>
            <a:pPr algn="l">
              <a:lnSpc>
                <a:spcPct val="110000"/>
              </a:lnSpc>
              <a:tabLst>
                <a:tab pos="177800" algn="l"/>
              </a:tabLst>
              <a:defRPr/>
            </a:pPr>
            <a:r>
              <a:rPr lang="en-GB">
                <a:latin typeface="Comic Sans MS" panose="030F0702030302020204" pitchFamily="66" charset="0"/>
                <a:ea typeface="Times New Roman" panose="02020603050405020304" pitchFamily="18" charset="0"/>
                <a:cs typeface="Times New Roman" panose="02020603050405020304" pitchFamily="18" charset="0"/>
              </a:rPr>
              <a:t>He believed that our conscience actually comes from parents, teachers and authority figures such as police. </a:t>
            </a:r>
          </a:p>
          <a:p>
            <a:pPr algn="l">
              <a:lnSpc>
                <a:spcPct val="110000"/>
              </a:lnSpc>
              <a:tabLst>
                <a:tab pos="177800" algn="l"/>
              </a:tabLst>
              <a:defRPr/>
            </a:pPr>
            <a:r>
              <a:rPr lang="en-GB">
                <a:latin typeface="Comic Sans MS" panose="030F0702030302020204" pitchFamily="66" charset="0"/>
                <a:ea typeface="Times New Roman" panose="02020603050405020304" pitchFamily="18" charset="0"/>
                <a:cs typeface="Times New Roman" panose="02020603050405020304" pitchFamily="18" charset="0"/>
              </a:rPr>
              <a:t>When we are babies, we are rewarded for good behaviour and punished for bad behaviour. </a:t>
            </a:r>
          </a:p>
          <a:p>
            <a:pPr algn="l">
              <a:lnSpc>
                <a:spcPct val="110000"/>
              </a:lnSpc>
              <a:tabLst>
                <a:tab pos="177800" algn="l"/>
              </a:tabLst>
              <a:defRPr/>
            </a:pPr>
            <a:r>
              <a:rPr lang="en-GB">
                <a:latin typeface="Comic Sans MS" panose="030F0702030302020204" pitchFamily="66" charset="0"/>
                <a:ea typeface="Times New Roman" panose="02020603050405020304" pitchFamily="18" charset="0"/>
                <a:cs typeface="Times New Roman" panose="02020603050405020304" pitchFamily="18" charset="0"/>
              </a:rPr>
              <a:t>Freud believed that we remembered these rules and felt good when we followed them but bad when we did not. </a:t>
            </a:r>
          </a:p>
          <a:p>
            <a:pPr algn="l">
              <a:lnSpc>
                <a:spcPct val="110000"/>
              </a:lnSpc>
              <a:tabLst>
                <a:tab pos="177800" algn="l"/>
              </a:tabLst>
              <a:defRPr/>
            </a:pPr>
            <a:r>
              <a:rPr lang="en-GB">
                <a:latin typeface="Comic Sans MS" panose="030F0702030302020204" pitchFamily="66" charset="0"/>
                <a:ea typeface="Times New Roman" panose="02020603050405020304" pitchFamily="18" charset="0"/>
                <a:cs typeface="Times New Roman" panose="02020603050405020304" pitchFamily="18" charset="0"/>
              </a:rPr>
              <a:t>He believed we created for ourselves an inner voice that acted like a parent or lawgiver.  </a:t>
            </a:r>
          </a:p>
          <a:p>
            <a:pPr algn="l">
              <a:lnSpc>
                <a:spcPct val="110000"/>
              </a:lnSpc>
              <a:tabLst>
                <a:tab pos="177800" algn="l"/>
              </a:tabLst>
              <a:defRPr/>
            </a:pPr>
            <a:r>
              <a:rPr lang="en-GB">
                <a:latin typeface="Comic Sans MS" panose="030F0702030302020204" pitchFamily="66" charset="0"/>
                <a:ea typeface="Times New Roman" panose="02020603050405020304" pitchFamily="18" charset="0"/>
                <a:cs typeface="Times New Roman" panose="02020603050405020304" pitchFamily="18" charset="0"/>
              </a:rPr>
              <a:t>For Freud, this is what the conscience is. God is merely a figment of a delusional mind.</a:t>
            </a:r>
          </a:p>
          <a:p>
            <a:pPr algn="l">
              <a:lnSpc>
                <a:spcPct val="110000"/>
              </a:lnSpc>
              <a:tabLst>
                <a:tab pos="177800" algn="l"/>
              </a:tabLst>
              <a:defRPr/>
            </a:pPr>
            <a:endParaRPr lang="en-GB">
              <a:latin typeface="Comic Sans MS" panose="030F0702030302020204" pitchFamily="66" charset="0"/>
              <a:ea typeface="Calibri" panose="020F0502020204030204" pitchFamily="34" charset="0"/>
              <a:cs typeface="Times New Roman" panose="02020603050405020304" pitchFamily="18" charset="0"/>
            </a:endParaRPr>
          </a:p>
          <a:p>
            <a:pPr algn="l">
              <a:spcBef>
                <a:spcPts val="0"/>
              </a:spcBef>
              <a:defRPr/>
            </a:pPr>
            <a:endParaRPr lang="en-GB" sz="2800">
              <a:latin typeface="Comic Sans MS" pitchFamily="66" charset="0"/>
            </a:endParaRPr>
          </a:p>
          <a:p>
            <a:pPr marL="514350" indent="-514350" algn="l">
              <a:spcBef>
                <a:spcPts val="0"/>
              </a:spcBef>
              <a:buFont typeface="Arial" panose="020B0604020202020204" pitchFamily="34" charset="0"/>
              <a:buAutoNum type="arabicPeriod"/>
              <a:defRPr/>
            </a:pPr>
            <a:endParaRPr lang="en-GB" sz="2800">
              <a:latin typeface="Comic Sans MS" pitchFamily="66" charset="0"/>
            </a:endParaRPr>
          </a:p>
        </p:txBody>
      </p:sp>
      <p:pic>
        <p:nvPicPr>
          <p:cNvPr id="2" name="Picture 1">
            <a:extLst>
              <a:ext uri="{FF2B5EF4-FFF2-40B4-BE49-F238E27FC236}">
                <a16:creationId xmlns:a16="http://schemas.microsoft.com/office/drawing/2014/main" id="{4EE886B9-22BA-2855-3A52-6237117818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36097" y="1721795"/>
            <a:ext cx="2632895" cy="3581256"/>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F6FAC6-7F81-30AA-D782-9212CC7629D3}"/>
              </a:ext>
            </a:extLst>
          </p:cNvPr>
          <p:cNvSpPr>
            <a:spLocks noGrp="1"/>
          </p:cNvSpPr>
          <p:nvPr>
            <p:ph type="ctrTitle"/>
          </p:nvPr>
        </p:nvSpPr>
        <p:spPr>
          <a:xfrm>
            <a:off x="1524000" y="1122363"/>
            <a:ext cx="9144000" cy="1211262"/>
          </a:xfrm>
        </p:spPr>
        <p:txBody>
          <a:bodyPr/>
          <a:lstStyle/>
          <a:p>
            <a:r>
              <a:rPr lang="en-GB" b="1">
                <a:latin typeface="Comic Sans MS" panose="030F0702030302020204" pitchFamily="66" charset="0"/>
              </a:rPr>
              <a:t>The Fall</a:t>
            </a:r>
          </a:p>
        </p:txBody>
      </p:sp>
      <p:sp>
        <p:nvSpPr>
          <p:cNvPr id="5" name="Subtitle 4">
            <a:extLst>
              <a:ext uri="{FF2B5EF4-FFF2-40B4-BE49-F238E27FC236}">
                <a16:creationId xmlns:a16="http://schemas.microsoft.com/office/drawing/2014/main" id="{B27F5F29-1663-5A88-A99C-29AEDA541332}"/>
              </a:ext>
            </a:extLst>
          </p:cNvPr>
          <p:cNvSpPr>
            <a:spLocks noGrp="1"/>
          </p:cNvSpPr>
          <p:nvPr>
            <p:ph type="subTitle" idx="1"/>
          </p:nvPr>
        </p:nvSpPr>
        <p:spPr/>
        <p:txBody>
          <a:bodyPr/>
          <a:lstStyle/>
          <a:p>
            <a:endParaRPr lang="en-GB"/>
          </a:p>
        </p:txBody>
      </p:sp>
      <p:pic>
        <p:nvPicPr>
          <p:cNvPr id="6" name="Picture 5">
            <a:extLst>
              <a:ext uri="{FF2B5EF4-FFF2-40B4-BE49-F238E27FC236}">
                <a16:creationId xmlns:a16="http://schemas.microsoft.com/office/drawing/2014/main" id="{0C05E518-FEDA-D314-C7D1-3A20A7AE004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523" y="2493485"/>
            <a:ext cx="6096953" cy="3446405"/>
          </a:xfrm>
          <a:prstGeom prst="rect">
            <a:avLst/>
          </a:prstGeom>
          <a:noFill/>
        </p:spPr>
      </p:pic>
    </p:spTree>
    <p:extLst>
      <p:ext uri="{BB962C8B-B14F-4D97-AF65-F5344CB8AC3E}">
        <p14:creationId xmlns:p14="http://schemas.microsoft.com/office/powerpoint/2010/main" val="352274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A8A9C-50B2-F55A-9AED-2118B7256CC7}"/>
              </a:ext>
            </a:extLst>
          </p:cNvPr>
          <p:cNvSpPr>
            <a:spLocks noGrp="1"/>
          </p:cNvSpPr>
          <p:nvPr>
            <p:ph type="title"/>
          </p:nvPr>
        </p:nvSpPr>
        <p:spPr/>
        <p:txBody>
          <a:bodyPr/>
          <a:lstStyle/>
          <a:p>
            <a:endParaRPr lang="en-GB"/>
          </a:p>
        </p:txBody>
      </p:sp>
      <p:pic>
        <p:nvPicPr>
          <p:cNvPr id="4" name="Online Media 3" title="Adam and Eve (Genesis 2-3)">
            <a:hlinkClick r:id="" action="ppaction://media"/>
            <a:extLst>
              <a:ext uri="{FF2B5EF4-FFF2-40B4-BE49-F238E27FC236}">
                <a16:creationId xmlns:a16="http://schemas.microsoft.com/office/drawing/2014/main" id="{929A7C79-9BE3-F3B0-00C7-C76A69EA6DC4}"/>
              </a:ext>
            </a:extLst>
          </p:cNvPr>
          <p:cNvPicPr>
            <a:picLocks noGrp="1" noRot="1" noChangeAspect="1"/>
          </p:cNvPicPr>
          <p:nvPr>
            <p:ph idx="1"/>
            <a:videoFile r:link="rId1"/>
          </p:nvPr>
        </p:nvPicPr>
        <p:blipFill>
          <a:blip r:embed="rId3"/>
          <a:stretch>
            <a:fillRect/>
          </a:stretch>
        </p:blipFill>
        <p:spPr>
          <a:xfrm>
            <a:off x="0" y="0"/>
            <a:ext cx="12192000" cy="6888945"/>
          </a:xfrm>
          <a:prstGeom prst="rect">
            <a:avLst/>
          </a:prstGeom>
        </p:spPr>
      </p:pic>
    </p:spTree>
    <p:extLst>
      <p:ext uri="{BB962C8B-B14F-4D97-AF65-F5344CB8AC3E}">
        <p14:creationId xmlns:p14="http://schemas.microsoft.com/office/powerpoint/2010/main" val="405232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59BC2-5CD7-889E-6F07-B27300D9A503}"/>
              </a:ext>
            </a:extLst>
          </p:cNvPr>
          <p:cNvSpPr>
            <a:spLocks noGrp="1"/>
          </p:cNvSpPr>
          <p:nvPr>
            <p:ph type="title"/>
          </p:nvPr>
        </p:nvSpPr>
        <p:spPr/>
        <p:txBody>
          <a:bodyPr/>
          <a:lstStyle/>
          <a:p>
            <a:r>
              <a:rPr lang="en-GB" b="1" u="sng">
                <a:latin typeface="Comic Sans MS" panose="030F0702030302020204" pitchFamily="66" charset="0"/>
              </a:rPr>
              <a:t>The Fall</a:t>
            </a:r>
          </a:p>
        </p:txBody>
      </p:sp>
      <p:sp>
        <p:nvSpPr>
          <p:cNvPr id="3" name="Content Placeholder 2">
            <a:extLst>
              <a:ext uri="{FF2B5EF4-FFF2-40B4-BE49-F238E27FC236}">
                <a16:creationId xmlns:a16="http://schemas.microsoft.com/office/drawing/2014/main" id="{E6B8CC8D-CEBC-CABD-84A1-5C237F42B553}"/>
              </a:ext>
            </a:extLst>
          </p:cNvPr>
          <p:cNvSpPr>
            <a:spLocks noGrp="1"/>
          </p:cNvSpPr>
          <p:nvPr>
            <p:ph idx="1"/>
          </p:nvPr>
        </p:nvSpPr>
        <p:spPr/>
        <p:txBody>
          <a:bodyPr/>
          <a:lstStyle/>
          <a:p>
            <a:r>
              <a:rPr lang="en-GB">
                <a:latin typeface="Comic Sans MS" panose="030F0702030302020204" pitchFamily="66" charset="0"/>
              </a:rPr>
              <a:t>Read the story of The Fall.</a:t>
            </a:r>
          </a:p>
          <a:p>
            <a:r>
              <a:rPr lang="en-GB">
                <a:latin typeface="Comic Sans MS" panose="030F0702030302020204" pitchFamily="66" charset="0"/>
              </a:rPr>
              <a:t>Summarise into 5 bullet points.</a:t>
            </a:r>
          </a:p>
        </p:txBody>
      </p:sp>
    </p:spTree>
    <p:extLst>
      <p:ext uri="{BB962C8B-B14F-4D97-AF65-F5344CB8AC3E}">
        <p14:creationId xmlns:p14="http://schemas.microsoft.com/office/powerpoint/2010/main" val="3356943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1270A-9A08-C54C-E669-AB577439FC5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2FF1B90-23D0-E961-AEF3-746560D86CF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957986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B0B05-A664-6C6C-4D4D-E8D2101085D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1A2F3CD-F1EC-84B3-2CF2-11B91DE080FF}"/>
              </a:ext>
            </a:extLst>
          </p:cNvPr>
          <p:cNvSpPr>
            <a:spLocks noGrp="1"/>
          </p:cNvSpPr>
          <p:nvPr>
            <p:ph idx="1"/>
          </p:nvPr>
        </p:nvSpPr>
        <p:spPr/>
        <p:txBody>
          <a:bodyPr/>
          <a:lstStyle/>
          <a:p>
            <a:endParaRPr lang="en-GB"/>
          </a:p>
        </p:txBody>
      </p:sp>
      <p:pic>
        <p:nvPicPr>
          <p:cNvPr id="4" name="Graphic 1">
            <a:extLst>
              <a:ext uri="{FF2B5EF4-FFF2-40B4-BE49-F238E27FC236}">
                <a16:creationId xmlns:a16="http://schemas.microsoft.com/office/drawing/2014/main" id="{EFFE3484-6E87-C334-6740-757A85FB5C8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38225" y="0"/>
            <a:ext cx="9163050" cy="6872288"/>
          </a:xfrm>
          <a:prstGeom prst="rect">
            <a:avLst/>
          </a:prstGeom>
        </p:spPr>
      </p:pic>
      <p:cxnSp>
        <p:nvCxnSpPr>
          <p:cNvPr id="6" name="Straight Arrow Connector 5">
            <a:extLst>
              <a:ext uri="{FF2B5EF4-FFF2-40B4-BE49-F238E27FC236}">
                <a16:creationId xmlns:a16="http://schemas.microsoft.com/office/drawing/2014/main" id="{EAA74B4E-24C3-99CE-8ADE-3D5294EB2645}"/>
              </a:ext>
            </a:extLst>
          </p:cNvPr>
          <p:cNvCxnSpPr/>
          <p:nvPr/>
        </p:nvCxnSpPr>
        <p:spPr>
          <a:xfrm>
            <a:off x="5238750" y="3429000"/>
            <a:ext cx="581025" cy="1257300"/>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cxnSp>
        <p:nvCxnSpPr>
          <p:cNvPr id="8" name="Straight Arrow Connector 7">
            <a:extLst>
              <a:ext uri="{FF2B5EF4-FFF2-40B4-BE49-F238E27FC236}">
                <a16:creationId xmlns:a16="http://schemas.microsoft.com/office/drawing/2014/main" id="{6B5F7491-4790-D23C-D373-2E38F2ED8777}"/>
              </a:ext>
            </a:extLst>
          </p:cNvPr>
          <p:cNvCxnSpPr/>
          <p:nvPr/>
        </p:nvCxnSpPr>
        <p:spPr>
          <a:xfrm flipV="1">
            <a:off x="5244860" y="3502325"/>
            <a:ext cx="560717" cy="11990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Straight Arrow Connector 9">
            <a:extLst>
              <a:ext uri="{FF2B5EF4-FFF2-40B4-BE49-F238E27FC236}">
                <a16:creationId xmlns:a16="http://schemas.microsoft.com/office/drawing/2014/main" id="{F1E6BE64-25DC-5E7C-8CF1-241522CB354B}"/>
              </a:ext>
            </a:extLst>
          </p:cNvPr>
          <p:cNvCxnSpPr/>
          <p:nvPr/>
        </p:nvCxnSpPr>
        <p:spPr>
          <a:xfrm flipV="1">
            <a:off x="5238750" y="4114800"/>
            <a:ext cx="581025" cy="1457864"/>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cxnSp>
        <p:nvCxnSpPr>
          <p:cNvPr id="12" name="Straight Arrow Connector 11">
            <a:extLst>
              <a:ext uri="{FF2B5EF4-FFF2-40B4-BE49-F238E27FC236}">
                <a16:creationId xmlns:a16="http://schemas.microsoft.com/office/drawing/2014/main" id="{A7504B8A-7407-4350-5745-6614366D0406}"/>
              </a:ext>
            </a:extLst>
          </p:cNvPr>
          <p:cNvCxnSpPr/>
          <p:nvPr/>
        </p:nvCxnSpPr>
        <p:spPr>
          <a:xfrm>
            <a:off x="5259058" y="4028536"/>
            <a:ext cx="477508" cy="166489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49218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837E8-0C6F-C51F-9DCB-062ED46185CB}"/>
              </a:ext>
            </a:extLst>
          </p:cNvPr>
          <p:cNvSpPr>
            <a:spLocks noGrp="1"/>
          </p:cNvSpPr>
          <p:nvPr>
            <p:ph type="title"/>
          </p:nvPr>
        </p:nvSpPr>
        <p:spPr>
          <a:xfrm>
            <a:off x="838200" y="365126"/>
            <a:ext cx="10515600" cy="825320"/>
          </a:xfrm>
        </p:spPr>
        <p:txBody>
          <a:bodyPr>
            <a:normAutofit fontScale="90000"/>
          </a:bodyPr>
          <a:lstStyle/>
          <a:p>
            <a:r>
              <a:rPr lang="en-GB" sz="3600">
                <a:latin typeface="Comic Sans MS" panose="030F0702030302020204" pitchFamily="66" charset="0"/>
              </a:rPr>
              <a:t>What were the punishments given to the characters in the story of the Fall?</a:t>
            </a:r>
          </a:p>
        </p:txBody>
      </p:sp>
      <p:graphicFrame>
        <p:nvGraphicFramePr>
          <p:cNvPr id="4" name="Content Placeholder 3">
            <a:extLst>
              <a:ext uri="{FF2B5EF4-FFF2-40B4-BE49-F238E27FC236}">
                <a16:creationId xmlns:a16="http://schemas.microsoft.com/office/drawing/2014/main" id="{926AD188-FD69-75A5-41AB-3611A88AED93}"/>
              </a:ext>
            </a:extLst>
          </p:cNvPr>
          <p:cNvGraphicFramePr>
            <a:graphicFrameLocks noGrp="1"/>
          </p:cNvGraphicFramePr>
          <p:nvPr>
            <p:ph idx="1"/>
            <p:extLst>
              <p:ext uri="{D42A27DB-BD31-4B8C-83A1-F6EECF244321}">
                <p14:modId xmlns:p14="http://schemas.microsoft.com/office/powerpoint/2010/main" val="2452919438"/>
              </p:ext>
            </p:extLst>
          </p:nvPr>
        </p:nvGraphicFramePr>
        <p:xfrm>
          <a:off x="838200" y="1370407"/>
          <a:ext cx="10082842" cy="4970006"/>
        </p:xfrm>
        <a:graphic>
          <a:graphicData uri="http://schemas.openxmlformats.org/drawingml/2006/table">
            <a:tbl>
              <a:tblPr firstRow="1" firstCol="1" bandRow="1">
                <a:tableStyleId>{5940675A-B579-460E-94D1-54222C63F5DA}</a:tableStyleId>
              </a:tblPr>
              <a:tblGrid>
                <a:gridCol w="2051649">
                  <a:extLst>
                    <a:ext uri="{9D8B030D-6E8A-4147-A177-3AD203B41FA5}">
                      <a16:colId xmlns:a16="http://schemas.microsoft.com/office/drawing/2014/main" val="937567935"/>
                    </a:ext>
                  </a:extLst>
                </a:gridCol>
                <a:gridCol w="8031193">
                  <a:extLst>
                    <a:ext uri="{9D8B030D-6E8A-4147-A177-3AD203B41FA5}">
                      <a16:colId xmlns:a16="http://schemas.microsoft.com/office/drawing/2014/main" val="689262230"/>
                    </a:ext>
                  </a:extLst>
                </a:gridCol>
              </a:tblGrid>
              <a:tr h="548429">
                <a:tc>
                  <a:txBody>
                    <a:bodyPr/>
                    <a:lstStyle/>
                    <a:p>
                      <a:pPr>
                        <a:lnSpc>
                          <a:spcPct val="115000"/>
                        </a:lnSpc>
                        <a:spcAft>
                          <a:spcPts val="1000"/>
                        </a:spcAft>
                        <a:buNone/>
                      </a:pPr>
                      <a:r>
                        <a:rPr lang="en-GB" sz="2400" b="1">
                          <a:effectLst/>
                          <a:latin typeface="Comic Sans MS" panose="030F0702030302020204" pitchFamily="66" charset="0"/>
                        </a:rPr>
                        <a:t>Character</a:t>
                      </a:r>
                      <a:endParaRPr lang="en-GB" sz="2000" b="1">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400" b="1">
                          <a:effectLst/>
                          <a:latin typeface="Comic Sans MS" panose="030F0702030302020204" pitchFamily="66" charset="0"/>
                        </a:rPr>
                        <a:t>Punishment</a:t>
                      </a:r>
                      <a:endParaRPr lang="en-GB" sz="2000" b="1">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21393732"/>
                  </a:ext>
                </a:extLst>
              </a:tr>
              <a:tr h="1473859">
                <a:tc>
                  <a:txBody>
                    <a:bodyPr/>
                    <a:lstStyle/>
                    <a:p>
                      <a:pPr>
                        <a:lnSpc>
                          <a:spcPct val="115000"/>
                        </a:lnSpc>
                        <a:spcAft>
                          <a:spcPts val="1000"/>
                        </a:spcAft>
                        <a:buNone/>
                      </a:pPr>
                      <a:r>
                        <a:rPr lang="en-GB" sz="2400">
                          <a:effectLst/>
                          <a:latin typeface="Comic Sans MS" panose="030F0702030302020204" pitchFamily="66" charset="0"/>
                        </a:rPr>
                        <a:t>The serpent</a:t>
                      </a:r>
                      <a:endParaRPr lang="en-GB" sz="20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3200">
                          <a:solidFill>
                            <a:schemeClr val="accent6">
                              <a:lumMod val="50000"/>
                            </a:schemeClr>
                          </a:solidFill>
                          <a:effectLst/>
                          <a:latin typeface="Comic Sans MS" panose="030F0702030302020204" pitchFamily="66" charset="0"/>
                        </a:rPr>
                        <a:t> It had to crawl on its belly and would be stamped on by humans.</a:t>
                      </a:r>
                      <a:endParaRPr lang="en-GB" sz="2800">
                        <a:solidFill>
                          <a:schemeClr val="accent6">
                            <a:lumMod val="50000"/>
                          </a:schemeClr>
                        </a:solidFill>
                        <a:effectLst/>
                        <a:latin typeface="Comic Sans MS" panose="030F0702030302020204" pitchFamily="66" charset="0"/>
                      </a:endParaRPr>
                    </a:p>
                  </a:txBody>
                  <a:tcPr marL="68580" marR="68580" marT="0" marB="0"/>
                </a:tc>
                <a:extLst>
                  <a:ext uri="{0D108BD9-81ED-4DB2-BD59-A6C34878D82A}">
                    <a16:rowId xmlns:a16="http://schemas.microsoft.com/office/drawing/2014/main" val="4085914898"/>
                  </a:ext>
                </a:extLst>
              </a:tr>
              <a:tr h="1473859">
                <a:tc>
                  <a:txBody>
                    <a:bodyPr/>
                    <a:lstStyle/>
                    <a:p>
                      <a:pPr>
                        <a:lnSpc>
                          <a:spcPct val="115000"/>
                        </a:lnSpc>
                        <a:spcAft>
                          <a:spcPts val="1000"/>
                        </a:spcAft>
                        <a:buNone/>
                      </a:pPr>
                      <a:r>
                        <a:rPr lang="en-GB" sz="2400">
                          <a:effectLst/>
                          <a:latin typeface="Comic Sans MS" panose="030F0702030302020204" pitchFamily="66" charset="0"/>
                        </a:rPr>
                        <a:t>The woman</a:t>
                      </a:r>
                      <a:endParaRPr lang="en-GB" sz="20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3200">
                          <a:solidFill>
                            <a:schemeClr val="accent6">
                              <a:lumMod val="50000"/>
                            </a:schemeClr>
                          </a:solidFill>
                          <a:effectLst/>
                          <a:latin typeface="Comic Sans MS" panose="030F0702030302020204" pitchFamily="66" charset="0"/>
                        </a:rPr>
                        <a:t> Painful childbirth.</a:t>
                      </a:r>
                      <a:endParaRPr lang="en-GB" sz="2800">
                        <a:solidFill>
                          <a:schemeClr val="accent6">
                            <a:lumMod val="50000"/>
                          </a:schemeClr>
                        </a:solidFill>
                        <a:effectLst/>
                        <a:latin typeface="Comic Sans MS" panose="030F0702030302020204" pitchFamily="66" charset="0"/>
                      </a:endParaRPr>
                    </a:p>
                  </a:txBody>
                  <a:tcPr marL="68580" marR="68580" marT="0" marB="0"/>
                </a:tc>
                <a:extLst>
                  <a:ext uri="{0D108BD9-81ED-4DB2-BD59-A6C34878D82A}">
                    <a16:rowId xmlns:a16="http://schemas.microsoft.com/office/drawing/2014/main" val="1579742704"/>
                  </a:ext>
                </a:extLst>
              </a:tr>
              <a:tr h="1473859">
                <a:tc>
                  <a:txBody>
                    <a:bodyPr/>
                    <a:lstStyle/>
                    <a:p>
                      <a:pPr>
                        <a:lnSpc>
                          <a:spcPct val="115000"/>
                        </a:lnSpc>
                        <a:spcAft>
                          <a:spcPts val="1000"/>
                        </a:spcAft>
                        <a:buNone/>
                      </a:pPr>
                      <a:r>
                        <a:rPr lang="en-GB" sz="2400">
                          <a:effectLst/>
                          <a:latin typeface="Comic Sans MS" panose="030F0702030302020204" pitchFamily="66" charset="0"/>
                        </a:rPr>
                        <a:t>The man</a:t>
                      </a:r>
                      <a:endParaRPr lang="en-GB" sz="20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3200">
                          <a:solidFill>
                            <a:schemeClr val="accent6">
                              <a:lumMod val="50000"/>
                            </a:schemeClr>
                          </a:solidFill>
                          <a:effectLst/>
                          <a:latin typeface="Comic Sans MS" panose="030F0702030302020204" pitchFamily="66" charset="0"/>
                        </a:rPr>
                        <a:t> Hard work and labour to work the ground.</a:t>
                      </a:r>
                      <a:endParaRPr lang="en-GB" sz="2800">
                        <a:solidFill>
                          <a:schemeClr val="accent6">
                            <a:lumMod val="50000"/>
                          </a:schemeClr>
                        </a:solidFill>
                        <a:effectLst/>
                        <a:latin typeface="Comic Sans MS" panose="030F0702030302020204" pitchFamily="66" charset="0"/>
                      </a:endParaRPr>
                    </a:p>
                  </a:txBody>
                  <a:tcPr marL="68580" marR="68580" marT="0" marB="0"/>
                </a:tc>
                <a:extLst>
                  <a:ext uri="{0D108BD9-81ED-4DB2-BD59-A6C34878D82A}">
                    <a16:rowId xmlns:a16="http://schemas.microsoft.com/office/drawing/2014/main" val="1704199342"/>
                  </a:ext>
                </a:extLst>
              </a:tr>
            </a:tbl>
          </a:graphicData>
        </a:graphic>
      </p:graphicFrame>
      <p:sp>
        <p:nvSpPr>
          <p:cNvPr id="5" name="Rectangle 4">
            <a:extLst>
              <a:ext uri="{FF2B5EF4-FFF2-40B4-BE49-F238E27FC236}">
                <a16:creationId xmlns:a16="http://schemas.microsoft.com/office/drawing/2014/main" id="{126F714E-5AE4-5EC7-1D54-20809E56EB1D}"/>
              </a:ext>
            </a:extLst>
          </p:cNvPr>
          <p:cNvSpPr/>
          <p:nvPr/>
        </p:nvSpPr>
        <p:spPr>
          <a:xfrm>
            <a:off x="2907102" y="1923691"/>
            <a:ext cx="8013940" cy="15053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1D7049F-88D2-16FD-4EFC-2CD31C55EA96}"/>
              </a:ext>
            </a:extLst>
          </p:cNvPr>
          <p:cNvSpPr/>
          <p:nvPr/>
        </p:nvSpPr>
        <p:spPr>
          <a:xfrm>
            <a:off x="2907102" y="3429000"/>
            <a:ext cx="8013940" cy="15053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8021787-CF38-9DBF-1A63-B0A84BD5CABB}"/>
              </a:ext>
            </a:extLst>
          </p:cNvPr>
          <p:cNvSpPr/>
          <p:nvPr/>
        </p:nvSpPr>
        <p:spPr>
          <a:xfrm>
            <a:off x="2907102" y="4835104"/>
            <a:ext cx="8013940" cy="15053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4770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892E00-58D0-9D3C-F6FA-DD71D846E3F9}"/>
              </a:ext>
            </a:extLst>
          </p:cNvPr>
          <p:cNvSpPr>
            <a:spLocks noGrp="1"/>
          </p:cNvSpPr>
          <p:nvPr>
            <p:ph type="ctrTitle"/>
          </p:nvPr>
        </p:nvSpPr>
        <p:spPr/>
        <p:txBody>
          <a:bodyPr>
            <a:normAutofit/>
          </a:bodyPr>
          <a:lstStyle/>
          <a:p>
            <a:r>
              <a:rPr lang="en-GB" b="1" u="sng">
                <a:latin typeface="Comic Sans MS" panose="030F0702030302020204" pitchFamily="66" charset="0"/>
              </a:rPr>
              <a:t>Responses to evil and suffering in the world</a:t>
            </a:r>
            <a:endParaRPr lang="en-GB">
              <a:latin typeface="Comic Sans MS" panose="030F0702030302020204" pitchFamily="66" charset="0"/>
            </a:endParaRPr>
          </a:p>
        </p:txBody>
      </p:sp>
      <p:sp>
        <p:nvSpPr>
          <p:cNvPr id="5" name="Subtitle 4">
            <a:extLst>
              <a:ext uri="{FF2B5EF4-FFF2-40B4-BE49-F238E27FC236}">
                <a16:creationId xmlns:a16="http://schemas.microsoft.com/office/drawing/2014/main" id="{9AA77E17-8D0A-3764-A82E-8CC36AAA4521}"/>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600112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CE82D-505E-E6AA-AAE8-CA1CC80765C3}"/>
              </a:ext>
            </a:extLst>
          </p:cNvPr>
          <p:cNvSpPr>
            <a:spLocks noGrp="1"/>
          </p:cNvSpPr>
          <p:nvPr>
            <p:ph type="title"/>
          </p:nvPr>
        </p:nvSpPr>
        <p:spPr/>
        <p:txBody>
          <a:bodyPr/>
          <a:lstStyle/>
          <a:p>
            <a:r>
              <a:rPr lang="en-GB" b="1" u="sng">
                <a:latin typeface="Comic Sans MS" panose="030F0702030302020204" pitchFamily="66" charset="0"/>
              </a:rPr>
              <a:t>Theodicy</a:t>
            </a:r>
          </a:p>
        </p:txBody>
      </p:sp>
      <p:sp>
        <p:nvSpPr>
          <p:cNvPr id="3" name="Content Placeholder 2">
            <a:extLst>
              <a:ext uri="{FF2B5EF4-FFF2-40B4-BE49-F238E27FC236}">
                <a16:creationId xmlns:a16="http://schemas.microsoft.com/office/drawing/2014/main" id="{8265F015-9F32-DA00-BE6E-00DCDBA7EE98}"/>
              </a:ext>
            </a:extLst>
          </p:cNvPr>
          <p:cNvSpPr>
            <a:spLocks noGrp="1"/>
          </p:cNvSpPr>
          <p:nvPr>
            <p:ph idx="1"/>
          </p:nvPr>
        </p:nvSpPr>
        <p:spPr/>
        <p:txBody>
          <a:bodyPr/>
          <a:lstStyle/>
          <a:p>
            <a:r>
              <a:rPr lang="en-GB" b="1">
                <a:latin typeface="Comic Sans MS" panose="030F0702030302020204" pitchFamily="66" charset="0"/>
              </a:rPr>
              <a:t>What is the meaning of theodicy?</a:t>
            </a:r>
          </a:p>
          <a:p>
            <a:r>
              <a:rPr lang="en-GB">
                <a:solidFill>
                  <a:schemeClr val="accent6">
                    <a:lumMod val="50000"/>
                  </a:schemeClr>
                </a:solidFill>
                <a:latin typeface="Comic Sans MS" panose="030F0702030302020204" pitchFamily="66" charset="0"/>
              </a:rPr>
              <a:t>An explanation as to how it possible to believe in a loving, omnipotent God if there is evil and suffering in the world.</a:t>
            </a:r>
          </a:p>
        </p:txBody>
      </p:sp>
    </p:spTree>
    <p:extLst>
      <p:ext uri="{BB962C8B-B14F-4D97-AF65-F5344CB8AC3E}">
        <p14:creationId xmlns:p14="http://schemas.microsoft.com/office/powerpoint/2010/main" val="386179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355F4E-B12E-E502-659B-08CF25133C0B}"/>
              </a:ext>
            </a:extLst>
          </p:cNvPr>
          <p:cNvSpPr txBox="1">
            <a:spLocks noChangeArrowheads="1"/>
          </p:cNvSpPr>
          <p:nvPr/>
        </p:nvSpPr>
        <p:spPr bwMode="auto">
          <a:xfrm>
            <a:off x="649262" y="119858"/>
            <a:ext cx="8310563" cy="646331"/>
          </a:xfrm>
          <a:prstGeom prst="rect">
            <a:avLst/>
          </a:prstGeom>
          <a:solidFill>
            <a:srgbClr val="FFC000"/>
          </a:solidFill>
          <a:ln w="9525">
            <a:solidFill>
              <a:srgbClr val="92D050"/>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gn="ctr" eaLnBrk="1" hangingPunct="1">
              <a:spcBef>
                <a:spcPct val="0"/>
              </a:spcBef>
              <a:buFontTx/>
              <a:buNone/>
            </a:pPr>
            <a:r>
              <a:rPr lang="en-GB" altLang="en-US" sz="3600"/>
              <a:t>St Augustine’s Theodicy</a:t>
            </a:r>
          </a:p>
        </p:txBody>
      </p:sp>
      <p:sp>
        <p:nvSpPr>
          <p:cNvPr id="10" name="Content Placeholder 3">
            <a:extLst>
              <a:ext uri="{FF2B5EF4-FFF2-40B4-BE49-F238E27FC236}">
                <a16:creationId xmlns:a16="http://schemas.microsoft.com/office/drawing/2014/main" id="{39BCD188-DFB1-B7D4-81A9-454CB48E4CBD}"/>
              </a:ext>
            </a:extLst>
          </p:cNvPr>
          <p:cNvSpPr txBox="1">
            <a:spLocks/>
          </p:cNvSpPr>
          <p:nvPr/>
        </p:nvSpPr>
        <p:spPr bwMode="auto">
          <a:xfrm>
            <a:off x="433362" y="1034481"/>
            <a:ext cx="8742363" cy="5906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nSpc>
                <a:spcPct val="90000"/>
              </a:lnSpc>
              <a:spcBef>
                <a:spcPts val="1000"/>
              </a:spcBef>
              <a:buFont typeface="Arial" panose="020B0604020202020204" pitchFamily="34" charset="0"/>
              <a:buAutoNum type="arabicPeriod"/>
            </a:pPr>
            <a:r>
              <a:rPr lang="en-GB" altLang="en-US" sz="2800" b="1"/>
              <a:t>God is perfect.</a:t>
            </a:r>
          </a:p>
          <a:p>
            <a:pPr>
              <a:lnSpc>
                <a:spcPct val="90000"/>
              </a:lnSpc>
              <a:spcBef>
                <a:spcPts val="1000"/>
              </a:spcBef>
              <a:buFont typeface="Arial" panose="020B0604020202020204" pitchFamily="34" charset="0"/>
              <a:buAutoNum type="arabicPeriod"/>
            </a:pPr>
            <a:r>
              <a:rPr lang="en-GB" altLang="en-US" sz="2800" b="1"/>
              <a:t>God created the world and everything in it.</a:t>
            </a:r>
          </a:p>
          <a:p>
            <a:pPr>
              <a:lnSpc>
                <a:spcPct val="90000"/>
              </a:lnSpc>
              <a:spcBef>
                <a:spcPts val="1000"/>
              </a:spcBef>
              <a:buFont typeface="Arial" panose="020B0604020202020204" pitchFamily="34" charset="0"/>
              <a:buAutoNum type="arabicPeriod"/>
            </a:pPr>
            <a:r>
              <a:rPr lang="en-GB" altLang="en-US" sz="2800" b="1"/>
              <a:t>God, therefore, made a perfect world and everything he created was “good”, including humans and angels.</a:t>
            </a:r>
          </a:p>
          <a:p>
            <a:pPr>
              <a:lnSpc>
                <a:spcPct val="90000"/>
              </a:lnSpc>
              <a:spcBef>
                <a:spcPts val="1000"/>
              </a:spcBef>
              <a:buFont typeface="Arial" panose="020B0604020202020204" pitchFamily="34" charset="0"/>
              <a:buAutoNum type="arabicPeriod"/>
            </a:pPr>
            <a:r>
              <a:rPr lang="en-GB" altLang="en-US" sz="2800" b="1"/>
              <a:t>Evil </a:t>
            </a:r>
            <a:r>
              <a:rPr lang="en-GB" altLang="en-US" sz="2800" b="1" u="sng"/>
              <a:t>was not </a:t>
            </a:r>
            <a:r>
              <a:rPr lang="en-GB" altLang="en-US" sz="2800" b="1"/>
              <a:t>created by God. It is a lack </a:t>
            </a:r>
            <a:r>
              <a:rPr lang="en-GB" altLang="en-US" sz="2800" b="1" i="1"/>
              <a:t>(or privation) </a:t>
            </a:r>
            <a:r>
              <a:rPr lang="en-GB" altLang="en-US" sz="2800" b="1"/>
              <a:t>of goodness caused by the disobedience of humans.</a:t>
            </a:r>
          </a:p>
          <a:p>
            <a:pPr>
              <a:lnSpc>
                <a:spcPct val="90000"/>
              </a:lnSpc>
              <a:spcBef>
                <a:spcPts val="1000"/>
              </a:spcBef>
              <a:buFont typeface="Arial" panose="020B0604020202020204" pitchFamily="34" charset="0"/>
              <a:buAutoNum type="arabicPeriod"/>
            </a:pPr>
            <a:r>
              <a:rPr lang="en-GB" altLang="en-US" sz="2800" b="1"/>
              <a:t>God does not cause evil </a:t>
            </a:r>
            <a:r>
              <a:rPr lang="en-GB" altLang="en-US" sz="2800" b="1" u="sng"/>
              <a:t>but allows it </a:t>
            </a:r>
            <a:r>
              <a:rPr lang="en-GB" altLang="en-US" sz="2800" b="1"/>
              <a:t>so that humans suffer the consequences of sin.</a:t>
            </a:r>
          </a:p>
          <a:p>
            <a:pPr>
              <a:lnSpc>
                <a:spcPct val="90000"/>
              </a:lnSpc>
              <a:spcBef>
                <a:spcPts val="1000"/>
              </a:spcBef>
              <a:buFont typeface="Arial" panose="020B0604020202020204" pitchFamily="34" charset="0"/>
              <a:buAutoNum type="arabicPeriod"/>
            </a:pPr>
            <a:r>
              <a:rPr lang="en-GB" altLang="en-US" sz="2800" b="1"/>
              <a:t>However, God allows humans to have the opportunity for redemption through Jesus.</a:t>
            </a:r>
          </a:p>
          <a:p>
            <a:pPr algn="ctr">
              <a:lnSpc>
                <a:spcPct val="90000"/>
              </a:lnSpc>
              <a:spcBef>
                <a:spcPts val="1000"/>
              </a:spcBef>
            </a:pPr>
            <a:endParaRPr lang="en-GB" altLang="en-US" sz="2400" b="1"/>
          </a:p>
        </p:txBody>
      </p:sp>
      <p:pic>
        <p:nvPicPr>
          <p:cNvPr id="29700" name="Picture 7" descr="Image result for adam and eve cartoon">
            <a:extLst>
              <a:ext uri="{FF2B5EF4-FFF2-40B4-BE49-F238E27FC236}">
                <a16:creationId xmlns:a16="http://schemas.microsoft.com/office/drawing/2014/main" id="{3A34AFD0-3A49-EE84-7FB9-1E23A44D42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6536" y="119858"/>
            <a:ext cx="1770050" cy="178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27E0B8DF-B6A5-F5D8-A791-FA143705A11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44302" y="2032602"/>
            <a:ext cx="2736878" cy="3395662"/>
          </a:xfrm>
          <a:prstGeom prst="rect">
            <a:avLst/>
          </a:prstGeom>
          <a:noFill/>
        </p:spPr>
      </p:pic>
      <p:sp>
        <p:nvSpPr>
          <p:cNvPr id="3" name="TextBox 2">
            <a:extLst>
              <a:ext uri="{FF2B5EF4-FFF2-40B4-BE49-F238E27FC236}">
                <a16:creationId xmlns:a16="http://schemas.microsoft.com/office/drawing/2014/main" id="{ADF2E82D-7E44-2A0A-2AD7-D6D9C8315E34}"/>
              </a:ext>
            </a:extLst>
          </p:cNvPr>
          <p:cNvSpPr txBox="1"/>
          <p:nvPr/>
        </p:nvSpPr>
        <p:spPr>
          <a:xfrm>
            <a:off x="8743949" y="5633625"/>
            <a:ext cx="3343275" cy="954107"/>
          </a:xfrm>
          <a:prstGeom prst="rect">
            <a:avLst/>
          </a:prstGeom>
          <a:solidFill>
            <a:schemeClr val="accent1">
              <a:lumMod val="40000"/>
              <a:lumOff val="60000"/>
            </a:schemeClr>
          </a:solidFill>
        </p:spPr>
        <p:txBody>
          <a:bodyPr wrap="square" rtlCol="0">
            <a:spAutoFit/>
          </a:bodyPr>
          <a:lstStyle/>
          <a:p>
            <a:pPr algn="ctr"/>
            <a:r>
              <a:rPr lang="en-GB" sz="2800">
                <a:latin typeface="Comic Sans MS" panose="030F0702030302020204" pitchFamily="66" charset="0"/>
              </a:rPr>
              <a:t>Summarise into 3 bullet points.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0"/>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1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11E80-E64A-BB33-8F8D-95B8DE1ED733}"/>
              </a:ext>
            </a:extLst>
          </p:cNvPr>
          <p:cNvSpPr>
            <a:spLocks noGrp="1"/>
          </p:cNvSpPr>
          <p:nvPr>
            <p:ph type="title"/>
          </p:nvPr>
        </p:nvSpPr>
        <p:spPr>
          <a:xfrm>
            <a:off x="480204" y="283266"/>
            <a:ext cx="8229600" cy="892969"/>
          </a:xfrm>
        </p:spPr>
        <p:txBody>
          <a:bodyPr/>
          <a:lstStyle/>
          <a:p>
            <a:r>
              <a:rPr lang="en-US" b="1" u="sng">
                <a:latin typeface="Comic Sans MS"/>
                <a:ea typeface="Calibri"/>
                <a:cs typeface="Calibri"/>
              </a:rPr>
              <a:t>The Theodicy of St Irenaeus</a:t>
            </a:r>
            <a:endParaRPr lang="en-US" b="1" u="sng">
              <a:latin typeface="Comic Sans MS"/>
            </a:endParaRPr>
          </a:p>
        </p:txBody>
      </p:sp>
      <p:sp>
        <p:nvSpPr>
          <p:cNvPr id="3" name="Content Placeholder 2">
            <a:extLst>
              <a:ext uri="{FF2B5EF4-FFF2-40B4-BE49-F238E27FC236}">
                <a16:creationId xmlns:a16="http://schemas.microsoft.com/office/drawing/2014/main" id="{3FBC81ED-11DE-57EE-9D71-310AA7B5F79E}"/>
              </a:ext>
            </a:extLst>
          </p:cNvPr>
          <p:cNvSpPr>
            <a:spLocks noGrp="1"/>
          </p:cNvSpPr>
          <p:nvPr>
            <p:ph idx="1"/>
          </p:nvPr>
        </p:nvSpPr>
        <p:spPr>
          <a:xfrm>
            <a:off x="480204" y="1332008"/>
            <a:ext cx="8229600" cy="4802783"/>
          </a:xfrm>
        </p:spPr>
        <p:txBody>
          <a:bodyPr/>
          <a:lstStyle/>
          <a:p>
            <a:r>
              <a:rPr lang="en-GB" sz="2200" b="1" u="sng">
                <a:latin typeface="Comic Sans MS"/>
              </a:rPr>
              <a:t>God did not make a perfect world</a:t>
            </a:r>
            <a:r>
              <a:rPr lang="en-GB" sz="2200">
                <a:latin typeface="Comic Sans MS"/>
              </a:rPr>
              <a:t>.</a:t>
            </a:r>
            <a:endParaRPr lang="en-US" sz="2200">
              <a:latin typeface="Comic Sans MS"/>
            </a:endParaRPr>
          </a:p>
          <a:p>
            <a:r>
              <a:rPr lang="en-GB" sz="2200">
                <a:latin typeface="Comic Sans MS"/>
              </a:rPr>
              <a:t>There are two stages to human creation.</a:t>
            </a:r>
            <a:endParaRPr lang="en-US" sz="2200">
              <a:latin typeface="Comic Sans MS"/>
            </a:endParaRPr>
          </a:p>
          <a:p>
            <a:r>
              <a:rPr lang="en-GB" sz="2200">
                <a:latin typeface="Comic Sans MS"/>
              </a:rPr>
              <a:t>First, humans are made in the </a:t>
            </a:r>
            <a:r>
              <a:rPr lang="en-GB" sz="2200" b="1" u="sng">
                <a:latin typeface="Comic Sans MS"/>
              </a:rPr>
              <a:t>image of God</a:t>
            </a:r>
            <a:r>
              <a:rPr lang="en-GB" sz="2200">
                <a:latin typeface="Comic Sans MS"/>
              </a:rPr>
              <a:t>.</a:t>
            </a:r>
            <a:endParaRPr lang="en-US" sz="2200">
              <a:latin typeface="Comic Sans MS"/>
            </a:endParaRPr>
          </a:p>
          <a:p>
            <a:r>
              <a:rPr lang="en-GB" sz="2200">
                <a:latin typeface="Comic Sans MS"/>
              </a:rPr>
              <a:t>Second, humans must develop into the </a:t>
            </a:r>
            <a:r>
              <a:rPr lang="en-GB" sz="2200" b="1" u="sng">
                <a:latin typeface="Comic Sans MS"/>
              </a:rPr>
              <a:t>likeness of God</a:t>
            </a:r>
            <a:r>
              <a:rPr lang="en-GB" sz="2200">
                <a:latin typeface="Comic Sans MS"/>
              </a:rPr>
              <a:t>.</a:t>
            </a:r>
            <a:endParaRPr lang="en-US" sz="2200">
              <a:latin typeface="Comic Sans MS"/>
            </a:endParaRPr>
          </a:p>
          <a:p>
            <a:r>
              <a:rPr lang="en-GB" sz="2200">
                <a:latin typeface="Comic Sans MS"/>
              </a:rPr>
              <a:t>He thought that God created humans imperfectly in order that they could develop into perfection over time.</a:t>
            </a:r>
            <a:endParaRPr lang="en-US" sz="2200">
              <a:latin typeface="Comic Sans MS"/>
            </a:endParaRPr>
          </a:p>
          <a:p>
            <a:r>
              <a:rPr lang="en-GB" sz="2200">
                <a:latin typeface="Comic Sans MS"/>
              </a:rPr>
              <a:t>Humans need free will.</a:t>
            </a:r>
          </a:p>
          <a:p>
            <a:r>
              <a:rPr lang="en-GB" sz="2200">
                <a:latin typeface="Comic Sans MS"/>
              </a:rPr>
              <a:t>If humans have free will, they must have the possibility to sin.</a:t>
            </a:r>
          </a:p>
          <a:p>
            <a:r>
              <a:rPr lang="en-GB" sz="2200">
                <a:latin typeface="Comic Sans MS"/>
              </a:rPr>
              <a:t>The world could not be made perfect as suffering is necessary and the ability to choose good meant that the possibility of evil has to exist.</a:t>
            </a:r>
            <a:endParaRPr lang="en-US" sz="2200">
              <a:latin typeface="Comic Sans MS"/>
            </a:endParaRPr>
          </a:p>
          <a:p>
            <a:endParaRPr lang="en-US" sz="2200">
              <a:ea typeface="Calibri"/>
              <a:cs typeface="Calibri"/>
            </a:endParaRPr>
          </a:p>
        </p:txBody>
      </p:sp>
      <p:pic>
        <p:nvPicPr>
          <p:cNvPr id="4" name="Picture 3">
            <a:extLst>
              <a:ext uri="{FF2B5EF4-FFF2-40B4-BE49-F238E27FC236}">
                <a16:creationId xmlns:a16="http://schemas.microsoft.com/office/drawing/2014/main" id="{B396F524-2E8D-865A-6956-3EDC8F0036A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90023" y="912992"/>
            <a:ext cx="2651125" cy="2651125"/>
          </a:xfrm>
          <a:prstGeom prst="rect">
            <a:avLst/>
          </a:prstGeom>
          <a:noFill/>
        </p:spPr>
      </p:pic>
      <p:sp>
        <p:nvSpPr>
          <p:cNvPr id="5" name="TextBox 4">
            <a:extLst>
              <a:ext uri="{FF2B5EF4-FFF2-40B4-BE49-F238E27FC236}">
                <a16:creationId xmlns:a16="http://schemas.microsoft.com/office/drawing/2014/main" id="{3FF28961-FB8A-99D0-474E-4CBA057895EE}"/>
              </a:ext>
            </a:extLst>
          </p:cNvPr>
          <p:cNvSpPr txBox="1"/>
          <p:nvPr/>
        </p:nvSpPr>
        <p:spPr>
          <a:xfrm>
            <a:off x="8743947" y="4296531"/>
            <a:ext cx="3343275" cy="954107"/>
          </a:xfrm>
          <a:prstGeom prst="rect">
            <a:avLst/>
          </a:prstGeom>
          <a:solidFill>
            <a:schemeClr val="accent1">
              <a:lumMod val="40000"/>
              <a:lumOff val="60000"/>
            </a:schemeClr>
          </a:solidFill>
        </p:spPr>
        <p:txBody>
          <a:bodyPr wrap="square" rtlCol="0">
            <a:spAutoFit/>
          </a:bodyPr>
          <a:lstStyle/>
          <a:p>
            <a:pPr algn="ctr"/>
            <a:r>
              <a:rPr lang="en-GB" sz="2800">
                <a:latin typeface="Comic Sans MS" panose="030F0702030302020204" pitchFamily="66" charset="0"/>
              </a:rPr>
              <a:t>Summarise into 3 bullet points.</a:t>
            </a:r>
          </a:p>
        </p:txBody>
      </p:sp>
    </p:spTree>
    <p:extLst>
      <p:ext uri="{BB962C8B-B14F-4D97-AF65-F5344CB8AC3E}">
        <p14:creationId xmlns:p14="http://schemas.microsoft.com/office/powerpoint/2010/main" val="13924009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87B1285-7A88-AC94-AD2F-4176CED1BD22}"/>
              </a:ext>
            </a:extLst>
          </p:cNvPr>
          <p:cNvSpPr>
            <a:spLocks noGrp="1"/>
          </p:cNvSpPr>
          <p:nvPr>
            <p:ph type="ctrTitle"/>
          </p:nvPr>
        </p:nvSpPr>
        <p:spPr>
          <a:xfrm>
            <a:off x="1524000" y="1122363"/>
            <a:ext cx="9144000" cy="1655762"/>
          </a:xfrm>
        </p:spPr>
        <p:txBody>
          <a:bodyPr/>
          <a:lstStyle/>
          <a:p>
            <a:r>
              <a:rPr lang="en-GB" b="1" u="sng">
                <a:latin typeface="Comic Sans MS" panose="030F0702030302020204" pitchFamily="66" charset="0"/>
              </a:rPr>
              <a:t>Sanctity of Life</a:t>
            </a:r>
          </a:p>
        </p:txBody>
      </p:sp>
      <p:sp>
        <p:nvSpPr>
          <p:cNvPr id="5" name="Subtitle 4">
            <a:extLst>
              <a:ext uri="{FF2B5EF4-FFF2-40B4-BE49-F238E27FC236}">
                <a16:creationId xmlns:a16="http://schemas.microsoft.com/office/drawing/2014/main" id="{37B9C65E-A98C-8A22-468E-E0CFF5A7A56E}"/>
              </a:ext>
            </a:extLst>
          </p:cNvPr>
          <p:cNvSpPr>
            <a:spLocks noGrp="1"/>
          </p:cNvSpPr>
          <p:nvPr>
            <p:ph type="subTitle" idx="1"/>
          </p:nvPr>
        </p:nvSpPr>
        <p:spPr/>
        <p:txBody>
          <a:bodyPr/>
          <a:lstStyle/>
          <a:p>
            <a:endParaRPr lang="en-GB"/>
          </a:p>
        </p:txBody>
      </p:sp>
      <p:pic>
        <p:nvPicPr>
          <p:cNvPr id="6" name="Picture 5">
            <a:extLst>
              <a:ext uri="{FF2B5EF4-FFF2-40B4-BE49-F238E27FC236}">
                <a16:creationId xmlns:a16="http://schemas.microsoft.com/office/drawing/2014/main" id="{E5FD04D0-538F-1AA9-AA53-E129B120051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2327" y="3109278"/>
            <a:ext cx="3927346" cy="2729547"/>
          </a:xfrm>
          <a:prstGeom prst="rect">
            <a:avLst/>
          </a:prstGeom>
          <a:noFill/>
        </p:spPr>
      </p:pic>
    </p:spTree>
    <p:extLst>
      <p:ext uri="{BB962C8B-B14F-4D97-AF65-F5344CB8AC3E}">
        <p14:creationId xmlns:p14="http://schemas.microsoft.com/office/powerpoint/2010/main" val="3690326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DD072-6404-A926-EA3D-0F60DDFB70FB}"/>
              </a:ext>
            </a:extLst>
          </p:cNvPr>
          <p:cNvSpPr>
            <a:spLocks noGrp="1"/>
          </p:cNvSpPr>
          <p:nvPr>
            <p:ph type="title"/>
          </p:nvPr>
        </p:nvSpPr>
        <p:spPr>
          <a:xfrm>
            <a:off x="838200" y="365125"/>
            <a:ext cx="10515600" cy="796925"/>
          </a:xfrm>
        </p:spPr>
        <p:txBody>
          <a:bodyPr/>
          <a:lstStyle/>
          <a:p>
            <a:r>
              <a:rPr lang="en-GB">
                <a:latin typeface="Comic Sans MS" panose="030F0702030302020204" pitchFamily="66" charset="0"/>
              </a:rPr>
              <a:t>Fill in the meaning of the key words.</a:t>
            </a:r>
          </a:p>
        </p:txBody>
      </p:sp>
      <p:graphicFrame>
        <p:nvGraphicFramePr>
          <p:cNvPr id="4" name="Content Placeholder 3">
            <a:extLst>
              <a:ext uri="{FF2B5EF4-FFF2-40B4-BE49-F238E27FC236}">
                <a16:creationId xmlns:a16="http://schemas.microsoft.com/office/drawing/2014/main" id="{A48BEB28-38C9-10A1-0281-FCAF5AD35550}"/>
              </a:ext>
            </a:extLst>
          </p:cNvPr>
          <p:cNvGraphicFramePr>
            <a:graphicFrameLocks noGrp="1"/>
          </p:cNvGraphicFramePr>
          <p:nvPr>
            <p:ph idx="1"/>
            <p:extLst>
              <p:ext uri="{D42A27DB-BD31-4B8C-83A1-F6EECF244321}">
                <p14:modId xmlns:p14="http://schemas.microsoft.com/office/powerpoint/2010/main" val="2312654740"/>
              </p:ext>
            </p:extLst>
          </p:nvPr>
        </p:nvGraphicFramePr>
        <p:xfrm>
          <a:off x="838199" y="1352772"/>
          <a:ext cx="10065589" cy="3543300"/>
        </p:xfrm>
        <a:graphic>
          <a:graphicData uri="http://schemas.openxmlformats.org/drawingml/2006/table">
            <a:tbl>
              <a:tblPr firstRow="1" firstCol="1" bandRow="1">
                <a:tableStyleId>{5940675A-B579-460E-94D1-54222C63F5DA}</a:tableStyleId>
              </a:tblPr>
              <a:tblGrid>
                <a:gridCol w="2369031">
                  <a:extLst>
                    <a:ext uri="{9D8B030D-6E8A-4147-A177-3AD203B41FA5}">
                      <a16:colId xmlns:a16="http://schemas.microsoft.com/office/drawing/2014/main" val="3307398343"/>
                    </a:ext>
                  </a:extLst>
                </a:gridCol>
                <a:gridCol w="7696558">
                  <a:extLst>
                    <a:ext uri="{9D8B030D-6E8A-4147-A177-3AD203B41FA5}">
                      <a16:colId xmlns:a16="http://schemas.microsoft.com/office/drawing/2014/main" val="2384227363"/>
                    </a:ext>
                  </a:extLst>
                </a:gridCol>
              </a:tblGrid>
              <a:tr h="0">
                <a:tc>
                  <a:txBody>
                    <a:bodyPr/>
                    <a:lstStyle/>
                    <a:p>
                      <a:pPr>
                        <a:lnSpc>
                          <a:spcPct val="115000"/>
                        </a:lnSpc>
                        <a:spcAft>
                          <a:spcPts val="1000"/>
                        </a:spcAft>
                        <a:buNone/>
                      </a:pPr>
                      <a:r>
                        <a:rPr lang="en-GB" sz="2000" u="sng">
                          <a:effectLst/>
                          <a:latin typeface="Comic Sans MS" panose="030F0702030302020204" pitchFamily="66" charset="0"/>
                        </a:rPr>
                        <a:t>Key word</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u="sng">
                          <a:effectLst/>
                          <a:latin typeface="Comic Sans MS" panose="030F0702030302020204" pitchFamily="66" charset="0"/>
                        </a:rPr>
                        <a:t>Meaning </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04210945"/>
                  </a:ext>
                </a:extLst>
              </a:tr>
              <a:tr h="0">
                <a:tc>
                  <a:txBody>
                    <a:bodyPr/>
                    <a:lstStyle/>
                    <a:p>
                      <a:pPr>
                        <a:lnSpc>
                          <a:spcPct val="115000"/>
                        </a:lnSpc>
                        <a:spcAft>
                          <a:spcPts val="1000"/>
                        </a:spcAft>
                        <a:buNone/>
                      </a:pPr>
                      <a:r>
                        <a:rPr lang="en-GB" sz="2000">
                          <a:effectLst/>
                          <a:latin typeface="Comic Sans MS" panose="030F0702030302020204" pitchFamily="66" charset="0"/>
                        </a:rPr>
                        <a:t>Sanctity of life</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a:effectLst/>
                          <a:latin typeface="Comic Sans MS" panose="030F0702030302020204" pitchFamily="66" charset="0"/>
                        </a:rPr>
                        <a:t> </a:t>
                      </a:r>
                      <a:endParaRPr lang="en-GB" sz="1800">
                        <a:effectLst/>
                        <a:latin typeface="Comic Sans MS" panose="030F0702030302020204" pitchFamily="66" charset="0"/>
                      </a:endParaRPr>
                    </a:p>
                    <a:p>
                      <a:pPr>
                        <a:lnSpc>
                          <a:spcPct val="115000"/>
                        </a:lnSpc>
                        <a:spcAft>
                          <a:spcPts val="1000"/>
                        </a:spcAft>
                        <a:buNone/>
                      </a:pPr>
                      <a:r>
                        <a:rPr lang="en-GB" sz="2000">
                          <a:effectLst/>
                          <a:latin typeface="Comic Sans MS" panose="030F0702030302020204" pitchFamily="66" charset="0"/>
                        </a:rPr>
                        <a:t> </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4835779"/>
                  </a:ext>
                </a:extLst>
              </a:tr>
              <a:tr h="0">
                <a:tc>
                  <a:txBody>
                    <a:bodyPr/>
                    <a:lstStyle/>
                    <a:p>
                      <a:pPr>
                        <a:lnSpc>
                          <a:spcPct val="115000"/>
                        </a:lnSpc>
                        <a:spcAft>
                          <a:spcPts val="1000"/>
                        </a:spcAft>
                        <a:buNone/>
                      </a:pPr>
                      <a:r>
                        <a:rPr lang="en-GB" sz="2000">
                          <a:effectLst/>
                          <a:latin typeface="Comic Sans MS" panose="030F0702030302020204" pitchFamily="66" charset="0"/>
                        </a:rPr>
                        <a:t>Imago Dei</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a:effectLst/>
                          <a:latin typeface="Comic Sans MS" panose="030F0702030302020204" pitchFamily="66" charset="0"/>
                        </a:rPr>
                        <a:t> </a:t>
                      </a:r>
                      <a:endParaRPr lang="en-GB" sz="1800">
                        <a:effectLst/>
                        <a:latin typeface="Comic Sans MS" panose="030F0702030302020204" pitchFamily="66" charset="0"/>
                      </a:endParaRPr>
                    </a:p>
                    <a:p>
                      <a:pPr>
                        <a:lnSpc>
                          <a:spcPct val="115000"/>
                        </a:lnSpc>
                        <a:spcAft>
                          <a:spcPts val="1000"/>
                        </a:spcAft>
                        <a:buNone/>
                      </a:pPr>
                      <a:r>
                        <a:rPr lang="en-GB" sz="2000">
                          <a:effectLst/>
                          <a:latin typeface="Comic Sans MS" panose="030F0702030302020204" pitchFamily="66" charset="0"/>
                        </a:rPr>
                        <a:t> </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13708577"/>
                  </a:ext>
                </a:extLst>
              </a:tr>
              <a:tr h="0">
                <a:tc>
                  <a:txBody>
                    <a:bodyPr/>
                    <a:lstStyle/>
                    <a:p>
                      <a:pPr>
                        <a:lnSpc>
                          <a:spcPct val="115000"/>
                        </a:lnSpc>
                        <a:spcAft>
                          <a:spcPts val="1000"/>
                        </a:spcAft>
                        <a:buNone/>
                      </a:pPr>
                      <a:r>
                        <a:rPr lang="en-GB" sz="2000">
                          <a:effectLst/>
                          <a:latin typeface="Comic Sans MS" panose="030F0702030302020204" pitchFamily="66" charset="0"/>
                        </a:rPr>
                        <a:t>Pro-life</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a:effectLst/>
                          <a:latin typeface="Comic Sans MS" panose="030F0702030302020204" pitchFamily="66" charset="0"/>
                        </a:rPr>
                        <a:t> </a:t>
                      </a:r>
                      <a:endParaRPr lang="en-GB" sz="1800">
                        <a:effectLst/>
                        <a:latin typeface="Comic Sans MS" panose="030F0702030302020204" pitchFamily="66" charset="0"/>
                      </a:endParaRPr>
                    </a:p>
                    <a:p>
                      <a:pPr>
                        <a:lnSpc>
                          <a:spcPct val="115000"/>
                        </a:lnSpc>
                        <a:spcAft>
                          <a:spcPts val="1000"/>
                        </a:spcAft>
                        <a:buNone/>
                      </a:pPr>
                      <a:r>
                        <a:rPr lang="en-GB" sz="2000">
                          <a:effectLst/>
                          <a:latin typeface="Comic Sans MS" panose="030F0702030302020204" pitchFamily="66" charset="0"/>
                        </a:rPr>
                        <a:t> </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36917238"/>
                  </a:ext>
                </a:extLst>
              </a:tr>
              <a:tr h="0">
                <a:tc>
                  <a:txBody>
                    <a:bodyPr/>
                    <a:lstStyle/>
                    <a:p>
                      <a:pPr>
                        <a:lnSpc>
                          <a:spcPct val="115000"/>
                        </a:lnSpc>
                        <a:spcAft>
                          <a:spcPts val="1000"/>
                        </a:spcAft>
                        <a:buNone/>
                      </a:pPr>
                      <a:r>
                        <a:rPr lang="en-GB" sz="2000">
                          <a:effectLst/>
                          <a:latin typeface="Comic Sans MS" panose="030F0702030302020204" pitchFamily="66" charset="0"/>
                        </a:rPr>
                        <a:t>Pro-choice</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a:effectLst/>
                          <a:latin typeface="Comic Sans MS" panose="030F0702030302020204" pitchFamily="66" charset="0"/>
                        </a:rPr>
                        <a:t> </a:t>
                      </a:r>
                      <a:endParaRPr lang="en-GB" sz="1800">
                        <a:effectLst/>
                        <a:latin typeface="Comic Sans MS" panose="030F0702030302020204" pitchFamily="66" charset="0"/>
                      </a:endParaRPr>
                    </a:p>
                    <a:p>
                      <a:pPr>
                        <a:lnSpc>
                          <a:spcPct val="115000"/>
                        </a:lnSpc>
                        <a:spcAft>
                          <a:spcPts val="1000"/>
                        </a:spcAft>
                        <a:buNone/>
                      </a:pPr>
                      <a:r>
                        <a:rPr lang="en-GB" sz="2000">
                          <a:effectLst/>
                          <a:latin typeface="Comic Sans MS" panose="030F0702030302020204" pitchFamily="66" charset="0"/>
                        </a:rPr>
                        <a:t> </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09712603"/>
                  </a:ext>
                </a:extLst>
              </a:tr>
            </a:tbl>
          </a:graphicData>
        </a:graphic>
      </p:graphicFrame>
      <p:pic>
        <p:nvPicPr>
          <p:cNvPr id="3074" name="Picture 2" descr="St. Paul's Lutheran Church: Holtville, CA &gt; John the Baptist as Pro-Life  icon">
            <a:extLst>
              <a:ext uri="{FF2B5EF4-FFF2-40B4-BE49-F238E27FC236}">
                <a16:creationId xmlns:a16="http://schemas.microsoft.com/office/drawing/2014/main" id="{02AAC4FF-B627-AAA6-F185-D036322C13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199" y="5076288"/>
            <a:ext cx="3666226" cy="159824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y Body My Choice Flag 3x5 Ft Pro Choice Feminist Women's Abortion Rights  Feminism Banner Yard Sign Garden Indoor Outdoor House Wall Decor Home ...">
            <a:extLst>
              <a:ext uri="{FF2B5EF4-FFF2-40B4-BE49-F238E27FC236}">
                <a16:creationId xmlns:a16="http://schemas.microsoft.com/office/drawing/2014/main" id="{A6AD0568-469A-FF96-0F32-DE8EC35555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725" b="19725"/>
          <a:stretch/>
        </p:blipFill>
        <p:spPr bwMode="auto">
          <a:xfrm>
            <a:off x="4776207" y="5076288"/>
            <a:ext cx="2639585" cy="159824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he Imago Dei and Righteous Relationality - Jack Kilcrease">
            <a:extLst>
              <a:ext uri="{FF2B5EF4-FFF2-40B4-BE49-F238E27FC236}">
                <a16:creationId xmlns:a16="http://schemas.microsoft.com/office/drawing/2014/main" id="{496D8B83-4554-FB99-B11D-CDF52A1DA3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40395" y="5076288"/>
            <a:ext cx="3263393" cy="1598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7630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E0FBD-9CF1-866D-4902-5FE2806899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4A8AC6-046A-1109-B478-365ABAF20B34}"/>
              </a:ext>
            </a:extLst>
          </p:cNvPr>
          <p:cNvSpPr>
            <a:spLocks noGrp="1"/>
          </p:cNvSpPr>
          <p:nvPr>
            <p:ph type="title"/>
          </p:nvPr>
        </p:nvSpPr>
        <p:spPr>
          <a:xfrm>
            <a:off x="838200" y="365125"/>
            <a:ext cx="10515600" cy="796925"/>
          </a:xfrm>
          <a:solidFill>
            <a:schemeClr val="accent6">
              <a:lumMod val="20000"/>
              <a:lumOff val="80000"/>
            </a:schemeClr>
          </a:solidFill>
        </p:spPr>
        <p:txBody>
          <a:bodyPr/>
          <a:lstStyle/>
          <a:p>
            <a:r>
              <a:rPr lang="en-GB">
                <a:solidFill>
                  <a:schemeClr val="accent6">
                    <a:lumMod val="75000"/>
                  </a:schemeClr>
                </a:solidFill>
                <a:latin typeface="Comic Sans MS" panose="030F0702030302020204" pitchFamily="66" charset="0"/>
              </a:rPr>
              <a:t>FEEDBACK</a:t>
            </a:r>
          </a:p>
        </p:txBody>
      </p:sp>
      <p:graphicFrame>
        <p:nvGraphicFramePr>
          <p:cNvPr id="4" name="Content Placeholder 3">
            <a:extLst>
              <a:ext uri="{FF2B5EF4-FFF2-40B4-BE49-F238E27FC236}">
                <a16:creationId xmlns:a16="http://schemas.microsoft.com/office/drawing/2014/main" id="{4FFF1AE0-AB2A-0DED-9C64-1267E2D4C20A}"/>
              </a:ext>
            </a:extLst>
          </p:cNvPr>
          <p:cNvGraphicFramePr>
            <a:graphicFrameLocks noGrp="1"/>
          </p:cNvGraphicFramePr>
          <p:nvPr>
            <p:ph idx="1"/>
            <p:extLst>
              <p:ext uri="{D42A27DB-BD31-4B8C-83A1-F6EECF244321}">
                <p14:modId xmlns:p14="http://schemas.microsoft.com/office/powerpoint/2010/main" val="1098898936"/>
              </p:ext>
            </p:extLst>
          </p:nvPr>
        </p:nvGraphicFramePr>
        <p:xfrm>
          <a:off x="838199" y="1352772"/>
          <a:ext cx="10065589" cy="3997708"/>
        </p:xfrm>
        <a:graphic>
          <a:graphicData uri="http://schemas.openxmlformats.org/drawingml/2006/table">
            <a:tbl>
              <a:tblPr firstRow="1" firstCol="1" bandRow="1">
                <a:tableStyleId>{5940675A-B579-460E-94D1-54222C63F5DA}</a:tableStyleId>
              </a:tblPr>
              <a:tblGrid>
                <a:gridCol w="2369031">
                  <a:extLst>
                    <a:ext uri="{9D8B030D-6E8A-4147-A177-3AD203B41FA5}">
                      <a16:colId xmlns:a16="http://schemas.microsoft.com/office/drawing/2014/main" val="3307398343"/>
                    </a:ext>
                  </a:extLst>
                </a:gridCol>
                <a:gridCol w="7696558">
                  <a:extLst>
                    <a:ext uri="{9D8B030D-6E8A-4147-A177-3AD203B41FA5}">
                      <a16:colId xmlns:a16="http://schemas.microsoft.com/office/drawing/2014/main" val="2384227363"/>
                    </a:ext>
                  </a:extLst>
                </a:gridCol>
              </a:tblGrid>
              <a:tr h="0">
                <a:tc>
                  <a:txBody>
                    <a:bodyPr/>
                    <a:lstStyle/>
                    <a:p>
                      <a:pPr>
                        <a:lnSpc>
                          <a:spcPct val="115000"/>
                        </a:lnSpc>
                        <a:spcAft>
                          <a:spcPts val="1000"/>
                        </a:spcAft>
                        <a:buNone/>
                      </a:pPr>
                      <a:r>
                        <a:rPr lang="en-GB" sz="2000" u="sng">
                          <a:effectLst/>
                          <a:latin typeface="Comic Sans MS" panose="030F0702030302020204" pitchFamily="66" charset="0"/>
                        </a:rPr>
                        <a:t>Key word</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000" u="sng">
                          <a:effectLst/>
                          <a:latin typeface="Comic Sans MS" panose="030F0702030302020204" pitchFamily="66" charset="0"/>
                        </a:rPr>
                        <a:t>Meaning </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04210945"/>
                  </a:ext>
                </a:extLst>
              </a:tr>
              <a:tr h="0">
                <a:tc>
                  <a:txBody>
                    <a:bodyPr/>
                    <a:lstStyle/>
                    <a:p>
                      <a:pPr>
                        <a:lnSpc>
                          <a:spcPct val="115000"/>
                        </a:lnSpc>
                        <a:spcAft>
                          <a:spcPts val="1000"/>
                        </a:spcAft>
                        <a:buNone/>
                      </a:pPr>
                      <a:r>
                        <a:rPr lang="en-GB" sz="2000">
                          <a:effectLst/>
                          <a:latin typeface="Comic Sans MS" panose="030F0702030302020204" pitchFamily="66" charset="0"/>
                        </a:rPr>
                        <a:t>Sanctity of life</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400" b="1">
                          <a:solidFill>
                            <a:schemeClr val="accent6">
                              <a:lumMod val="75000"/>
                            </a:schemeClr>
                          </a:solidFill>
                          <a:effectLst/>
                          <a:latin typeface="Comic Sans MS" panose="030F0702030302020204" pitchFamily="66" charset="0"/>
                        </a:rPr>
                        <a:t> The belief that life is sacred and belongs to God.</a:t>
                      </a:r>
                      <a:endParaRPr lang="en-GB" sz="2000" b="1">
                        <a:solidFill>
                          <a:schemeClr val="accent6">
                            <a:lumMod val="75000"/>
                          </a:schemeClr>
                        </a:solidFill>
                        <a:effectLst/>
                        <a:latin typeface="Comic Sans MS" panose="030F0702030302020204" pitchFamily="66" charset="0"/>
                      </a:endParaRPr>
                    </a:p>
                  </a:txBody>
                  <a:tcPr marL="68580" marR="68580" marT="0" marB="0"/>
                </a:tc>
                <a:extLst>
                  <a:ext uri="{0D108BD9-81ED-4DB2-BD59-A6C34878D82A}">
                    <a16:rowId xmlns:a16="http://schemas.microsoft.com/office/drawing/2014/main" val="1474835779"/>
                  </a:ext>
                </a:extLst>
              </a:tr>
              <a:tr h="0">
                <a:tc>
                  <a:txBody>
                    <a:bodyPr/>
                    <a:lstStyle/>
                    <a:p>
                      <a:pPr>
                        <a:lnSpc>
                          <a:spcPct val="115000"/>
                        </a:lnSpc>
                        <a:spcAft>
                          <a:spcPts val="1000"/>
                        </a:spcAft>
                        <a:buNone/>
                      </a:pPr>
                      <a:r>
                        <a:rPr lang="en-GB" sz="2000">
                          <a:effectLst/>
                          <a:latin typeface="Comic Sans MS" panose="030F0702030302020204" pitchFamily="66" charset="0"/>
                        </a:rPr>
                        <a:t>Imago Dei</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400" b="1">
                          <a:solidFill>
                            <a:schemeClr val="accent6">
                              <a:lumMod val="75000"/>
                            </a:schemeClr>
                          </a:solidFill>
                          <a:effectLst/>
                          <a:latin typeface="Comic Sans MS" panose="030F0702030302020204" pitchFamily="66" charset="0"/>
                        </a:rPr>
                        <a:t> The belief that humans are made in the image of God.</a:t>
                      </a:r>
                      <a:endParaRPr lang="en-GB" sz="2000" b="1">
                        <a:solidFill>
                          <a:schemeClr val="accent6">
                            <a:lumMod val="75000"/>
                          </a:schemeClr>
                        </a:solidFill>
                        <a:effectLst/>
                        <a:latin typeface="Comic Sans MS" panose="030F0702030302020204" pitchFamily="66" charset="0"/>
                      </a:endParaRPr>
                    </a:p>
                  </a:txBody>
                  <a:tcPr marL="68580" marR="68580" marT="0" marB="0"/>
                </a:tc>
                <a:extLst>
                  <a:ext uri="{0D108BD9-81ED-4DB2-BD59-A6C34878D82A}">
                    <a16:rowId xmlns:a16="http://schemas.microsoft.com/office/drawing/2014/main" val="1913708577"/>
                  </a:ext>
                </a:extLst>
              </a:tr>
              <a:tr h="0">
                <a:tc>
                  <a:txBody>
                    <a:bodyPr/>
                    <a:lstStyle/>
                    <a:p>
                      <a:pPr>
                        <a:lnSpc>
                          <a:spcPct val="115000"/>
                        </a:lnSpc>
                        <a:spcAft>
                          <a:spcPts val="1000"/>
                        </a:spcAft>
                        <a:buNone/>
                      </a:pPr>
                      <a:r>
                        <a:rPr lang="en-GB" sz="2000">
                          <a:effectLst/>
                          <a:latin typeface="Comic Sans MS" panose="030F0702030302020204" pitchFamily="66" charset="0"/>
                        </a:rPr>
                        <a:t>Pro-life</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400" b="1">
                          <a:solidFill>
                            <a:schemeClr val="accent6">
                              <a:lumMod val="75000"/>
                            </a:schemeClr>
                          </a:solidFill>
                          <a:effectLst/>
                          <a:latin typeface="Comic Sans MS" panose="030F0702030302020204" pitchFamily="66" charset="0"/>
                        </a:rPr>
                        <a:t> An anti-abortion view that says that only God can decide when life starts and ends. </a:t>
                      </a:r>
                      <a:endParaRPr lang="en-GB" sz="2000" b="1">
                        <a:solidFill>
                          <a:schemeClr val="accent6">
                            <a:lumMod val="75000"/>
                          </a:schemeClr>
                        </a:solidFill>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36917238"/>
                  </a:ext>
                </a:extLst>
              </a:tr>
              <a:tr h="0">
                <a:tc>
                  <a:txBody>
                    <a:bodyPr/>
                    <a:lstStyle/>
                    <a:p>
                      <a:pPr>
                        <a:lnSpc>
                          <a:spcPct val="115000"/>
                        </a:lnSpc>
                        <a:spcAft>
                          <a:spcPts val="1000"/>
                        </a:spcAft>
                        <a:buNone/>
                      </a:pPr>
                      <a:r>
                        <a:rPr lang="en-GB" sz="2000">
                          <a:effectLst/>
                          <a:latin typeface="Comic Sans MS" panose="030F0702030302020204" pitchFamily="66" charset="0"/>
                        </a:rPr>
                        <a:t>Pro-choice</a:t>
                      </a:r>
                      <a:endParaRPr lang="en-GB" sz="18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2400" b="1">
                          <a:solidFill>
                            <a:schemeClr val="accent6">
                              <a:lumMod val="75000"/>
                            </a:schemeClr>
                          </a:solidFill>
                          <a:effectLst/>
                          <a:latin typeface="Comic Sans MS" panose="030F0702030302020204" pitchFamily="66" charset="0"/>
                        </a:rPr>
                        <a:t> A view supportive of women’s right to choose an abortion.  The belief that it is a woman’s body so her choice. </a:t>
                      </a:r>
                      <a:endParaRPr lang="en-GB" sz="2000" b="1">
                        <a:solidFill>
                          <a:schemeClr val="accent6">
                            <a:lumMod val="75000"/>
                          </a:schemeClr>
                        </a:solidFill>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09712603"/>
                  </a:ext>
                </a:extLst>
              </a:tr>
            </a:tbl>
          </a:graphicData>
        </a:graphic>
      </p:graphicFrame>
    </p:spTree>
    <p:extLst>
      <p:ext uri="{BB962C8B-B14F-4D97-AF65-F5344CB8AC3E}">
        <p14:creationId xmlns:p14="http://schemas.microsoft.com/office/powerpoint/2010/main" val="33144145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406FE-2F75-7412-4943-1830AB1835E8}"/>
              </a:ext>
            </a:extLst>
          </p:cNvPr>
          <p:cNvSpPr>
            <a:spLocks noGrp="1"/>
          </p:cNvSpPr>
          <p:nvPr>
            <p:ph type="title"/>
          </p:nvPr>
        </p:nvSpPr>
        <p:spPr/>
        <p:txBody>
          <a:bodyPr/>
          <a:lstStyle/>
          <a:p>
            <a:endParaRPr lang="en-GB"/>
          </a:p>
        </p:txBody>
      </p:sp>
      <p:pic>
        <p:nvPicPr>
          <p:cNvPr id="4" name="Online Media 3" title="Sanctity of Life - GCSE RS Bites">
            <a:hlinkClick r:id="" action="ppaction://media"/>
            <a:extLst>
              <a:ext uri="{FF2B5EF4-FFF2-40B4-BE49-F238E27FC236}">
                <a16:creationId xmlns:a16="http://schemas.microsoft.com/office/drawing/2014/main" id="{D761A765-D66D-319C-C88F-5CDB6187061E}"/>
              </a:ext>
            </a:extLst>
          </p:cNvPr>
          <p:cNvPicPr>
            <a:picLocks noGrp="1" noRot="1" noChangeAspect="1"/>
          </p:cNvPicPr>
          <p:nvPr>
            <p:ph idx="1"/>
            <a:videoFile r:link="rId1"/>
          </p:nvPr>
        </p:nvPicPr>
        <p:blipFill>
          <a:blip r:embed="rId3"/>
          <a:stretch>
            <a:fillRect/>
          </a:stretch>
        </p:blipFill>
        <p:spPr>
          <a:xfrm>
            <a:off x="0" y="0"/>
            <a:ext cx="12192000" cy="6888945"/>
          </a:xfrm>
          <a:prstGeom prst="rect">
            <a:avLst/>
          </a:prstGeom>
        </p:spPr>
      </p:pic>
    </p:spTree>
    <p:extLst>
      <p:ext uri="{BB962C8B-B14F-4D97-AF65-F5344CB8AC3E}">
        <p14:creationId xmlns:p14="http://schemas.microsoft.com/office/powerpoint/2010/main" val="417681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B7ACE-AEBA-A5ED-6E02-CAB0CA0519A6}"/>
              </a:ext>
            </a:extLst>
          </p:cNvPr>
          <p:cNvSpPr>
            <a:spLocks noGrp="1"/>
          </p:cNvSpPr>
          <p:nvPr>
            <p:ph type="title"/>
          </p:nvPr>
        </p:nvSpPr>
        <p:spPr>
          <a:xfrm>
            <a:off x="838200" y="365126"/>
            <a:ext cx="10515600" cy="782188"/>
          </a:xfrm>
        </p:spPr>
        <p:txBody>
          <a:bodyPr>
            <a:normAutofit/>
          </a:bodyPr>
          <a:lstStyle/>
          <a:p>
            <a:r>
              <a:rPr lang="en-GB" altLang="en-US" sz="3600" b="1">
                <a:latin typeface="Comic Sans MS" panose="030F0702030302020204" pitchFamily="66" charset="0"/>
                <a:ea typeface="Aptos" panose="020B0004020202020204" pitchFamily="34" charset="0"/>
                <a:cs typeface="Times New Roman" panose="02020603050405020304" pitchFamily="18" charset="0"/>
              </a:rPr>
              <a:t>Why do Catholics believe that life is sacred?</a:t>
            </a:r>
            <a:endParaRPr lang="en-GB" sz="3600" b="1"/>
          </a:p>
        </p:txBody>
      </p:sp>
      <p:sp>
        <p:nvSpPr>
          <p:cNvPr id="4" name="Rectangle 2">
            <a:extLst>
              <a:ext uri="{FF2B5EF4-FFF2-40B4-BE49-F238E27FC236}">
                <a16:creationId xmlns:a16="http://schemas.microsoft.com/office/drawing/2014/main" id="{877B18ED-FADC-1C0A-607A-219F36E55F6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Cloud Callout 1">
            <a:extLst>
              <a:ext uri="{FF2B5EF4-FFF2-40B4-BE49-F238E27FC236}">
                <a16:creationId xmlns:a16="http://schemas.microsoft.com/office/drawing/2014/main" id="{2056355D-5E4E-29F5-99A1-FDD7D21C9BDC}"/>
              </a:ext>
            </a:extLst>
          </p:cNvPr>
          <p:cNvSpPr>
            <a:spLocks noChangeArrowheads="1"/>
          </p:cNvSpPr>
          <p:nvPr/>
        </p:nvSpPr>
        <p:spPr bwMode="auto">
          <a:xfrm>
            <a:off x="3920557" y="2700697"/>
            <a:ext cx="3867150" cy="1456606"/>
          </a:xfrm>
          <a:prstGeom prst="cloudCallout">
            <a:avLst>
              <a:gd name="adj1" fmla="val -42014"/>
              <a:gd name="adj2" fmla="val 100204"/>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a:ln>
                  <a:noFill/>
                </a:ln>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Sanctity of life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04976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D5D6-A2E6-1650-56B8-D1DCC640F530}"/>
              </a:ext>
            </a:extLst>
          </p:cNvPr>
          <p:cNvSpPr>
            <a:spLocks noGrp="1"/>
          </p:cNvSpPr>
          <p:nvPr>
            <p:ph type="title"/>
          </p:nvPr>
        </p:nvSpPr>
        <p:spPr>
          <a:xfrm>
            <a:off x="838200" y="365125"/>
            <a:ext cx="10515600" cy="1006475"/>
          </a:xfrm>
          <a:solidFill>
            <a:schemeClr val="accent6">
              <a:lumMod val="20000"/>
              <a:lumOff val="80000"/>
            </a:schemeClr>
          </a:solidFill>
        </p:spPr>
        <p:txBody>
          <a:bodyPr/>
          <a:lstStyle/>
          <a:p>
            <a:r>
              <a:rPr lang="en-GB" b="1">
                <a:solidFill>
                  <a:schemeClr val="accent6">
                    <a:lumMod val="75000"/>
                  </a:schemeClr>
                </a:solidFill>
                <a:latin typeface="Comic Sans MS" panose="030F0702030302020204" pitchFamily="66" charset="0"/>
              </a:rPr>
              <a:t>FEEDBACK</a:t>
            </a:r>
          </a:p>
        </p:txBody>
      </p:sp>
      <p:sp>
        <p:nvSpPr>
          <p:cNvPr id="3" name="Content Placeholder 2">
            <a:extLst>
              <a:ext uri="{FF2B5EF4-FFF2-40B4-BE49-F238E27FC236}">
                <a16:creationId xmlns:a16="http://schemas.microsoft.com/office/drawing/2014/main" id="{576BF3EF-B729-6ABA-E01B-E57B8B02B45C}"/>
              </a:ext>
            </a:extLst>
          </p:cNvPr>
          <p:cNvSpPr>
            <a:spLocks noGrp="1"/>
          </p:cNvSpPr>
          <p:nvPr>
            <p:ph idx="1"/>
          </p:nvPr>
        </p:nvSpPr>
        <p:spPr>
          <a:xfrm>
            <a:off x="838200" y="1604513"/>
            <a:ext cx="10515600" cy="4572450"/>
          </a:xfrm>
        </p:spPr>
        <p:txBody>
          <a:bodyPr>
            <a:normAutofit fontScale="85000" lnSpcReduction="10000"/>
          </a:bodyPr>
          <a:lstStyle/>
          <a:p>
            <a:r>
              <a:rPr lang="en-GB" b="1">
                <a:solidFill>
                  <a:schemeClr val="accent6">
                    <a:lumMod val="75000"/>
                  </a:schemeClr>
                </a:solidFill>
                <a:latin typeface="Comic Sans MS" panose="030F0702030302020204" pitchFamily="66" charset="0"/>
              </a:rPr>
              <a:t>It is the belief that all life is sacred and important, and should be protected and respected at all times.</a:t>
            </a:r>
          </a:p>
          <a:p>
            <a:r>
              <a:rPr lang="en-GB" b="1">
                <a:solidFill>
                  <a:schemeClr val="accent6">
                    <a:lumMod val="75000"/>
                  </a:schemeClr>
                </a:solidFill>
                <a:effectLst>
                  <a:outerShdw blurRad="38100" dist="38100" dir="2700000" algn="tl">
                    <a:srgbClr val="000000">
                      <a:alpha val="43137"/>
                    </a:srgbClr>
                  </a:outerShdw>
                </a:effectLst>
                <a:latin typeface="Comic Sans MS" pitchFamily="66" charset="0"/>
              </a:rPr>
              <a:t>‘’So God made man to his own image, to the image of God he created him, male and female he created them.” (Genesis 1:27)  </a:t>
            </a:r>
          </a:p>
          <a:p>
            <a:r>
              <a:rPr lang="en-GB" altLang="en-US" b="1">
                <a:solidFill>
                  <a:schemeClr val="accent6">
                    <a:lumMod val="75000"/>
                  </a:schemeClr>
                </a:solidFill>
                <a:latin typeface="Comic Sans MS" panose="030F0702030302020204" pitchFamily="66" charset="0"/>
              </a:rPr>
              <a:t>It is wrong to take a life.</a:t>
            </a:r>
          </a:p>
          <a:p>
            <a:r>
              <a:rPr lang="en-GB" altLang="en-US" b="1">
                <a:solidFill>
                  <a:schemeClr val="accent6">
                    <a:lumMod val="75000"/>
                  </a:schemeClr>
                </a:solidFill>
                <a:latin typeface="Comic Sans MS" panose="030F0702030302020204" pitchFamily="66" charset="0"/>
              </a:rPr>
              <a:t>We are told by St. Paul that our bodies are precious as they have the Holy Spirit within them. Although they belong to us they have come from God and as such should be seen as important.</a:t>
            </a:r>
          </a:p>
          <a:p>
            <a:r>
              <a:rPr lang="en-GB" altLang="en-US" b="1">
                <a:solidFill>
                  <a:schemeClr val="accent6">
                    <a:lumMod val="75000"/>
                  </a:schemeClr>
                </a:solidFill>
                <a:latin typeface="Comic Sans MS" panose="030F0702030302020204" pitchFamily="66" charset="0"/>
              </a:rPr>
              <a:t>God knew us before we were born – we are reminded that God has planned life for us.</a:t>
            </a:r>
          </a:p>
          <a:p>
            <a:r>
              <a:rPr lang="en-GB" altLang="en-US" b="1">
                <a:solidFill>
                  <a:schemeClr val="accent6">
                    <a:lumMod val="75000"/>
                  </a:schemeClr>
                </a:solidFill>
                <a:latin typeface="Comic Sans MS" panose="030F0702030302020204" pitchFamily="66" charset="0"/>
              </a:rPr>
              <a:t>God knows everything about us and never forgets us. We are special and Holy to God.</a:t>
            </a:r>
          </a:p>
          <a:p>
            <a:endParaRPr lang="en-GB"/>
          </a:p>
        </p:txBody>
      </p:sp>
    </p:spTree>
    <p:extLst>
      <p:ext uri="{BB962C8B-B14F-4D97-AF65-F5344CB8AC3E}">
        <p14:creationId xmlns:p14="http://schemas.microsoft.com/office/powerpoint/2010/main" val="8512809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D936C-BD4D-9DCE-377C-1D0520088F68}"/>
              </a:ext>
            </a:extLst>
          </p:cNvPr>
          <p:cNvSpPr>
            <a:spLocks noGrp="1"/>
          </p:cNvSpPr>
          <p:nvPr>
            <p:ph type="title"/>
          </p:nvPr>
        </p:nvSpPr>
        <p:spPr>
          <a:xfrm>
            <a:off x="370839" y="206167"/>
            <a:ext cx="11248941" cy="851200"/>
          </a:xfrm>
        </p:spPr>
        <p:txBody>
          <a:bodyPr>
            <a:normAutofit/>
          </a:bodyPr>
          <a:lstStyle/>
          <a:p>
            <a:r>
              <a:rPr lang="en-GB" sz="3200" b="1" u="sng">
                <a:latin typeface="Comic Sans MS" panose="030F0702030302020204" pitchFamily="66" charset="0"/>
              </a:rPr>
              <a:t>Bible teaching about the belief that life is sacred</a:t>
            </a:r>
            <a:endParaRPr lang="en-GB" sz="3200">
              <a:latin typeface="Comic Sans MS" panose="030F0702030302020204" pitchFamily="66" charset="0"/>
            </a:endParaRPr>
          </a:p>
        </p:txBody>
      </p:sp>
      <p:graphicFrame>
        <p:nvGraphicFramePr>
          <p:cNvPr id="4" name="Table 3">
            <a:extLst>
              <a:ext uri="{FF2B5EF4-FFF2-40B4-BE49-F238E27FC236}">
                <a16:creationId xmlns:a16="http://schemas.microsoft.com/office/drawing/2014/main" id="{2F000C83-1E23-C88A-62D2-4AD8DA3B8DE0}"/>
              </a:ext>
            </a:extLst>
          </p:cNvPr>
          <p:cNvGraphicFramePr>
            <a:graphicFrameLocks noGrp="1"/>
          </p:cNvGraphicFramePr>
          <p:nvPr>
            <p:extLst>
              <p:ext uri="{D42A27DB-BD31-4B8C-83A1-F6EECF244321}">
                <p14:modId xmlns:p14="http://schemas.microsoft.com/office/powerpoint/2010/main" val="2064679010"/>
              </p:ext>
            </p:extLst>
          </p:nvPr>
        </p:nvGraphicFramePr>
        <p:xfrm>
          <a:off x="370840" y="1057367"/>
          <a:ext cx="10860752" cy="5045332"/>
        </p:xfrm>
        <a:graphic>
          <a:graphicData uri="http://schemas.openxmlformats.org/drawingml/2006/table">
            <a:tbl>
              <a:tblPr firstRow="1" firstCol="1" bandRow="1">
                <a:tableStyleId>{5940675A-B579-460E-94D1-54222C63F5DA}</a:tableStyleId>
              </a:tblPr>
              <a:tblGrid>
                <a:gridCol w="3735334">
                  <a:extLst>
                    <a:ext uri="{9D8B030D-6E8A-4147-A177-3AD203B41FA5}">
                      <a16:colId xmlns:a16="http://schemas.microsoft.com/office/drawing/2014/main" val="1871213460"/>
                    </a:ext>
                  </a:extLst>
                </a:gridCol>
                <a:gridCol w="7125418">
                  <a:extLst>
                    <a:ext uri="{9D8B030D-6E8A-4147-A177-3AD203B41FA5}">
                      <a16:colId xmlns:a16="http://schemas.microsoft.com/office/drawing/2014/main" val="3649548751"/>
                    </a:ext>
                  </a:extLst>
                </a:gridCol>
              </a:tblGrid>
              <a:tr h="0">
                <a:tc>
                  <a:txBody>
                    <a:bodyPr/>
                    <a:lstStyle/>
                    <a:p>
                      <a:pPr>
                        <a:lnSpc>
                          <a:spcPct val="115000"/>
                        </a:lnSpc>
                        <a:spcAft>
                          <a:spcPts val="1000"/>
                        </a:spcAft>
                        <a:buNone/>
                      </a:pPr>
                      <a:r>
                        <a:rPr lang="en-GB" sz="1800" b="1">
                          <a:effectLst/>
                          <a:latin typeface="Comic Sans MS" panose="030F0702030302020204" pitchFamily="66" charset="0"/>
                        </a:rPr>
                        <a:t>Bible teaching</a:t>
                      </a:r>
                      <a:endParaRPr lang="en-GB" sz="1600" b="1">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b="1">
                          <a:effectLst/>
                          <a:latin typeface="Comic Sans MS" panose="030F0702030302020204" pitchFamily="66" charset="0"/>
                        </a:rPr>
                        <a:t>How does it show that life is sacred?</a:t>
                      </a:r>
                      <a:endParaRPr lang="en-GB" sz="1600" b="1">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53205376"/>
                  </a:ext>
                </a:extLst>
              </a:tr>
              <a:tr h="0">
                <a:tc>
                  <a:txBody>
                    <a:bodyPr/>
                    <a:lstStyle/>
                    <a:p>
                      <a:pPr>
                        <a:lnSpc>
                          <a:spcPct val="115000"/>
                        </a:lnSpc>
                        <a:spcAft>
                          <a:spcPts val="1000"/>
                        </a:spcAft>
                        <a:buNone/>
                      </a:pPr>
                      <a:r>
                        <a:rPr lang="en-GB" sz="1800">
                          <a:effectLst/>
                          <a:latin typeface="Comic Sans MS" panose="030F0702030302020204" pitchFamily="66" charset="0"/>
                        </a:rPr>
                        <a:t>“In the image of God, he made them, male and female he made them.”  Genesis 1:27</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a:effectLst/>
                          <a:latin typeface="Comic Sans MS" panose="030F0702030302020204" pitchFamily="66" charset="0"/>
                        </a:rPr>
                        <a:t> </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61620293"/>
                  </a:ext>
                </a:extLst>
              </a:tr>
              <a:tr h="0">
                <a:tc>
                  <a:txBody>
                    <a:bodyPr/>
                    <a:lstStyle/>
                    <a:p>
                      <a:pPr>
                        <a:lnSpc>
                          <a:spcPct val="115000"/>
                        </a:lnSpc>
                        <a:spcAft>
                          <a:spcPts val="1000"/>
                        </a:spcAft>
                        <a:buNone/>
                      </a:pPr>
                      <a:r>
                        <a:rPr lang="en-GB" sz="1800">
                          <a:effectLst/>
                          <a:latin typeface="Comic Sans MS" panose="030F0702030302020204" pitchFamily="66" charset="0"/>
                        </a:rPr>
                        <a:t>“Do not kill.”  Exodus 20:13</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a:effectLst/>
                          <a:latin typeface="Comic Sans MS" panose="030F0702030302020204" pitchFamily="66" charset="0"/>
                        </a:rPr>
                        <a:t> </a:t>
                      </a:r>
                      <a:endParaRPr lang="en-GB" sz="1600">
                        <a:effectLst/>
                        <a:latin typeface="Comic Sans MS" panose="030F0702030302020204" pitchFamily="66" charset="0"/>
                      </a:endParaRPr>
                    </a:p>
                    <a:p>
                      <a:pPr>
                        <a:lnSpc>
                          <a:spcPct val="115000"/>
                        </a:lnSpc>
                        <a:spcAft>
                          <a:spcPts val="1000"/>
                        </a:spcAft>
                        <a:buNone/>
                      </a:pPr>
                      <a:r>
                        <a:rPr lang="en-GB" sz="1800">
                          <a:effectLst/>
                          <a:latin typeface="Comic Sans MS" panose="030F0702030302020204" pitchFamily="66" charset="0"/>
                        </a:rPr>
                        <a:t> </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13049501"/>
                  </a:ext>
                </a:extLst>
              </a:tr>
              <a:tr h="0">
                <a:tc>
                  <a:txBody>
                    <a:bodyPr/>
                    <a:lstStyle/>
                    <a:p>
                      <a:pPr>
                        <a:lnSpc>
                          <a:spcPct val="115000"/>
                        </a:lnSpc>
                        <a:spcAft>
                          <a:spcPts val="1000"/>
                        </a:spcAft>
                        <a:buNone/>
                      </a:pPr>
                      <a:r>
                        <a:rPr lang="en-GB" sz="1800">
                          <a:effectLst/>
                          <a:latin typeface="Comic Sans MS" panose="030F0702030302020204" pitchFamily="66" charset="0"/>
                        </a:rPr>
                        <a:t>“Before I formed you in the womb I knew you…” Jeremiah 1:5</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a:effectLst/>
                          <a:latin typeface="Comic Sans MS" panose="030F0702030302020204" pitchFamily="66" charset="0"/>
                        </a:rPr>
                        <a:t> </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8704815"/>
                  </a:ext>
                </a:extLst>
              </a:tr>
              <a:tr h="0">
                <a:tc>
                  <a:txBody>
                    <a:bodyPr/>
                    <a:lstStyle/>
                    <a:p>
                      <a:pPr>
                        <a:lnSpc>
                          <a:spcPct val="115000"/>
                        </a:lnSpc>
                        <a:spcAft>
                          <a:spcPts val="1000"/>
                        </a:spcAft>
                        <a:buNone/>
                      </a:pPr>
                      <a:r>
                        <a:rPr lang="en-GB" sz="1800">
                          <a:effectLst/>
                          <a:latin typeface="Comic Sans MS" panose="030F0702030302020204" pitchFamily="66" charset="0"/>
                        </a:rPr>
                        <a:t>“I came that they might have life, life in all its fullness.”  John 10:10</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a:effectLst/>
                          <a:latin typeface="Comic Sans MS" panose="030F0702030302020204" pitchFamily="66" charset="0"/>
                        </a:rPr>
                        <a:t> </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07931130"/>
                  </a:ext>
                </a:extLst>
              </a:tr>
              <a:tr h="0">
                <a:tc>
                  <a:txBody>
                    <a:bodyPr/>
                    <a:lstStyle/>
                    <a:p>
                      <a:pPr>
                        <a:lnSpc>
                          <a:spcPct val="115000"/>
                        </a:lnSpc>
                        <a:spcAft>
                          <a:spcPts val="1000"/>
                        </a:spcAft>
                        <a:buNone/>
                      </a:pPr>
                      <a:r>
                        <a:rPr lang="en-GB" sz="1800">
                          <a:effectLst/>
                          <a:latin typeface="Comic Sans MS" panose="030F0702030302020204" pitchFamily="66" charset="0"/>
                        </a:rPr>
                        <a:t>“Your body is a temple of the holy spirit, who lives in you and was given to you by God. You do not belong to yourself.” 1 Corinthians 6:19</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a:effectLst/>
                          <a:latin typeface="Comic Sans MS" panose="030F0702030302020204" pitchFamily="66" charset="0"/>
                        </a:rPr>
                        <a:t> </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2368667"/>
                  </a:ext>
                </a:extLst>
              </a:tr>
            </a:tbl>
          </a:graphicData>
        </a:graphic>
      </p:graphicFrame>
    </p:spTree>
    <p:extLst>
      <p:ext uri="{BB962C8B-B14F-4D97-AF65-F5344CB8AC3E}">
        <p14:creationId xmlns:p14="http://schemas.microsoft.com/office/powerpoint/2010/main" val="4040489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678AA-7D5F-7C5B-0EB4-7643403A8A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2BFC66-0BEA-22EE-A08A-B33F3197A852}"/>
              </a:ext>
            </a:extLst>
          </p:cNvPr>
          <p:cNvSpPr>
            <a:spLocks noGrp="1"/>
          </p:cNvSpPr>
          <p:nvPr>
            <p:ph type="title"/>
          </p:nvPr>
        </p:nvSpPr>
        <p:spPr>
          <a:xfrm>
            <a:off x="370839" y="206167"/>
            <a:ext cx="11248941" cy="851200"/>
          </a:xfrm>
        </p:spPr>
        <p:txBody>
          <a:bodyPr>
            <a:normAutofit/>
          </a:bodyPr>
          <a:lstStyle/>
          <a:p>
            <a:r>
              <a:rPr lang="en-GB" sz="3200" b="1" u="sng">
                <a:latin typeface="Comic Sans MS" panose="030F0702030302020204" pitchFamily="66" charset="0"/>
              </a:rPr>
              <a:t>Bible teaching about the belief that life is sacred</a:t>
            </a:r>
            <a:endParaRPr lang="en-GB" sz="3200">
              <a:latin typeface="Comic Sans MS" panose="030F0702030302020204" pitchFamily="66" charset="0"/>
            </a:endParaRPr>
          </a:p>
        </p:txBody>
      </p:sp>
      <p:graphicFrame>
        <p:nvGraphicFramePr>
          <p:cNvPr id="4" name="Table 3">
            <a:extLst>
              <a:ext uri="{FF2B5EF4-FFF2-40B4-BE49-F238E27FC236}">
                <a16:creationId xmlns:a16="http://schemas.microsoft.com/office/drawing/2014/main" id="{CF7A1AFE-79D9-6083-C21B-6C05DF991810}"/>
              </a:ext>
            </a:extLst>
          </p:cNvPr>
          <p:cNvGraphicFramePr>
            <a:graphicFrameLocks noGrp="1"/>
          </p:cNvGraphicFramePr>
          <p:nvPr>
            <p:extLst>
              <p:ext uri="{D42A27DB-BD31-4B8C-83A1-F6EECF244321}">
                <p14:modId xmlns:p14="http://schemas.microsoft.com/office/powerpoint/2010/main" val="324038795"/>
              </p:ext>
            </p:extLst>
          </p:nvPr>
        </p:nvGraphicFramePr>
        <p:xfrm>
          <a:off x="370840" y="1057367"/>
          <a:ext cx="10860752" cy="4918332"/>
        </p:xfrm>
        <a:graphic>
          <a:graphicData uri="http://schemas.openxmlformats.org/drawingml/2006/table">
            <a:tbl>
              <a:tblPr firstRow="1" firstCol="1" bandRow="1">
                <a:tableStyleId>{5940675A-B579-460E-94D1-54222C63F5DA}</a:tableStyleId>
              </a:tblPr>
              <a:tblGrid>
                <a:gridCol w="3735334">
                  <a:extLst>
                    <a:ext uri="{9D8B030D-6E8A-4147-A177-3AD203B41FA5}">
                      <a16:colId xmlns:a16="http://schemas.microsoft.com/office/drawing/2014/main" val="1871213460"/>
                    </a:ext>
                  </a:extLst>
                </a:gridCol>
                <a:gridCol w="7125418">
                  <a:extLst>
                    <a:ext uri="{9D8B030D-6E8A-4147-A177-3AD203B41FA5}">
                      <a16:colId xmlns:a16="http://schemas.microsoft.com/office/drawing/2014/main" val="3649548751"/>
                    </a:ext>
                  </a:extLst>
                </a:gridCol>
              </a:tblGrid>
              <a:tr h="0">
                <a:tc>
                  <a:txBody>
                    <a:bodyPr/>
                    <a:lstStyle/>
                    <a:p>
                      <a:pPr>
                        <a:lnSpc>
                          <a:spcPct val="115000"/>
                        </a:lnSpc>
                        <a:spcAft>
                          <a:spcPts val="1000"/>
                        </a:spcAft>
                        <a:buNone/>
                      </a:pPr>
                      <a:r>
                        <a:rPr lang="en-GB" sz="1800" b="1">
                          <a:effectLst/>
                          <a:latin typeface="Comic Sans MS" panose="030F0702030302020204" pitchFamily="66" charset="0"/>
                        </a:rPr>
                        <a:t>Bible teaching</a:t>
                      </a:r>
                      <a:endParaRPr lang="en-GB" sz="1600" b="1">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b="1">
                          <a:effectLst/>
                          <a:latin typeface="Comic Sans MS" panose="030F0702030302020204" pitchFamily="66" charset="0"/>
                        </a:rPr>
                        <a:t>How does it show that life is sacred?</a:t>
                      </a:r>
                      <a:endParaRPr lang="en-GB" sz="1600" b="1">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53205376"/>
                  </a:ext>
                </a:extLst>
              </a:tr>
              <a:tr h="0">
                <a:tc>
                  <a:txBody>
                    <a:bodyPr/>
                    <a:lstStyle/>
                    <a:p>
                      <a:pPr>
                        <a:lnSpc>
                          <a:spcPct val="115000"/>
                        </a:lnSpc>
                        <a:spcAft>
                          <a:spcPts val="1000"/>
                        </a:spcAft>
                        <a:buNone/>
                      </a:pPr>
                      <a:r>
                        <a:rPr lang="en-GB" sz="1800">
                          <a:effectLst/>
                          <a:latin typeface="Comic Sans MS" panose="030F0702030302020204" pitchFamily="66" charset="0"/>
                        </a:rPr>
                        <a:t>“In the image of God he made them, male and female he made them.”  Genesis 1:27</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b="1">
                          <a:solidFill>
                            <a:schemeClr val="accent6">
                              <a:lumMod val="75000"/>
                            </a:schemeClr>
                          </a:solidFill>
                          <a:effectLst/>
                          <a:latin typeface="Comic Sans MS" panose="030F0702030302020204" pitchFamily="66" charset="0"/>
                        </a:rPr>
                        <a:t> All people have been created by God and made in a way unlike anything else by being in the image of God.</a:t>
                      </a:r>
                      <a:endParaRPr lang="en-GB" sz="1600" b="1">
                        <a:solidFill>
                          <a:schemeClr val="accent6">
                            <a:lumMod val="75000"/>
                          </a:schemeClr>
                        </a:solidFill>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61620293"/>
                  </a:ext>
                </a:extLst>
              </a:tr>
              <a:tr h="0">
                <a:tc>
                  <a:txBody>
                    <a:bodyPr/>
                    <a:lstStyle/>
                    <a:p>
                      <a:pPr>
                        <a:lnSpc>
                          <a:spcPct val="115000"/>
                        </a:lnSpc>
                        <a:spcAft>
                          <a:spcPts val="1000"/>
                        </a:spcAft>
                        <a:buNone/>
                      </a:pPr>
                      <a:r>
                        <a:rPr lang="en-GB" sz="1800">
                          <a:effectLst/>
                          <a:latin typeface="Comic Sans MS" panose="030F0702030302020204" pitchFamily="66" charset="0"/>
                        </a:rPr>
                        <a:t>“Do not kill.”  Exodus 20:13</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b="1">
                          <a:solidFill>
                            <a:schemeClr val="accent6">
                              <a:lumMod val="75000"/>
                            </a:schemeClr>
                          </a:solidFill>
                          <a:effectLst/>
                          <a:latin typeface="Comic Sans MS" panose="030F0702030302020204" pitchFamily="66" charset="0"/>
                        </a:rPr>
                        <a:t> This is one of the basic and most important commandments given by God. </a:t>
                      </a:r>
                      <a:endParaRPr lang="en-GB" sz="1600" b="1">
                        <a:solidFill>
                          <a:schemeClr val="accent6">
                            <a:lumMod val="75000"/>
                          </a:schemeClr>
                        </a:solidFill>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13049501"/>
                  </a:ext>
                </a:extLst>
              </a:tr>
              <a:tr h="0">
                <a:tc>
                  <a:txBody>
                    <a:bodyPr/>
                    <a:lstStyle/>
                    <a:p>
                      <a:pPr>
                        <a:lnSpc>
                          <a:spcPct val="115000"/>
                        </a:lnSpc>
                        <a:spcAft>
                          <a:spcPts val="1000"/>
                        </a:spcAft>
                        <a:buNone/>
                      </a:pPr>
                      <a:r>
                        <a:rPr lang="en-GB" sz="1800">
                          <a:effectLst/>
                          <a:latin typeface="Comic Sans MS" panose="030F0702030302020204" pitchFamily="66" charset="0"/>
                        </a:rPr>
                        <a:t>“Before I formed you in the womb I knew you…” Jeremiah 1:5</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b="1">
                          <a:solidFill>
                            <a:schemeClr val="accent6">
                              <a:lumMod val="75000"/>
                            </a:schemeClr>
                          </a:solidFill>
                          <a:effectLst/>
                          <a:latin typeface="Comic Sans MS" panose="030F0702030302020204" pitchFamily="66" charset="0"/>
                        </a:rPr>
                        <a:t> God knows us and designed us before we were even born.</a:t>
                      </a:r>
                      <a:endParaRPr lang="en-GB" sz="1600" b="1">
                        <a:solidFill>
                          <a:schemeClr val="accent6">
                            <a:lumMod val="75000"/>
                          </a:schemeClr>
                        </a:solidFill>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8704815"/>
                  </a:ext>
                </a:extLst>
              </a:tr>
              <a:tr h="0">
                <a:tc>
                  <a:txBody>
                    <a:bodyPr/>
                    <a:lstStyle/>
                    <a:p>
                      <a:pPr>
                        <a:lnSpc>
                          <a:spcPct val="115000"/>
                        </a:lnSpc>
                        <a:spcAft>
                          <a:spcPts val="1000"/>
                        </a:spcAft>
                        <a:buNone/>
                      </a:pPr>
                      <a:r>
                        <a:rPr lang="en-GB" sz="1800">
                          <a:effectLst/>
                          <a:latin typeface="Comic Sans MS" panose="030F0702030302020204" pitchFamily="66" charset="0"/>
                        </a:rPr>
                        <a:t>“I came that they might have life, life in all its fullness.”  John 10:10</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b="1">
                          <a:solidFill>
                            <a:schemeClr val="accent6">
                              <a:lumMod val="75000"/>
                            </a:schemeClr>
                          </a:solidFill>
                          <a:effectLst/>
                          <a:latin typeface="Comic Sans MS" panose="030F0702030302020204" pitchFamily="66" charset="0"/>
                        </a:rPr>
                        <a:t> Jesus’ sacrifice was for people to live their life the best it could be.</a:t>
                      </a:r>
                      <a:endParaRPr lang="en-GB" sz="1600" b="1">
                        <a:solidFill>
                          <a:schemeClr val="accent6">
                            <a:lumMod val="75000"/>
                          </a:schemeClr>
                        </a:solidFill>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07931130"/>
                  </a:ext>
                </a:extLst>
              </a:tr>
              <a:tr h="0">
                <a:tc>
                  <a:txBody>
                    <a:bodyPr/>
                    <a:lstStyle/>
                    <a:p>
                      <a:pPr>
                        <a:lnSpc>
                          <a:spcPct val="115000"/>
                        </a:lnSpc>
                        <a:spcAft>
                          <a:spcPts val="1000"/>
                        </a:spcAft>
                        <a:buNone/>
                      </a:pPr>
                      <a:r>
                        <a:rPr lang="en-GB" sz="1800">
                          <a:effectLst/>
                          <a:latin typeface="Comic Sans MS" panose="030F0702030302020204" pitchFamily="66" charset="0"/>
                        </a:rPr>
                        <a:t>“Your body is a temple of the holy spirit, who lives in you and was given to you by God. You do not belong to yourself.” 1 Corinthians 6:19</a:t>
                      </a:r>
                      <a:endParaRPr lang="en-GB" sz="1600">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800" b="1">
                          <a:solidFill>
                            <a:schemeClr val="accent6">
                              <a:lumMod val="75000"/>
                            </a:schemeClr>
                          </a:solidFill>
                          <a:effectLst/>
                          <a:latin typeface="Comic Sans MS" panose="030F0702030302020204" pitchFamily="66" charset="0"/>
                        </a:rPr>
                        <a:t> The body is a gift from God so it is wrong to do anything that harms the body.</a:t>
                      </a:r>
                      <a:endParaRPr lang="en-GB" sz="1600" b="1">
                        <a:solidFill>
                          <a:schemeClr val="accent6">
                            <a:lumMod val="75000"/>
                          </a:schemeClr>
                        </a:solidFill>
                        <a:effectLst/>
                        <a:latin typeface="Comic Sans MS" panose="030F0702030302020204" pitchFamily="66"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2368667"/>
                  </a:ext>
                </a:extLst>
              </a:tr>
            </a:tbl>
          </a:graphicData>
        </a:graphic>
      </p:graphicFrame>
    </p:spTree>
    <p:extLst>
      <p:ext uri="{BB962C8B-B14F-4D97-AF65-F5344CB8AC3E}">
        <p14:creationId xmlns:p14="http://schemas.microsoft.com/office/powerpoint/2010/main" val="1023702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291DE01-692C-4E40-AC2D-363D48E0657A}"/>
              </a:ext>
            </a:extLst>
          </p:cNvPr>
          <p:cNvSpPr txBox="1"/>
          <p:nvPr/>
        </p:nvSpPr>
        <p:spPr>
          <a:xfrm>
            <a:off x="2135188" y="333376"/>
            <a:ext cx="8064500" cy="830263"/>
          </a:xfrm>
          <a:prstGeom prst="rect">
            <a:avLst/>
          </a:prstGeom>
          <a:solidFill>
            <a:schemeClr val="tx1"/>
          </a:solidFill>
        </p:spPr>
        <p:txBody>
          <a:bodyPr>
            <a:spAutoFit/>
          </a:bodyPr>
          <a:lstStyle/>
          <a:p>
            <a:pPr algn="ctr" eaLnBrk="1" hangingPunct="1">
              <a:defRPr/>
            </a:pPr>
            <a:r>
              <a:rPr lang="en-GB" sz="4800" b="1" dirty="0">
                <a:solidFill>
                  <a:schemeClr val="bg1"/>
                </a:solidFill>
                <a:latin typeface="+mj-lt"/>
              </a:rPr>
              <a:t>What is abortion?</a:t>
            </a:r>
          </a:p>
        </p:txBody>
      </p:sp>
      <p:sp>
        <p:nvSpPr>
          <p:cNvPr id="4" name="TextBox 3">
            <a:extLst>
              <a:ext uri="{FF2B5EF4-FFF2-40B4-BE49-F238E27FC236}">
                <a16:creationId xmlns:a16="http://schemas.microsoft.com/office/drawing/2014/main" id="{FB79B1D6-B458-4650-BAE0-55A974FF7900}"/>
              </a:ext>
            </a:extLst>
          </p:cNvPr>
          <p:cNvSpPr txBox="1"/>
          <p:nvPr/>
        </p:nvSpPr>
        <p:spPr>
          <a:xfrm>
            <a:off x="2135188" y="2492376"/>
            <a:ext cx="8064500" cy="1200329"/>
          </a:xfrm>
          <a:prstGeom prst="rect">
            <a:avLst/>
          </a:prstGeom>
          <a:noFill/>
        </p:spPr>
        <p:txBody>
          <a:bodyPr>
            <a:spAutoFit/>
          </a:bodyPr>
          <a:lstStyle/>
          <a:p>
            <a:pPr eaLnBrk="1" hangingPunct="1">
              <a:defRPr/>
            </a:pPr>
            <a:r>
              <a:rPr lang="en-GB" sz="3600" b="1" u="sng" dirty="0">
                <a:solidFill>
                  <a:srgbClr val="002060"/>
                </a:solidFill>
              </a:rPr>
              <a:t>Abortion</a:t>
            </a:r>
            <a:r>
              <a:rPr lang="en-GB" sz="3600" dirty="0"/>
              <a:t> = the removal of the foetus from the womb before it can survive. </a:t>
            </a:r>
          </a:p>
        </p:txBody>
      </p:sp>
      <p:pic>
        <p:nvPicPr>
          <p:cNvPr id="5" name="Picture 9">
            <a:extLst>
              <a:ext uri="{FF2B5EF4-FFF2-40B4-BE49-F238E27FC236}">
                <a16:creationId xmlns:a16="http://schemas.microsoft.com/office/drawing/2014/main" id="{3BE60598-AE49-4E2E-9BF3-21EABBCAEF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1" y="4071939"/>
            <a:ext cx="1622425" cy="272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7" presetClass="entr" presetSubtype="1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2208213" y="908051"/>
            <a:ext cx="7848600" cy="366713"/>
          </a:xfrm>
          <a:prstGeom prst="rect">
            <a:avLst/>
          </a:prstGeom>
          <a:noFill/>
          <a:ln w="9525">
            <a:noFill/>
            <a:miter lim="800000"/>
            <a:headEnd/>
            <a:tailEnd/>
          </a:ln>
        </p:spPr>
        <p:txBody>
          <a:bodyPr>
            <a:spAutoFit/>
          </a:bodyPr>
          <a:lstStyle/>
          <a:p>
            <a:pPr>
              <a:spcBef>
                <a:spcPct val="50000"/>
              </a:spcBef>
            </a:pPr>
            <a:endParaRPr lang="en-US" dirty="0"/>
          </a:p>
        </p:txBody>
      </p:sp>
      <p:sp>
        <p:nvSpPr>
          <p:cNvPr id="7173" name="Rectangle 5"/>
          <p:cNvSpPr>
            <a:spLocks noChangeArrowheads="1"/>
          </p:cNvSpPr>
          <p:nvPr/>
        </p:nvSpPr>
        <p:spPr bwMode="auto">
          <a:xfrm>
            <a:off x="2135188" y="476250"/>
            <a:ext cx="7993062" cy="584200"/>
          </a:xfrm>
          <a:prstGeom prst="rect">
            <a:avLst/>
          </a:prstGeom>
          <a:solidFill>
            <a:schemeClr val="tx1"/>
          </a:solidFill>
          <a:ln w="9525">
            <a:noFill/>
            <a:miter lim="800000"/>
            <a:headEnd/>
            <a:tailEnd/>
          </a:ln>
          <a:effectLst/>
        </p:spPr>
        <p:txBody>
          <a:bodyPr>
            <a:spAutoFit/>
          </a:bodyPr>
          <a:lstStyle/>
          <a:p>
            <a:pPr algn="ctr">
              <a:defRPr/>
            </a:pPr>
            <a:r>
              <a:rPr lang="en-GB" sz="3200" b="1" dirty="0">
                <a:solidFill>
                  <a:schemeClr val="bg1"/>
                </a:solidFill>
                <a:effectLst>
                  <a:outerShdw blurRad="38100" dist="38100" dir="2700000" algn="tl">
                    <a:srgbClr val="FFFFFF"/>
                  </a:outerShdw>
                </a:effectLst>
                <a:latin typeface="Comic Sans MS" panose="030F0702030302020204" pitchFamily="66" charset="0"/>
              </a:rPr>
              <a:t>ABORTION – THE LAW:</a:t>
            </a:r>
            <a:endParaRPr lang="en-GB" sz="2800" dirty="0">
              <a:solidFill>
                <a:schemeClr val="bg1"/>
              </a:solidFill>
              <a:effectLst>
                <a:outerShdw blurRad="38100" dist="38100" dir="2700000" algn="tl">
                  <a:srgbClr val="FFFFFF"/>
                </a:outerShdw>
              </a:effectLst>
              <a:latin typeface="Comic Sans MS" panose="030F0702030302020204" pitchFamily="66" charset="0"/>
            </a:endParaRPr>
          </a:p>
        </p:txBody>
      </p:sp>
      <p:sp>
        <p:nvSpPr>
          <p:cNvPr id="11268" name="Text Box 6"/>
          <p:cNvSpPr txBox="1">
            <a:spLocks noChangeArrowheads="1"/>
          </p:cNvSpPr>
          <p:nvPr/>
        </p:nvSpPr>
        <p:spPr bwMode="auto">
          <a:xfrm>
            <a:off x="1992313" y="1700213"/>
            <a:ext cx="6697662" cy="366712"/>
          </a:xfrm>
          <a:prstGeom prst="rect">
            <a:avLst/>
          </a:prstGeom>
          <a:noFill/>
          <a:ln w="9525">
            <a:noFill/>
            <a:miter lim="800000"/>
            <a:headEnd/>
            <a:tailEnd/>
          </a:ln>
        </p:spPr>
        <p:txBody>
          <a:bodyPr>
            <a:spAutoFit/>
          </a:bodyPr>
          <a:lstStyle/>
          <a:p>
            <a:pPr>
              <a:spcBef>
                <a:spcPct val="50000"/>
              </a:spcBef>
            </a:pPr>
            <a:endParaRPr lang="en-US" dirty="0"/>
          </a:p>
        </p:txBody>
      </p:sp>
      <p:sp>
        <p:nvSpPr>
          <p:cNvPr id="11269" name="Text Box 7"/>
          <p:cNvSpPr txBox="1">
            <a:spLocks noChangeArrowheads="1"/>
          </p:cNvSpPr>
          <p:nvPr/>
        </p:nvSpPr>
        <p:spPr bwMode="auto">
          <a:xfrm>
            <a:off x="3287688" y="1488103"/>
            <a:ext cx="7200800" cy="5201424"/>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a:spAutoFit/>
          </a:bodyPr>
          <a:lstStyle/>
          <a:p>
            <a:pPr>
              <a:buFontTx/>
              <a:buChar char="•"/>
            </a:pPr>
            <a:r>
              <a:rPr lang="en-GB" sz="2200" b="1" dirty="0">
                <a:latin typeface="Comic Sans MS" panose="030F0702030302020204" pitchFamily="66" charset="0"/>
              </a:rPr>
              <a:t>Legal in Britain up </a:t>
            </a:r>
            <a:r>
              <a:rPr lang="en-GB" sz="2200" b="1" u="sng" dirty="0">
                <a:latin typeface="Comic Sans MS" panose="030F0702030302020204" pitchFamily="66" charset="0"/>
              </a:rPr>
              <a:t>to 24 weeks </a:t>
            </a:r>
            <a:r>
              <a:rPr lang="en-GB" sz="2200" b="1" dirty="0">
                <a:latin typeface="Comic Sans MS" panose="030F0702030302020204" pitchFamily="66" charset="0"/>
              </a:rPr>
              <a:t>in a pregnancy.</a:t>
            </a:r>
          </a:p>
          <a:p>
            <a:pPr>
              <a:buFontTx/>
              <a:buChar char="•"/>
            </a:pPr>
            <a:r>
              <a:rPr lang="en-GB" sz="2200" b="1" u="sng" dirty="0">
                <a:latin typeface="Comic Sans MS" panose="030F0702030302020204" pitchFamily="66" charset="0"/>
              </a:rPr>
              <a:t>2 doctors must agree </a:t>
            </a:r>
            <a:r>
              <a:rPr lang="en-GB" sz="2200" b="1" dirty="0">
                <a:latin typeface="Comic Sans MS" panose="030F0702030302020204" pitchFamily="66" charset="0"/>
              </a:rPr>
              <a:t>on the following…………..</a:t>
            </a:r>
            <a:br>
              <a:rPr lang="en-GB" sz="2200" b="1" dirty="0">
                <a:latin typeface="Comic Sans MS" panose="030F0702030302020204" pitchFamily="66" charset="0"/>
              </a:rPr>
            </a:br>
            <a:br>
              <a:rPr lang="en-GB" sz="2200" b="1" dirty="0">
                <a:latin typeface="Comic Sans MS" panose="030F0702030302020204" pitchFamily="66" charset="0"/>
              </a:rPr>
            </a:b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The mother’s physical or mental health is at risk.</a:t>
            </a: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The baby is likely to be born severely disabled.</a:t>
            </a: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The birth would have a seriously bad effect on other children in the family. </a:t>
            </a: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The law states that only in very exceptional cases is a late abortion permitted if there is a substantial risk that the child would suffer severe physical or mental abnormalities.</a:t>
            </a:r>
          </a:p>
          <a:p>
            <a:pPr>
              <a:buFontTx/>
              <a:buChar char="•"/>
            </a:pPr>
            <a:endParaRPr lang="en-GB" sz="2800" b="1" dirty="0"/>
          </a:p>
        </p:txBody>
      </p:sp>
      <p:pic>
        <p:nvPicPr>
          <p:cNvPr id="11270" name="Picture 10" descr="See full size image">
            <a:hlinkClick r:id="rId2"/>
          </p:cNvPr>
          <p:cNvPicPr>
            <a:picLocks noChangeAspect="1" noChangeArrowheads="1"/>
          </p:cNvPicPr>
          <p:nvPr/>
        </p:nvPicPr>
        <p:blipFill>
          <a:blip r:embed="rId3" cstate="print"/>
          <a:srcRect/>
          <a:stretch>
            <a:fillRect/>
          </a:stretch>
        </p:blipFill>
        <p:spPr bwMode="auto">
          <a:xfrm>
            <a:off x="1703512" y="2589372"/>
            <a:ext cx="1440160" cy="2201704"/>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1A4B759-1500-451A-9A90-5F09327CB889}"/>
              </a:ext>
            </a:extLst>
          </p:cNvPr>
          <p:cNvSpPr txBox="1"/>
          <p:nvPr/>
        </p:nvSpPr>
        <p:spPr>
          <a:xfrm>
            <a:off x="3810000" y="2278466"/>
            <a:ext cx="4572000"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dirty="0">
                <a:hlinkClick r:id="rId2"/>
              </a:rPr>
              <a:t>https://www.google.com/url?sa=t&amp;rct=j&amp;q=&amp;esrc=s&amp;source=video&amp;cd=&amp;cad=rja&amp;uact=8&amp;ved=2ahUKEwifp5L3npr7AhUBacAKHVZ3Ab4QtwJ6BAgDEAI&amp;url=https%3A%2F%2Fwww.truetube.co.uk%2Fresource%2Fthe-view-from-the-classroom-abortion%2F&amp;usg=AOvVaw3NSR3xAumKYk9DgNrUx-pT</a:t>
            </a:r>
            <a:endParaRPr lang="en-GB" dirty="0"/>
          </a:p>
        </p:txBody>
      </p:sp>
    </p:spTree>
    <p:extLst>
      <p:ext uri="{BB962C8B-B14F-4D97-AF65-F5344CB8AC3E}">
        <p14:creationId xmlns:p14="http://schemas.microsoft.com/office/powerpoint/2010/main" val="20235011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Box 6">
            <a:extLst>
              <a:ext uri="{FF2B5EF4-FFF2-40B4-BE49-F238E27FC236}">
                <a16:creationId xmlns:a16="http://schemas.microsoft.com/office/drawing/2014/main" id="{39D09DEA-FC4A-40C7-BCD7-0D422AB71B44}"/>
              </a:ext>
            </a:extLst>
          </p:cNvPr>
          <p:cNvSpPr txBox="1">
            <a:spLocks noChangeArrowheads="1"/>
          </p:cNvSpPr>
          <p:nvPr/>
        </p:nvSpPr>
        <p:spPr bwMode="auto">
          <a:xfrm>
            <a:off x="2611438" y="1438276"/>
            <a:ext cx="2549028" cy="58477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square">
            <a:spAutoFit/>
          </a:bodyPr>
          <a:lstStyle/>
          <a:p>
            <a:pPr>
              <a:defRPr/>
            </a:pPr>
            <a:r>
              <a:rPr lang="en-GB" sz="3200" b="1" dirty="0">
                <a:solidFill>
                  <a:prstClr val="black"/>
                </a:solidFill>
              </a:rPr>
              <a:t>Pro-choice</a:t>
            </a:r>
          </a:p>
        </p:txBody>
      </p:sp>
      <p:sp>
        <p:nvSpPr>
          <p:cNvPr id="4103" name="TextBox 9">
            <a:extLst>
              <a:ext uri="{FF2B5EF4-FFF2-40B4-BE49-F238E27FC236}">
                <a16:creationId xmlns:a16="http://schemas.microsoft.com/office/drawing/2014/main" id="{6AB69EE4-104E-4E9C-9104-8966C81A014B}"/>
              </a:ext>
            </a:extLst>
          </p:cNvPr>
          <p:cNvSpPr txBox="1">
            <a:spLocks noChangeArrowheads="1"/>
          </p:cNvSpPr>
          <p:nvPr/>
        </p:nvSpPr>
        <p:spPr bwMode="auto">
          <a:xfrm>
            <a:off x="7751763" y="1414463"/>
            <a:ext cx="1428750" cy="1077218"/>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defRPr/>
            </a:pPr>
            <a:r>
              <a:rPr lang="en-GB" sz="3200" b="1" dirty="0">
                <a:solidFill>
                  <a:prstClr val="black"/>
                </a:solidFill>
              </a:rPr>
              <a:t>Pro-life</a:t>
            </a:r>
          </a:p>
        </p:txBody>
      </p:sp>
      <p:sp>
        <p:nvSpPr>
          <p:cNvPr id="9" name="Rectangle 8">
            <a:extLst>
              <a:ext uri="{FF2B5EF4-FFF2-40B4-BE49-F238E27FC236}">
                <a16:creationId xmlns:a16="http://schemas.microsoft.com/office/drawing/2014/main" id="{1AEAAB72-C9E7-4412-B3B2-A7E9003F71BE}"/>
              </a:ext>
            </a:extLst>
          </p:cNvPr>
          <p:cNvSpPr/>
          <p:nvPr/>
        </p:nvSpPr>
        <p:spPr>
          <a:xfrm>
            <a:off x="1847850" y="2484438"/>
            <a:ext cx="3741738" cy="1865126"/>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nSpc>
                <a:spcPct val="90000"/>
              </a:lnSpc>
              <a:defRPr/>
            </a:pPr>
            <a:r>
              <a:rPr lang="en-GB" sz="3200" dirty="0">
                <a:solidFill>
                  <a:srgbClr val="0000FF"/>
                </a:solidFill>
              </a:rPr>
              <a:t>The view that a woman should have complete control over her pregnancy</a:t>
            </a:r>
            <a:r>
              <a:rPr lang="en-GB" dirty="0">
                <a:solidFill>
                  <a:srgbClr val="0000FF"/>
                </a:solidFill>
              </a:rPr>
              <a:t>.</a:t>
            </a:r>
          </a:p>
        </p:txBody>
      </p:sp>
      <p:sp>
        <p:nvSpPr>
          <p:cNvPr id="12" name="Rectangle 11">
            <a:extLst>
              <a:ext uri="{FF2B5EF4-FFF2-40B4-BE49-F238E27FC236}">
                <a16:creationId xmlns:a16="http://schemas.microsoft.com/office/drawing/2014/main" id="{B2EDC86F-377B-4453-9CC1-782A5332C79A}"/>
              </a:ext>
            </a:extLst>
          </p:cNvPr>
          <p:cNvSpPr/>
          <p:nvPr/>
        </p:nvSpPr>
        <p:spPr>
          <a:xfrm>
            <a:off x="6646863" y="2260601"/>
            <a:ext cx="3638550" cy="2246769"/>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GB" sz="2800" dirty="0">
                <a:solidFill>
                  <a:srgbClr val="FF0000"/>
                </a:solidFill>
              </a:rPr>
              <a:t>The view which argues that the foetus is a human being, and therefore has a right to live.</a:t>
            </a:r>
            <a:endParaRPr lang="en-US" sz="2800" dirty="0">
              <a:solidFill>
                <a:srgbClr val="FF0000"/>
              </a:solidFill>
              <a:latin typeface="Calibri"/>
            </a:endParaRPr>
          </a:p>
        </p:txBody>
      </p:sp>
      <p:pic>
        <p:nvPicPr>
          <p:cNvPr id="78854" name="Picture 2">
            <a:extLst>
              <a:ext uri="{FF2B5EF4-FFF2-40B4-BE49-F238E27FC236}">
                <a16:creationId xmlns:a16="http://schemas.microsoft.com/office/drawing/2014/main" id="{FE8826C9-0A96-4B42-B102-4E1B8E0D3D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6138" y="4838701"/>
            <a:ext cx="1143000"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5" name="Picture 3">
            <a:extLst>
              <a:ext uri="{FF2B5EF4-FFF2-40B4-BE49-F238E27FC236}">
                <a16:creationId xmlns:a16="http://schemas.microsoft.com/office/drawing/2014/main" id="{89403E23-B00D-4E4D-B451-7C241DA2F3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3700" y="4538663"/>
            <a:ext cx="1143000" cy="202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08B5924C-E898-448A-A90C-21AF293405D1}"/>
              </a:ext>
            </a:extLst>
          </p:cNvPr>
          <p:cNvSpPr txBox="1"/>
          <p:nvPr/>
        </p:nvSpPr>
        <p:spPr>
          <a:xfrm>
            <a:off x="1524000" y="1"/>
            <a:ext cx="9144000" cy="1077913"/>
          </a:xfrm>
          <a:prstGeom prst="rect">
            <a:avLst/>
          </a:prstGeom>
          <a:solidFill>
            <a:schemeClr val="bg1"/>
          </a:solidFill>
          <a:ln w="63500">
            <a:solidFill>
              <a:srgbClr val="CC00CC"/>
            </a:solidFill>
          </a:ln>
        </p:spPr>
        <p:style>
          <a:lnRef idx="1">
            <a:schemeClr val="accent2"/>
          </a:lnRef>
          <a:fillRef idx="2">
            <a:schemeClr val="accent2"/>
          </a:fillRef>
          <a:effectRef idx="1">
            <a:schemeClr val="accent2"/>
          </a:effectRef>
          <a:fontRef idx="minor">
            <a:schemeClr val="dk1"/>
          </a:fontRef>
        </p:style>
        <p:txBody>
          <a:bodyPr>
            <a:spAutoFit/>
          </a:bodyPr>
          <a:lstStyle/>
          <a:p>
            <a:pPr algn="ctr">
              <a:defRPr/>
            </a:pPr>
            <a:endParaRPr lang="en-GB" sz="800" b="1" dirty="0">
              <a:solidFill>
                <a:srgbClr val="0000FF"/>
              </a:solidFill>
            </a:endParaRPr>
          </a:p>
          <a:p>
            <a:pPr algn="ctr">
              <a:defRPr/>
            </a:pPr>
            <a:r>
              <a:rPr lang="en-GB" sz="4800" dirty="0">
                <a:solidFill>
                  <a:srgbClr val="CC00CC"/>
                </a:solidFill>
              </a:rPr>
              <a:t>Pro-life vs Pro-choice</a:t>
            </a:r>
          </a:p>
          <a:p>
            <a:pPr algn="ctr">
              <a:defRPr/>
            </a:pPr>
            <a:endParaRPr lang="en-GB" sz="800" dirty="0">
              <a:solidFill>
                <a:srgbClr val="0000FF"/>
              </a:solidFill>
            </a:endParaRPr>
          </a:p>
        </p:txBody>
      </p:sp>
      <p:cxnSp>
        <p:nvCxnSpPr>
          <p:cNvPr id="3" name="Straight Connector 2">
            <a:extLst>
              <a:ext uri="{FF2B5EF4-FFF2-40B4-BE49-F238E27FC236}">
                <a16:creationId xmlns:a16="http://schemas.microsoft.com/office/drawing/2014/main" id="{6C3EE4F1-5597-4DC9-BF51-FE7D804C613C}"/>
              </a:ext>
            </a:extLst>
          </p:cNvPr>
          <p:cNvCxnSpPr/>
          <p:nvPr/>
        </p:nvCxnSpPr>
        <p:spPr>
          <a:xfrm>
            <a:off x="6096000" y="1341438"/>
            <a:ext cx="71438" cy="5688012"/>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GCSE RS Unit 3.2 (Part 3 of 5) Abortion | by MrMcMillanREvis">
            <a:hlinkClick r:id="" action="ppaction://media"/>
            <a:extLst>
              <a:ext uri="{FF2B5EF4-FFF2-40B4-BE49-F238E27FC236}">
                <a16:creationId xmlns:a16="http://schemas.microsoft.com/office/drawing/2014/main" id="{30D48BBB-53EF-4440-B8F1-336F1824FFF1}"/>
              </a:ext>
            </a:extLst>
          </p:cNvPr>
          <p:cNvPicPr>
            <a:picLocks noRot="1" noChangeAspect="1"/>
          </p:cNvPicPr>
          <p:nvPr>
            <a:videoFile r:link="rId1"/>
          </p:nvPr>
        </p:nvPicPr>
        <p:blipFill>
          <a:blip r:embed="rId3"/>
          <a:stretch>
            <a:fillRect/>
          </a:stretch>
        </p:blipFill>
        <p:spPr>
          <a:xfrm>
            <a:off x="1703512" y="445314"/>
            <a:ext cx="8964488" cy="6412686"/>
          </a:xfrm>
          <a:prstGeom prst="rect">
            <a:avLst/>
          </a:prstGeom>
        </p:spPr>
      </p:pic>
      <p:sp>
        <p:nvSpPr>
          <p:cNvPr id="3" name="TextBox 2">
            <a:extLst>
              <a:ext uri="{FF2B5EF4-FFF2-40B4-BE49-F238E27FC236}">
                <a16:creationId xmlns:a16="http://schemas.microsoft.com/office/drawing/2014/main" id="{8D8944D4-B861-42A8-9AEE-B74891457E8C}"/>
              </a:ext>
            </a:extLst>
          </p:cNvPr>
          <p:cNvSpPr txBox="1"/>
          <p:nvPr/>
        </p:nvSpPr>
        <p:spPr>
          <a:xfrm>
            <a:off x="1703512" y="75982"/>
            <a:ext cx="2952328" cy="369332"/>
          </a:xfrm>
          <a:prstGeom prst="rect">
            <a:avLst/>
          </a:prstGeom>
          <a:solidFill>
            <a:schemeClr val="tx1"/>
          </a:solidFill>
        </p:spPr>
        <p:txBody>
          <a:bodyPr wrap="square" rtlCol="0">
            <a:spAutoFit/>
          </a:bodyPr>
          <a:lstStyle/>
          <a:p>
            <a:pPr algn="ctr"/>
            <a:r>
              <a:rPr lang="en-GB" b="1" dirty="0">
                <a:solidFill>
                  <a:schemeClr val="bg1"/>
                </a:solidFill>
              </a:rPr>
              <a:t>Watch from 5.35</a:t>
            </a:r>
          </a:p>
        </p:txBody>
      </p:sp>
    </p:spTree>
    <p:extLst>
      <p:ext uri="{BB962C8B-B14F-4D97-AF65-F5344CB8AC3E}">
        <p14:creationId xmlns:p14="http://schemas.microsoft.com/office/powerpoint/2010/main" val="100293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2324273" y="438891"/>
            <a:ext cx="8064500" cy="584775"/>
          </a:xfrm>
          <a:prstGeom prst="rect">
            <a:avLst/>
          </a:prstGeom>
          <a:solidFill>
            <a:schemeClr val="tx1"/>
          </a:solidFill>
          <a:ln w="9525">
            <a:noFill/>
            <a:miter lim="800000"/>
            <a:headEnd/>
            <a:tailEnd/>
          </a:ln>
        </p:spPr>
        <p:txBody>
          <a:bodyPr>
            <a:spAutoFit/>
          </a:bodyPr>
          <a:lstStyle/>
          <a:p>
            <a:pPr algn="ctr">
              <a:spcBef>
                <a:spcPct val="50000"/>
              </a:spcBef>
            </a:pPr>
            <a:r>
              <a:rPr lang="en-US" sz="3200" b="1" dirty="0">
                <a:solidFill>
                  <a:schemeClr val="bg1"/>
                </a:solidFill>
                <a:latin typeface="Comic Sans MS" panose="030F0702030302020204" pitchFamily="66" charset="0"/>
              </a:rPr>
              <a:t>The Roman Catholic View………………..</a:t>
            </a:r>
          </a:p>
        </p:txBody>
      </p:sp>
      <p:sp>
        <p:nvSpPr>
          <p:cNvPr id="8197" name="Text Box 5"/>
          <p:cNvSpPr txBox="1">
            <a:spLocks noChangeArrowheads="1"/>
          </p:cNvSpPr>
          <p:nvPr/>
        </p:nvSpPr>
        <p:spPr bwMode="auto">
          <a:xfrm>
            <a:off x="1703513" y="1433131"/>
            <a:ext cx="5400675" cy="4401205"/>
          </a:xfrm>
          <a:prstGeom prst="rect">
            <a:avLst/>
          </a:prstGeom>
          <a:noFill/>
          <a:ln w="9525">
            <a:noFill/>
            <a:miter lim="800000"/>
            <a:headEnd/>
            <a:tailEnd/>
          </a:ln>
          <a:effectLst/>
        </p:spPr>
        <p:txBody>
          <a:bodyPr>
            <a:spAutoFit/>
          </a:bodyPr>
          <a:lstStyle/>
          <a:p>
            <a:pPr>
              <a:buClr>
                <a:schemeClr val="accent2"/>
              </a:buClr>
              <a:defRPr/>
            </a:pPr>
            <a:r>
              <a:rPr lang="en-GB" sz="3200" b="1" dirty="0">
                <a:effectLst>
                  <a:outerShdw blurRad="38100" dist="38100" dir="2700000" algn="tl">
                    <a:srgbClr val="FFFFFF"/>
                  </a:outerShdw>
                </a:effectLst>
                <a:latin typeface="Broadway" pitchFamily="82" charset="0"/>
              </a:rPr>
              <a:t> </a:t>
            </a:r>
          </a:p>
          <a:p>
            <a:pPr>
              <a:buClr>
                <a:schemeClr val="accent2"/>
              </a:buClr>
              <a:defRPr/>
            </a:pPr>
            <a:r>
              <a:rPr lang="en-GB" sz="3200" b="1" dirty="0">
                <a:effectLst>
                  <a:outerShdw blurRad="38100" dist="38100" dir="2700000" algn="tl">
                    <a:srgbClr val="FFFFFF"/>
                  </a:outerShdw>
                </a:effectLst>
                <a:latin typeface="Broadway" pitchFamily="82" charset="0"/>
              </a:rPr>
              <a:t>The Roman Catholic view…</a:t>
            </a:r>
          </a:p>
          <a:p>
            <a:pPr>
              <a:buClr>
                <a:schemeClr val="accent2"/>
              </a:buClr>
              <a:defRPr/>
            </a:pPr>
            <a:endParaRPr lang="en-GB" sz="3200" b="1" dirty="0">
              <a:effectLst>
                <a:outerShdw blurRad="38100" dist="38100" dir="2700000" algn="tl">
                  <a:srgbClr val="FFFFFF"/>
                </a:outerShdw>
              </a:effectLst>
              <a:latin typeface="Broadway" pitchFamily="82" charset="0"/>
            </a:endParaRPr>
          </a:p>
          <a:p>
            <a:pPr>
              <a:buClr>
                <a:schemeClr val="accent2"/>
              </a:buClr>
              <a:buFont typeface="Wingdings" pitchFamily="2" charset="2"/>
              <a:buChar char="§"/>
              <a:defRPr/>
            </a:pPr>
            <a:r>
              <a:rPr lang="en-GB" sz="2400" b="1" dirty="0">
                <a:effectLst>
                  <a:outerShdw blurRad="38100" dist="38100" dir="2700000" algn="tl">
                    <a:srgbClr val="FFFFFF"/>
                  </a:outerShdw>
                </a:effectLst>
                <a:latin typeface="Arial" pitchFamily="34" charset="0"/>
                <a:cs typeface="Arial" pitchFamily="34" charset="0"/>
              </a:rPr>
              <a:t>Abortion is </a:t>
            </a:r>
            <a:r>
              <a:rPr lang="en-GB" sz="2400" b="1" u="sng" dirty="0">
                <a:effectLst>
                  <a:outerShdw blurRad="38100" dist="38100" dir="2700000" algn="tl">
                    <a:srgbClr val="FFFFFF"/>
                  </a:outerShdw>
                </a:effectLst>
                <a:latin typeface="Arial" pitchFamily="34" charset="0"/>
                <a:cs typeface="Arial" pitchFamily="34" charset="0"/>
              </a:rPr>
              <a:t>always</a:t>
            </a:r>
            <a:r>
              <a:rPr lang="en-GB" sz="2400" b="1" dirty="0">
                <a:effectLst>
                  <a:outerShdw blurRad="38100" dist="38100" dir="2700000" algn="tl">
                    <a:srgbClr val="FFFFFF"/>
                  </a:outerShdw>
                </a:effectLst>
                <a:latin typeface="Arial" pitchFamily="34" charset="0"/>
                <a:cs typeface="Arial" pitchFamily="34" charset="0"/>
              </a:rPr>
              <a:t> wrong.</a:t>
            </a:r>
          </a:p>
          <a:p>
            <a:pPr>
              <a:buClr>
                <a:schemeClr val="accent2"/>
              </a:buClr>
              <a:defRPr/>
            </a:pPr>
            <a:endParaRPr lang="en-GB" sz="2400" b="1" dirty="0">
              <a:effectLst>
                <a:outerShdw blurRad="38100" dist="38100" dir="2700000" algn="tl">
                  <a:srgbClr val="FFFFFF"/>
                </a:outerShdw>
              </a:effectLst>
              <a:latin typeface="Arial" pitchFamily="34" charset="0"/>
              <a:cs typeface="Arial" pitchFamily="34" charset="0"/>
            </a:endParaRPr>
          </a:p>
          <a:p>
            <a:pPr algn="ctr">
              <a:buClr>
                <a:schemeClr val="accent2"/>
              </a:buClr>
              <a:defRPr/>
            </a:pPr>
            <a:endParaRPr lang="en-GB" sz="2400" b="1" i="1" u="sng" dirty="0">
              <a:effectLst>
                <a:outerShdw blurRad="38100" dist="38100" dir="2700000" algn="tl">
                  <a:srgbClr val="FFFFFF"/>
                </a:outerShdw>
              </a:effectLst>
              <a:latin typeface="Arial" pitchFamily="34" charset="0"/>
              <a:cs typeface="Arial" pitchFamily="34" charset="0"/>
            </a:endParaRPr>
          </a:p>
          <a:p>
            <a:pPr algn="ctr">
              <a:buClr>
                <a:schemeClr val="accent2"/>
              </a:buClr>
              <a:defRPr/>
            </a:pPr>
            <a:endParaRPr lang="en-GB" sz="2400" b="1" i="1" u="sng" dirty="0">
              <a:effectLst>
                <a:outerShdw blurRad="38100" dist="38100" dir="2700000" algn="tl">
                  <a:srgbClr val="FFFFFF"/>
                </a:outerShdw>
              </a:effectLst>
              <a:latin typeface="Arial" pitchFamily="34" charset="0"/>
              <a:cs typeface="Arial" pitchFamily="34" charset="0"/>
            </a:endParaRPr>
          </a:p>
          <a:p>
            <a:pPr algn="ctr">
              <a:buClr>
                <a:schemeClr val="accent2"/>
              </a:buClr>
              <a:defRPr/>
            </a:pPr>
            <a:r>
              <a:rPr lang="en-GB" sz="2400" b="1" i="1" u="sng" dirty="0">
                <a:effectLst>
                  <a:outerShdw blurRad="38100" dist="38100" dir="2700000" algn="tl">
                    <a:srgbClr val="FFFFFF"/>
                  </a:outerShdw>
                </a:effectLst>
                <a:latin typeface="Arial" pitchFamily="34" charset="0"/>
                <a:cs typeface="Arial" pitchFamily="34" charset="0"/>
              </a:rPr>
              <a:t>Can you remember why????</a:t>
            </a:r>
          </a:p>
          <a:p>
            <a:pPr>
              <a:buClr>
                <a:schemeClr val="accent2"/>
              </a:buClr>
              <a:defRPr/>
            </a:pPr>
            <a:endParaRPr lang="en-GB" sz="3200" b="1" dirty="0">
              <a:effectLst>
                <a:outerShdw blurRad="38100" dist="38100" dir="2700000" algn="tl">
                  <a:srgbClr val="FFFFFF"/>
                </a:outerShdw>
              </a:effectLst>
              <a:latin typeface="Broadway" pitchFamily="82" charset="0"/>
            </a:endParaRPr>
          </a:p>
        </p:txBody>
      </p:sp>
      <p:pic>
        <p:nvPicPr>
          <p:cNvPr id="12292" name="Picture 6" descr="http://www.sanctityoflifeministries.org/march4life/baby.jpg"/>
          <p:cNvPicPr>
            <a:picLocks noChangeAspect="1" noChangeArrowheads="1"/>
          </p:cNvPicPr>
          <p:nvPr/>
        </p:nvPicPr>
        <p:blipFill>
          <a:blip r:embed="rId2" cstate="print"/>
          <a:srcRect/>
          <a:stretch>
            <a:fillRect/>
          </a:stretch>
        </p:blipFill>
        <p:spPr bwMode="auto">
          <a:xfrm>
            <a:off x="7320137" y="2348881"/>
            <a:ext cx="3068637" cy="3725589"/>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2135188" y="1052513"/>
            <a:ext cx="8064500" cy="366712"/>
          </a:xfrm>
          <a:prstGeom prst="rect">
            <a:avLst/>
          </a:prstGeom>
          <a:noFill/>
          <a:ln w="9525">
            <a:noFill/>
            <a:miter lim="800000"/>
            <a:headEnd/>
            <a:tailEnd/>
          </a:ln>
        </p:spPr>
        <p:txBody>
          <a:bodyPr>
            <a:spAutoFit/>
          </a:bodyPr>
          <a:lstStyle/>
          <a:p>
            <a:pPr>
              <a:spcBef>
                <a:spcPct val="50000"/>
              </a:spcBef>
            </a:pPr>
            <a:endParaRPr lang="en-US" dirty="0"/>
          </a:p>
        </p:txBody>
      </p:sp>
      <p:sp>
        <p:nvSpPr>
          <p:cNvPr id="8197" name="Text Box 5"/>
          <p:cNvSpPr txBox="1">
            <a:spLocks noChangeArrowheads="1"/>
          </p:cNvSpPr>
          <p:nvPr/>
        </p:nvSpPr>
        <p:spPr bwMode="auto">
          <a:xfrm>
            <a:off x="1847529" y="240804"/>
            <a:ext cx="6774449" cy="6617196"/>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a:spAutoFit/>
          </a:bodyPr>
          <a:lstStyle/>
          <a:p>
            <a:pPr>
              <a:buClr>
                <a:schemeClr val="accent2"/>
              </a:buClr>
              <a:defRPr/>
            </a:pPr>
            <a:r>
              <a:rPr lang="en-GB" sz="3200" b="1" dirty="0">
                <a:effectLst>
                  <a:outerShdw blurRad="38100" dist="38100" dir="2700000" algn="tl">
                    <a:srgbClr val="FFFFFF"/>
                  </a:outerShdw>
                </a:effectLst>
                <a:latin typeface="Broadway" pitchFamily="82" charset="0"/>
              </a:rPr>
              <a:t> The R.C. View….</a:t>
            </a:r>
          </a:p>
          <a:p>
            <a:pPr>
              <a:buClr>
                <a:schemeClr val="accent2"/>
              </a:buClr>
              <a:defRPr/>
            </a:pPr>
            <a:endParaRPr lang="en-GB" sz="3200" b="1" dirty="0">
              <a:effectLst>
                <a:outerShdw blurRad="38100" dist="38100" dir="2700000" algn="tl">
                  <a:srgbClr val="FFFFFF"/>
                </a:outerShdw>
              </a:effectLst>
              <a:latin typeface="Broadway" pitchFamily="82" charset="0"/>
            </a:endParaRPr>
          </a:p>
          <a:p>
            <a:pPr>
              <a:buClr>
                <a:schemeClr val="accent2"/>
              </a:buClr>
              <a:buFont typeface="Wingdings" pitchFamily="2" charset="2"/>
              <a:buChar char="§"/>
              <a:defRPr/>
            </a:pPr>
            <a:r>
              <a:rPr lang="en-GB" sz="2400" b="1" dirty="0">
                <a:effectLst>
                  <a:outerShdw blurRad="38100" dist="38100" dir="2700000" algn="tl">
                    <a:srgbClr val="FFFFFF"/>
                  </a:outerShdw>
                </a:effectLst>
                <a:latin typeface="Arial" pitchFamily="34" charset="0"/>
                <a:cs typeface="Arial" pitchFamily="34" charset="0"/>
              </a:rPr>
              <a:t>Abortion is </a:t>
            </a:r>
            <a:r>
              <a:rPr lang="en-GB" sz="2400" b="1" u="sng" dirty="0">
                <a:effectLst>
                  <a:outerShdw blurRad="38100" dist="38100" dir="2700000" algn="tl">
                    <a:srgbClr val="FFFFFF"/>
                  </a:outerShdw>
                </a:effectLst>
                <a:latin typeface="Arial" pitchFamily="34" charset="0"/>
                <a:cs typeface="Arial" pitchFamily="34" charset="0"/>
              </a:rPr>
              <a:t>always</a:t>
            </a:r>
            <a:r>
              <a:rPr lang="en-GB" sz="2400" b="1" dirty="0">
                <a:effectLst>
                  <a:outerShdw blurRad="38100" dist="38100" dir="2700000" algn="tl">
                    <a:srgbClr val="FFFFFF"/>
                  </a:outerShdw>
                </a:effectLst>
                <a:latin typeface="Arial" pitchFamily="34" charset="0"/>
                <a:cs typeface="Arial" pitchFamily="34" charset="0"/>
              </a:rPr>
              <a:t> wrong.</a:t>
            </a:r>
          </a:p>
          <a:p>
            <a:pPr>
              <a:buClr>
                <a:schemeClr val="accent2"/>
              </a:buClr>
              <a:defRPr/>
            </a:pPr>
            <a:endParaRPr lang="en-GB" sz="2400" b="1" dirty="0">
              <a:effectLst>
                <a:outerShdw blurRad="38100" dist="38100" dir="2700000" algn="tl">
                  <a:srgbClr val="FFFFFF"/>
                </a:outerShdw>
              </a:effectLst>
              <a:latin typeface="Arial" pitchFamily="34" charset="0"/>
              <a:cs typeface="Arial" pitchFamily="34" charset="0"/>
            </a:endParaRPr>
          </a:p>
          <a:p>
            <a:pPr algn="ctr">
              <a:buClr>
                <a:schemeClr val="accent2"/>
              </a:buClr>
              <a:defRPr/>
            </a:pPr>
            <a:endParaRPr lang="en-GB" sz="2400" b="1" i="1" u="sng" dirty="0">
              <a:effectLst>
                <a:outerShdw blurRad="38100" dist="38100" dir="2700000" algn="tl">
                  <a:srgbClr val="FFFFFF"/>
                </a:outerShdw>
              </a:effectLst>
              <a:latin typeface="Arial" pitchFamily="34" charset="0"/>
              <a:cs typeface="Arial" pitchFamily="34" charset="0"/>
            </a:endParaRPr>
          </a:p>
          <a:p>
            <a:pPr>
              <a:buClr>
                <a:schemeClr val="accent2"/>
              </a:buClr>
              <a:buFont typeface="Arial" pitchFamily="34" charset="0"/>
              <a:buChar char="•"/>
              <a:defRPr/>
            </a:pPr>
            <a:r>
              <a:rPr lang="en-GB" sz="3200" b="1" i="1" dirty="0">
                <a:effectLst>
                  <a:outerShdw blurRad="38100" dist="38100" dir="2700000" algn="tl">
                    <a:srgbClr val="FFFFFF"/>
                  </a:outerShdw>
                </a:effectLst>
                <a:latin typeface="Arial" pitchFamily="34" charset="0"/>
                <a:cs typeface="Arial" pitchFamily="34" charset="0"/>
              </a:rPr>
              <a:t>Life is Holy and belongs to God and only God has the right to end a pregnancy.</a:t>
            </a:r>
          </a:p>
          <a:p>
            <a:pPr>
              <a:buClr>
                <a:schemeClr val="accent2"/>
              </a:buClr>
              <a:buFont typeface="Arial" pitchFamily="34" charset="0"/>
              <a:buChar char="•"/>
              <a:defRPr/>
            </a:pPr>
            <a:r>
              <a:rPr lang="en-GB" sz="3200" b="1" i="1" dirty="0">
                <a:effectLst>
                  <a:outerShdw blurRad="38100" dist="38100" dir="2700000" algn="tl">
                    <a:srgbClr val="FFFFFF"/>
                  </a:outerShdw>
                </a:effectLst>
                <a:latin typeface="Arial" pitchFamily="34" charset="0"/>
                <a:cs typeface="Arial" pitchFamily="34" charset="0"/>
              </a:rPr>
              <a:t>Life begins at conception – abortion is taking a life.</a:t>
            </a:r>
          </a:p>
          <a:p>
            <a:pPr>
              <a:buClr>
                <a:schemeClr val="accent2"/>
              </a:buClr>
              <a:buFont typeface="Arial" pitchFamily="34" charset="0"/>
              <a:buChar char="•"/>
              <a:defRPr/>
            </a:pPr>
            <a:r>
              <a:rPr lang="en-GB" sz="3200" b="1" i="1" dirty="0">
                <a:effectLst>
                  <a:outerShdw blurRad="38100" dist="38100" dir="2700000" algn="tl">
                    <a:srgbClr val="FFFFFF"/>
                  </a:outerShdw>
                </a:effectLst>
                <a:latin typeface="Arial" pitchFamily="34" charset="0"/>
                <a:cs typeface="Arial" pitchFamily="34" charset="0"/>
              </a:rPr>
              <a:t>‘Do not murder’</a:t>
            </a:r>
          </a:p>
          <a:p>
            <a:pPr>
              <a:buClr>
                <a:schemeClr val="accent2"/>
              </a:buClr>
              <a:buFont typeface="Arial" pitchFamily="34" charset="0"/>
              <a:buChar char="•"/>
              <a:defRPr/>
            </a:pPr>
            <a:r>
              <a:rPr lang="en-GB" sz="3200" b="1" i="1" dirty="0">
                <a:effectLst>
                  <a:outerShdw blurRad="38100" dist="38100" dir="2700000" algn="tl">
                    <a:srgbClr val="FFFFFF"/>
                  </a:outerShdw>
                </a:effectLst>
                <a:latin typeface="Arial" pitchFamily="34" charset="0"/>
                <a:cs typeface="Arial" pitchFamily="34" charset="0"/>
              </a:rPr>
              <a:t>Everyone has the ‘right to life’</a:t>
            </a:r>
          </a:p>
          <a:p>
            <a:pPr>
              <a:buClr>
                <a:schemeClr val="accent2"/>
              </a:buClr>
              <a:buFont typeface="Arial" pitchFamily="34" charset="0"/>
              <a:buChar char="•"/>
              <a:defRPr/>
            </a:pPr>
            <a:r>
              <a:rPr lang="en-GB" sz="3200" b="1" i="1" dirty="0">
                <a:effectLst>
                  <a:outerShdw blurRad="38100" dist="38100" dir="2700000" algn="tl">
                    <a:srgbClr val="FFFFFF"/>
                  </a:outerShdw>
                </a:effectLst>
                <a:latin typeface="Arial" pitchFamily="34" charset="0"/>
                <a:cs typeface="Arial" pitchFamily="34" charset="0"/>
              </a:rPr>
              <a:t>Adoption is a better solution</a:t>
            </a:r>
          </a:p>
          <a:p>
            <a:pPr>
              <a:buClr>
                <a:schemeClr val="accent2"/>
              </a:buClr>
              <a:defRPr/>
            </a:pPr>
            <a:endParaRPr lang="en-GB" sz="3200" b="1" dirty="0">
              <a:effectLst>
                <a:outerShdw blurRad="38100" dist="38100" dir="2700000" algn="tl">
                  <a:srgbClr val="FFFFFF"/>
                </a:outerShdw>
              </a:effectLst>
              <a:latin typeface="Broadway" pitchFamily="82" charset="0"/>
            </a:endParaRPr>
          </a:p>
        </p:txBody>
      </p:sp>
      <p:pic>
        <p:nvPicPr>
          <p:cNvPr id="12292" name="Picture 6" descr="http://www.sanctityoflifeministries.org/march4life/baby.jpg"/>
          <p:cNvPicPr>
            <a:picLocks noChangeAspect="1" noChangeArrowheads="1"/>
          </p:cNvPicPr>
          <p:nvPr/>
        </p:nvPicPr>
        <p:blipFill>
          <a:blip r:embed="rId2" cstate="print"/>
          <a:srcRect/>
          <a:stretch>
            <a:fillRect/>
          </a:stretch>
        </p:blipFill>
        <p:spPr bwMode="auto">
          <a:xfrm>
            <a:off x="8621978" y="3983195"/>
            <a:ext cx="2020669" cy="2860675"/>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09B98-C94E-4904-A75F-048B1C39F725}"/>
              </a:ext>
            </a:extLst>
          </p:cNvPr>
          <p:cNvSpPr>
            <a:spLocks noGrp="1"/>
          </p:cNvSpPr>
          <p:nvPr>
            <p:ph type="title"/>
          </p:nvPr>
        </p:nvSpPr>
        <p:spPr>
          <a:solidFill>
            <a:schemeClr val="tx1"/>
          </a:solidFill>
        </p:spPr>
        <p:txBody>
          <a:bodyPr>
            <a:normAutofit/>
          </a:bodyPr>
          <a:lstStyle/>
          <a:p>
            <a:r>
              <a:rPr lang="en-GB" b="1" dirty="0">
                <a:solidFill>
                  <a:schemeClr val="bg1"/>
                </a:solidFill>
              </a:rPr>
              <a:t>The RC view on Rape and abortion</a:t>
            </a:r>
          </a:p>
        </p:txBody>
      </p:sp>
      <p:sp>
        <p:nvSpPr>
          <p:cNvPr id="3" name="Content Placeholder 2">
            <a:extLst>
              <a:ext uri="{FF2B5EF4-FFF2-40B4-BE49-F238E27FC236}">
                <a16:creationId xmlns:a16="http://schemas.microsoft.com/office/drawing/2014/main" id="{93E7670E-BD5C-456E-BAEA-E703137DDDAD}"/>
              </a:ext>
            </a:extLst>
          </p:cNvPr>
          <p:cNvSpPr>
            <a:spLocks noGrp="1"/>
          </p:cNvSpPr>
          <p:nvPr>
            <p:ph idx="1"/>
          </p:nvPr>
        </p:nvSpPr>
        <p:spPr>
          <a:xfrm>
            <a:off x="1958933" y="1772817"/>
            <a:ext cx="8229600" cy="4525963"/>
          </a:xfrm>
        </p:spPr>
        <p:txBody>
          <a:bodyPr/>
          <a:lstStyle/>
          <a:p>
            <a:r>
              <a:rPr lang="en-GB" dirty="0"/>
              <a:t>If a woman becomes pregnant as a result of rape the church teaches that counselling and adoption may be a better option.</a:t>
            </a:r>
          </a:p>
          <a:p>
            <a:endParaRPr lang="en-GB" dirty="0"/>
          </a:p>
          <a:p>
            <a:r>
              <a:rPr lang="en-GB" dirty="0"/>
              <a:t>This is so that some good can come out of an evil act in a new life.</a:t>
            </a:r>
          </a:p>
        </p:txBody>
      </p:sp>
    </p:spTree>
    <p:extLst>
      <p:ext uri="{BB962C8B-B14F-4D97-AF65-F5344CB8AC3E}">
        <p14:creationId xmlns:p14="http://schemas.microsoft.com/office/powerpoint/2010/main" val="42262484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760B2-78E5-FB9B-A3E6-5ACB7A340111}"/>
              </a:ext>
            </a:extLst>
          </p:cNvPr>
          <p:cNvSpPr>
            <a:spLocks noGrp="1"/>
          </p:cNvSpPr>
          <p:nvPr>
            <p:ph type="title"/>
          </p:nvPr>
        </p:nvSpPr>
        <p:spPr>
          <a:xfrm>
            <a:off x="838200" y="365125"/>
            <a:ext cx="10515600" cy="869315"/>
          </a:xfrm>
          <a:solidFill>
            <a:schemeClr val="tx1"/>
          </a:solidFill>
        </p:spPr>
        <p:txBody>
          <a:bodyPr>
            <a:normAutofit fontScale="90000"/>
          </a:bodyPr>
          <a:lstStyle/>
          <a:p>
            <a:r>
              <a:rPr lang="en-GB" sz="3200" b="1" dirty="0">
                <a:solidFill>
                  <a:schemeClr val="bg1"/>
                </a:solidFill>
              </a:rPr>
              <a:t>Progress Check</a:t>
            </a:r>
            <a:br>
              <a:rPr lang="en-GB" sz="3200" b="1" dirty="0">
                <a:solidFill>
                  <a:schemeClr val="bg1"/>
                </a:solidFill>
              </a:rPr>
            </a:br>
            <a:r>
              <a:rPr lang="en-GB" sz="3200" b="1" dirty="0">
                <a:solidFill>
                  <a:schemeClr val="bg1"/>
                </a:solidFill>
              </a:rPr>
              <a:t>True or False</a:t>
            </a:r>
          </a:p>
        </p:txBody>
      </p:sp>
      <p:sp>
        <p:nvSpPr>
          <p:cNvPr id="5" name="TextBox 4">
            <a:extLst>
              <a:ext uri="{FF2B5EF4-FFF2-40B4-BE49-F238E27FC236}">
                <a16:creationId xmlns:a16="http://schemas.microsoft.com/office/drawing/2014/main" id="{8B88EDDE-7F14-7479-1C27-33001EE7E46B}"/>
              </a:ext>
            </a:extLst>
          </p:cNvPr>
          <p:cNvSpPr txBox="1"/>
          <p:nvPr/>
        </p:nvSpPr>
        <p:spPr>
          <a:xfrm>
            <a:off x="1769687" y="1484785"/>
            <a:ext cx="8229599" cy="5734903"/>
          </a:xfrm>
          <a:prstGeom prst="rect">
            <a:avLst/>
          </a:prstGeom>
          <a:noFill/>
        </p:spPr>
        <p:txBody>
          <a:bodyPr wrap="square">
            <a:spAutoFit/>
          </a:bodyPr>
          <a:lstStyle/>
          <a:p>
            <a:pPr marL="342900" indent="-342900">
              <a:lnSpc>
                <a:spcPct val="115000"/>
              </a:lnSpc>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Sanctity of Life means that life is only worth living if a person is healthy.</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One doctor has to agree to a woman having an abortion.</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The legal limit for an abortion is 24 weeks.</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The Catholic Church teaches that life begins at the moment of conception.</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spcAft>
                <a:spcPts val="1000"/>
              </a:spcAft>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The Catholic church agrees that an abortion can be allowed if the woman </a:t>
            </a:r>
            <a:br>
              <a:rPr lang="en-GB" sz="2800" dirty="0">
                <a:latin typeface="Comic Sans MS" panose="030F0702030302020204" pitchFamily="66" charset="0"/>
                <a:ea typeface="Calibri" panose="020F0502020204030204" pitchFamily="34" charset="0"/>
                <a:cs typeface="Arial" panose="020B0604020202020204" pitchFamily="34" charset="0"/>
              </a:rPr>
            </a:br>
            <a:r>
              <a:rPr lang="en-GB" sz="2800" dirty="0">
                <a:latin typeface="Comic Sans MS" panose="030F0702030302020204" pitchFamily="66" charset="0"/>
                <a:ea typeface="Calibri" panose="020F0502020204030204" pitchFamily="34" charset="0"/>
                <a:cs typeface="Arial" panose="020B0604020202020204" pitchFamily="34" charset="0"/>
              </a:rPr>
              <a:t>has been raped.</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defRPr/>
            </a:pPr>
            <a:endParaRPr lang="en-GB" sz="2800" b="1" dirty="0">
              <a:solidFill>
                <a:prstClr val="black"/>
              </a:solidFill>
              <a:latin typeface="Comic Sans MS" panose="030F0702030302020204" pitchFamily="66" charset="0"/>
            </a:endParaRPr>
          </a:p>
        </p:txBody>
      </p:sp>
      <p:pic>
        <p:nvPicPr>
          <p:cNvPr id="3" name="Picture 2">
            <a:extLst>
              <a:ext uri="{FF2B5EF4-FFF2-40B4-BE49-F238E27FC236}">
                <a16:creationId xmlns:a16="http://schemas.microsoft.com/office/drawing/2014/main" id="{967ADBC9-29A4-8085-03E0-4DAE417AE69B}"/>
              </a:ext>
            </a:extLst>
          </p:cNvPr>
          <p:cNvPicPr>
            <a:picLocks noChangeAspect="1"/>
          </p:cNvPicPr>
          <p:nvPr/>
        </p:nvPicPr>
        <p:blipFill>
          <a:blip r:embed="rId2"/>
          <a:stretch>
            <a:fillRect/>
          </a:stretch>
        </p:blipFill>
        <p:spPr>
          <a:xfrm>
            <a:off x="8659091" y="4851466"/>
            <a:ext cx="1997077" cy="2024047"/>
          </a:xfrm>
          <a:prstGeom prst="rect">
            <a:avLst/>
          </a:prstGeom>
        </p:spPr>
      </p:pic>
    </p:spTree>
    <p:extLst>
      <p:ext uri="{BB962C8B-B14F-4D97-AF65-F5344CB8AC3E}">
        <p14:creationId xmlns:p14="http://schemas.microsoft.com/office/powerpoint/2010/main" val="29904288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760B2-78E5-FB9B-A3E6-5ACB7A340111}"/>
              </a:ext>
            </a:extLst>
          </p:cNvPr>
          <p:cNvSpPr>
            <a:spLocks noGrp="1"/>
          </p:cNvSpPr>
          <p:nvPr>
            <p:ph type="title"/>
          </p:nvPr>
        </p:nvSpPr>
        <p:spPr>
          <a:xfrm>
            <a:off x="838200" y="365125"/>
            <a:ext cx="10515600" cy="1006475"/>
          </a:xfrm>
          <a:solidFill>
            <a:schemeClr val="tx1"/>
          </a:solidFill>
        </p:spPr>
        <p:txBody>
          <a:bodyPr/>
          <a:lstStyle/>
          <a:p>
            <a:r>
              <a:rPr lang="en-GB" sz="3200" b="1" dirty="0">
                <a:solidFill>
                  <a:schemeClr val="bg1"/>
                </a:solidFill>
              </a:rPr>
              <a:t>Progress Check</a:t>
            </a:r>
            <a:br>
              <a:rPr lang="en-GB" sz="3200" b="1" dirty="0">
                <a:solidFill>
                  <a:schemeClr val="bg1"/>
                </a:solidFill>
              </a:rPr>
            </a:br>
            <a:r>
              <a:rPr lang="en-GB" sz="3200" b="1" dirty="0">
                <a:solidFill>
                  <a:schemeClr val="bg1"/>
                </a:solidFill>
              </a:rPr>
              <a:t>True or False</a:t>
            </a:r>
          </a:p>
        </p:txBody>
      </p:sp>
      <p:sp>
        <p:nvSpPr>
          <p:cNvPr id="5" name="TextBox 4">
            <a:extLst>
              <a:ext uri="{FF2B5EF4-FFF2-40B4-BE49-F238E27FC236}">
                <a16:creationId xmlns:a16="http://schemas.microsoft.com/office/drawing/2014/main" id="{8B88EDDE-7F14-7479-1C27-33001EE7E46B}"/>
              </a:ext>
            </a:extLst>
          </p:cNvPr>
          <p:cNvSpPr txBox="1"/>
          <p:nvPr/>
        </p:nvSpPr>
        <p:spPr>
          <a:xfrm>
            <a:off x="1769686" y="1484785"/>
            <a:ext cx="8441114" cy="5734903"/>
          </a:xfrm>
          <a:prstGeom prst="rect">
            <a:avLst/>
          </a:prstGeom>
          <a:noFill/>
        </p:spPr>
        <p:txBody>
          <a:bodyPr wrap="square">
            <a:spAutoFit/>
          </a:bodyPr>
          <a:lstStyle/>
          <a:p>
            <a:pPr marL="342900" indent="-342900">
              <a:lnSpc>
                <a:spcPct val="115000"/>
              </a:lnSpc>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Sanctity of Life means that life is only worth living if a person is healthy</a:t>
            </a:r>
            <a:r>
              <a:rPr lang="en-GB" sz="2800" dirty="0">
                <a:solidFill>
                  <a:srgbClr val="FF0000"/>
                </a:solidFill>
                <a:latin typeface="Comic Sans MS" panose="030F0702030302020204" pitchFamily="66" charset="0"/>
                <a:ea typeface="Calibri" panose="020F0502020204030204" pitchFamily="34" charset="0"/>
                <a:cs typeface="Arial" panose="020B0604020202020204" pitchFamily="34" charset="0"/>
              </a:rPr>
              <a:t>. (F)</a:t>
            </a:r>
            <a:endParaRPr lang="en-GB"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One doctor has to agree to a woman having an abortion. </a:t>
            </a:r>
            <a:r>
              <a:rPr lang="en-GB" sz="2800" dirty="0">
                <a:solidFill>
                  <a:srgbClr val="FF0000"/>
                </a:solidFill>
                <a:latin typeface="Comic Sans MS" panose="030F0702030302020204" pitchFamily="66" charset="0"/>
                <a:ea typeface="Calibri" panose="020F0502020204030204" pitchFamily="34" charset="0"/>
                <a:cs typeface="Arial" panose="020B0604020202020204" pitchFamily="34" charset="0"/>
              </a:rPr>
              <a:t>(F)</a:t>
            </a:r>
            <a:endParaRPr lang="en-GB"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The legal limit for an abortion is 24 weeks.</a:t>
            </a:r>
            <a:r>
              <a:rPr lang="en-GB" sz="2800" dirty="0">
                <a:solidFill>
                  <a:srgbClr val="FF0000"/>
                </a:solidFill>
                <a:latin typeface="Comic Sans MS" panose="030F0702030302020204" pitchFamily="66" charset="0"/>
                <a:ea typeface="Calibri" panose="020F0502020204030204" pitchFamily="34" charset="0"/>
                <a:cs typeface="Arial" panose="020B0604020202020204" pitchFamily="34" charset="0"/>
              </a:rPr>
              <a:t> (T)</a:t>
            </a:r>
            <a:endParaRPr lang="en-GB"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The Catholic Church teaches that life begins at the moment of conception. </a:t>
            </a:r>
            <a:r>
              <a:rPr lang="en-GB" sz="2800" dirty="0">
                <a:solidFill>
                  <a:srgbClr val="FF0000"/>
                </a:solidFill>
                <a:latin typeface="Comic Sans MS" panose="030F0702030302020204" pitchFamily="66" charset="0"/>
                <a:ea typeface="Calibri" panose="020F0502020204030204" pitchFamily="34" charset="0"/>
                <a:cs typeface="Arial" panose="020B0604020202020204" pitchFamily="34" charset="0"/>
              </a:rPr>
              <a:t>(T)</a:t>
            </a:r>
            <a:endParaRPr lang="en-GB"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spcAft>
                <a:spcPts val="1000"/>
              </a:spcAft>
              <a:buFont typeface="+mj-lt"/>
              <a:buAutoNum type="arabicPeriod"/>
            </a:pPr>
            <a:r>
              <a:rPr lang="en-GB" sz="2800" dirty="0">
                <a:latin typeface="Comic Sans MS" panose="030F0702030302020204" pitchFamily="66" charset="0"/>
                <a:ea typeface="Calibri" panose="020F0502020204030204" pitchFamily="34" charset="0"/>
                <a:cs typeface="Arial" panose="020B0604020202020204" pitchFamily="34" charset="0"/>
              </a:rPr>
              <a:t>The Catholic church agrees that an </a:t>
            </a:r>
            <a:br>
              <a:rPr lang="en-GB" sz="2800" dirty="0">
                <a:latin typeface="Comic Sans MS" panose="030F0702030302020204" pitchFamily="66" charset="0"/>
                <a:ea typeface="Calibri" panose="020F0502020204030204" pitchFamily="34" charset="0"/>
                <a:cs typeface="Arial" panose="020B0604020202020204" pitchFamily="34" charset="0"/>
              </a:rPr>
            </a:br>
            <a:r>
              <a:rPr lang="en-GB" sz="2800" dirty="0">
                <a:latin typeface="Comic Sans MS" panose="030F0702030302020204" pitchFamily="66" charset="0"/>
                <a:ea typeface="Calibri" panose="020F0502020204030204" pitchFamily="34" charset="0"/>
                <a:cs typeface="Arial" panose="020B0604020202020204" pitchFamily="34" charset="0"/>
              </a:rPr>
              <a:t>abortion can be allowed if the woman </a:t>
            </a:r>
            <a:br>
              <a:rPr lang="en-GB" sz="2800" dirty="0">
                <a:latin typeface="Comic Sans MS" panose="030F0702030302020204" pitchFamily="66" charset="0"/>
                <a:ea typeface="Calibri" panose="020F0502020204030204" pitchFamily="34" charset="0"/>
                <a:cs typeface="Arial" panose="020B0604020202020204" pitchFamily="34" charset="0"/>
              </a:rPr>
            </a:br>
            <a:r>
              <a:rPr lang="en-GB" sz="2800" dirty="0">
                <a:latin typeface="Comic Sans MS" panose="030F0702030302020204" pitchFamily="66" charset="0"/>
                <a:ea typeface="Calibri" panose="020F0502020204030204" pitchFamily="34" charset="0"/>
                <a:cs typeface="Arial" panose="020B0604020202020204" pitchFamily="34" charset="0"/>
              </a:rPr>
              <a:t>has been raped. </a:t>
            </a:r>
            <a:r>
              <a:rPr lang="en-GB" sz="2800" dirty="0">
                <a:solidFill>
                  <a:srgbClr val="FF0000"/>
                </a:solidFill>
                <a:latin typeface="Comic Sans MS" panose="030F0702030302020204" pitchFamily="66" charset="0"/>
                <a:ea typeface="Calibri" panose="020F0502020204030204" pitchFamily="34" charset="0"/>
                <a:cs typeface="Arial" panose="020B0604020202020204" pitchFamily="34" charset="0"/>
              </a:rPr>
              <a:t>(F)</a:t>
            </a:r>
            <a:endParaRPr lang="en-GB"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defRPr/>
            </a:pPr>
            <a:endParaRPr lang="en-GB" sz="2800" b="1" dirty="0">
              <a:solidFill>
                <a:prstClr val="black"/>
              </a:solidFill>
              <a:latin typeface="Comic Sans MS" panose="030F0702030302020204" pitchFamily="66" charset="0"/>
            </a:endParaRPr>
          </a:p>
        </p:txBody>
      </p:sp>
      <p:pic>
        <p:nvPicPr>
          <p:cNvPr id="3" name="Picture 2">
            <a:extLst>
              <a:ext uri="{FF2B5EF4-FFF2-40B4-BE49-F238E27FC236}">
                <a16:creationId xmlns:a16="http://schemas.microsoft.com/office/drawing/2014/main" id="{967ADBC9-29A4-8085-03E0-4DAE417AE69B}"/>
              </a:ext>
            </a:extLst>
          </p:cNvPr>
          <p:cNvPicPr>
            <a:picLocks noChangeAspect="1"/>
          </p:cNvPicPr>
          <p:nvPr/>
        </p:nvPicPr>
        <p:blipFill>
          <a:blip r:embed="rId2"/>
          <a:stretch>
            <a:fillRect/>
          </a:stretch>
        </p:blipFill>
        <p:spPr>
          <a:xfrm>
            <a:off x="8659091" y="4851466"/>
            <a:ext cx="1997077" cy="2024047"/>
          </a:xfrm>
          <a:prstGeom prst="rect">
            <a:avLst/>
          </a:prstGeom>
        </p:spPr>
      </p:pic>
    </p:spTree>
    <p:extLst>
      <p:ext uri="{BB962C8B-B14F-4D97-AF65-F5344CB8AC3E}">
        <p14:creationId xmlns:p14="http://schemas.microsoft.com/office/powerpoint/2010/main" val="13932031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B23A6-1192-4948-5CF7-D0B30008DE13}"/>
              </a:ext>
            </a:extLst>
          </p:cNvPr>
          <p:cNvSpPr>
            <a:spLocks noGrp="1"/>
          </p:cNvSpPr>
          <p:nvPr>
            <p:ph type="title"/>
          </p:nvPr>
        </p:nvSpPr>
        <p:spPr>
          <a:xfrm>
            <a:off x="838200" y="365125"/>
            <a:ext cx="10515600" cy="1015619"/>
          </a:xfrm>
          <a:solidFill>
            <a:srgbClr val="FFFF00"/>
          </a:solidFill>
        </p:spPr>
        <p:txBody>
          <a:bodyPr/>
          <a:lstStyle/>
          <a:p>
            <a:r>
              <a:rPr lang="en-GB" dirty="0">
                <a:latin typeface="Comic Sans MS" panose="030F0702030302020204" pitchFamily="66" charset="0"/>
              </a:rPr>
              <a:t>Fill in the following table:</a:t>
            </a:r>
          </a:p>
        </p:txBody>
      </p:sp>
      <p:graphicFrame>
        <p:nvGraphicFramePr>
          <p:cNvPr id="4" name="Content Placeholder 3">
            <a:extLst>
              <a:ext uri="{FF2B5EF4-FFF2-40B4-BE49-F238E27FC236}">
                <a16:creationId xmlns:a16="http://schemas.microsoft.com/office/drawing/2014/main" id="{4174377A-C889-735C-F4D4-9E162354BD9C}"/>
              </a:ext>
            </a:extLst>
          </p:cNvPr>
          <p:cNvGraphicFramePr>
            <a:graphicFrameLocks noGrp="1"/>
          </p:cNvGraphicFramePr>
          <p:nvPr>
            <p:ph idx="1"/>
            <p:extLst>
              <p:ext uri="{D42A27DB-BD31-4B8C-83A1-F6EECF244321}">
                <p14:modId xmlns:p14="http://schemas.microsoft.com/office/powerpoint/2010/main" val="3011891651"/>
              </p:ext>
            </p:extLst>
          </p:nvPr>
        </p:nvGraphicFramePr>
        <p:xfrm>
          <a:off x="838200" y="1540542"/>
          <a:ext cx="10515600" cy="4732384"/>
        </p:xfrm>
        <a:graphic>
          <a:graphicData uri="http://schemas.openxmlformats.org/drawingml/2006/table">
            <a:tbl>
              <a:tblPr firstRow="1" firstCol="1" bandRow="1">
                <a:tableStyleId>{5940675A-B579-460E-94D1-54222C63F5DA}</a:tableStyleId>
              </a:tblPr>
              <a:tblGrid>
                <a:gridCol w="5257800">
                  <a:extLst>
                    <a:ext uri="{9D8B030D-6E8A-4147-A177-3AD203B41FA5}">
                      <a16:colId xmlns:a16="http://schemas.microsoft.com/office/drawing/2014/main" val="1301047326"/>
                    </a:ext>
                  </a:extLst>
                </a:gridCol>
                <a:gridCol w="5257800">
                  <a:extLst>
                    <a:ext uri="{9D8B030D-6E8A-4147-A177-3AD203B41FA5}">
                      <a16:colId xmlns:a16="http://schemas.microsoft.com/office/drawing/2014/main" val="624576771"/>
                    </a:ext>
                  </a:extLst>
                </a:gridCol>
              </a:tblGrid>
              <a:tr h="334120">
                <a:tc>
                  <a:txBody>
                    <a:bodyPr/>
                    <a:lstStyle/>
                    <a:p>
                      <a:pPr algn="ctr">
                        <a:lnSpc>
                          <a:spcPct val="115000"/>
                        </a:lnSpc>
                        <a:spcAft>
                          <a:spcPts val="1000"/>
                        </a:spcAft>
                        <a:buNone/>
                      </a:pPr>
                      <a:r>
                        <a:rPr lang="en-GB" sz="2000" dirty="0">
                          <a:effectLst/>
                          <a:latin typeface="Comic Sans MS" panose="030F0702030302020204" pitchFamily="66" charset="0"/>
                        </a:rPr>
                        <a:t>Reasons in favour of allowing abortion</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980" marR="55980" marT="0" marB="0"/>
                </a:tc>
                <a:tc>
                  <a:txBody>
                    <a:bodyPr/>
                    <a:lstStyle/>
                    <a:p>
                      <a:pPr algn="ctr">
                        <a:lnSpc>
                          <a:spcPct val="115000"/>
                        </a:lnSpc>
                        <a:spcAft>
                          <a:spcPts val="1000"/>
                        </a:spcAft>
                        <a:buNone/>
                      </a:pPr>
                      <a:r>
                        <a:rPr lang="en-GB" sz="2000" dirty="0">
                          <a:effectLst/>
                          <a:latin typeface="Comic Sans MS" panose="030F0702030302020204" pitchFamily="66" charset="0"/>
                        </a:rPr>
                        <a:t>Reasons against abortion</a:t>
                      </a:r>
                      <a:endParaRPr lang="en-GB" sz="1800" dirty="0">
                        <a:effectLst/>
                        <a:latin typeface="Comic Sans MS" panose="030F0702030302020204" pitchFamily="66" charset="0"/>
                        <a:ea typeface="Aptos" panose="020B0004020202020204" pitchFamily="34" charset="0"/>
                        <a:cs typeface="Times New Roman" panose="02020603050405020304" pitchFamily="18" charset="0"/>
                      </a:endParaRPr>
                    </a:p>
                  </a:txBody>
                  <a:tcPr marL="55980" marR="55980" marT="0" marB="0"/>
                </a:tc>
                <a:extLst>
                  <a:ext uri="{0D108BD9-81ED-4DB2-BD59-A6C34878D82A}">
                    <a16:rowId xmlns:a16="http://schemas.microsoft.com/office/drawing/2014/main" val="592417129"/>
                  </a:ext>
                </a:extLst>
              </a:tr>
              <a:tr h="4017218">
                <a:tc>
                  <a:txBody>
                    <a:bodyPr/>
                    <a:lstStyle/>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endParaRPr>
                    </a:p>
                    <a:p>
                      <a:pPr algn="ctr">
                        <a:lnSpc>
                          <a:spcPct val="115000"/>
                        </a:lnSpc>
                        <a:spcAft>
                          <a:spcPts val="1000"/>
                        </a:spcAft>
                        <a:buNone/>
                      </a:pPr>
                      <a:r>
                        <a:rPr lang="en-GB" sz="1000" dirty="0">
                          <a:effectLst/>
                        </a:rPr>
                        <a:t> </a:t>
                      </a:r>
                      <a:endParaRPr lang="en-GB" sz="900" dirty="0">
                        <a:effectLst/>
                        <a:latin typeface="Aptos" panose="020B0004020202020204" pitchFamily="34" charset="0"/>
                        <a:ea typeface="Aptos" panose="020B0004020202020204" pitchFamily="34" charset="0"/>
                        <a:cs typeface="Times New Roman" panose="02020603050405020304" pitchFamily="18" charset="0"/>
                      </a:endParaRPr>
                    </a:p>
                  </a:txBody>
                  <a:tcPr marL="55980" marR="55980" marT="0" marB="0"/>
                </a:tc>
                <a:tc>
                  <a:txBody>
                    <a:bodyPr/>
                    <a:lstStyle/>
                    <a:p>
                      <a:pPr algn="ctr">
                        <a:lnSpc>
                          <a:spcPct val="115000"/>
                        </a:lnSpc>
                        <a:spcAft>
                          <a:spcPts val="1000"/>
                        </a:spcAft>
                        <a:buNone/>
                      </a:pPr>
                      <a:r>
                        <a:rPr lang="en-GB" sz="1000" dirty="0">
                          <a:effectLst/>
                        </a:rPr>
                        <a:t> </a:t>
                      </a:r>
                      <a:endParaRPr lang="en-GB" sz="900" dirty="0">
                        <a:effectLst/>
                        <a:latin typeface="Aptos" panose="020B0004020202020204" pitchFamily="34" charset="0"/>
                        <a:ea typeface="Aptos" panose="020B0004020202020204" pitchFamily="34" charset="0"/>
                        <a:cs typeface="Times New Roman" panose="02020603050405020304" pitchFamily="18" charset="0"/>
                      </a:endParaRPr>
                    </a:p>
                  </a:txBody>
                  <a:tcPr marL="55980" marR="55980" marT="0" marB="0"/>
                </a:tc>
                <a:extLst>
                  <a:ext uri="{0D108BD9-81ED-4DB2-BD59-A6C34878D82A}">
                    <a16:rowId xmlns:a16="http://schemas.microsoft.com/office/drawing/2014/main" val="2515297475"/>
                  </a:ext>
                </a:extLst>
              </a:tr>
            </a:tbl>
          </a:graphicData>
        </a:graphic>
      </p:graphicFrame>
    </p:spTree>
    <p:extLst>
      <p:ext uri="{BB962C8B-B14F-4D97-AF65-F5344CB8AC3E}">
        <p14:creationId xmlns:p14="http://schemas.microsoft.com/office/powerpoint/2010/main" val="12165006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5303E30-C678-ECD1-4FFD-F6D05632A081}"/>
              </a:ext>
            </a:extLst>
          </p:cNvPr>
          <p:cNvSpPr>
            <a:spLocks noGrp="1"/>
          </p:cNvSpPr>
          <p:nvPr>
            <p:ph type="ctrTitle"/>
          </p:nvPr>
        </p:nvSpPr>
        <p:spPr/>
        <p:txBody>
          <a:bodyPr/>
          <a:lstStyle/>
          <a:p>
            <a:r>
              <a:rPr lang="en-GB" b="1">
                <a:latin typeface="Comic Sans MS" panose="030F0702030302020204" pitchFamily="66" charset="0"/>
              </a:rPr>
              <a:t>Exam questions</a:t>
            </a:r>
          </a:p>
        </p:txBody>
      </p:sp>
      <p:sp>
        <p:nvSpPr>
          <p:cNvPr id="5" name="Subtitle 4">
            <a:extLst>
              <a:ext uri="{FF2B5EF4-FFF2-40B4-BE49-F238E27FC236}">
                <a16:creationId xmlns:a16="http://schemas.microsoft.com/office/drawing/2014/main" id="{F52E9002-21E9-FFA1-226F-D72905651D6F}"/>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6142023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C634B-9AD8-40F4-9AF7-50791B8C3861}"/>
              </a:ext>
            </a:extLst>
          </p:cNvPr>
          <p:cNvSpPr>
            <a:spLocks noGrp="1"/>
          </p:cNvSpPr>
          <p:nvPr>
            <p:ph type="title"/>
          </p:nvPr>
        </p:nvSpPr>
        <p:spPr>
          <a:solidFill>
            <a:schemeClr val="tx1"/>
          </a:solidFill>
        </p:spPr>
        <p:txBody>
          <a:bodyPr/>
          <a:lstStyle/>
          <a:p>
            <a:r>
              <a:rPr lang="en-GB" b="1">
                <a:solidFill>
                  <a:schemeClr val="bg1"/>
                </a:solidFill>
                <a:latin typeface="Comic Sans MS" panose="030F0702030302020204" pitchFamily="66" charset="0"/>
              </a:rPr>
              <a:t>Exam Technique</a:t>
            </a:r>
          </a:p>
        </p:txBody>
      </p:sp>
      <p:sp>
        <p:nvSpPr>
          <p:cNvPr id="3" name="Content Placeholder 2">
            <a:extLst>
              <a:ext uri="{FF2B5EF4-FFF2-40B4-BE49-F238E27FC236}">
                <a16:creationId xmlns:a16="http://schemas.microsoft.com/office/drawing/2014/main" id="{887E6508-005E-4204-ADBB-A5B5FF34B32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E5956C4-E7F0-4E30-8CDC-CB4645AF3C76}"/>
              </a:ext>
            </a:extLst>
          </p:cNvPr>
          <p:cNvPicPr>
            <a:picLocks noChangeAspect="1"/>
          </p:cNvPicPr>
          <p:nvPr/>
        </p:nvPicPr>
        <p:blipFill>
          <a:blip r:embed="rId2"/>
          <a:srcRect r="25568"/>
          <a:stretch/>
        </p:blipFill>
        <p:spPr>
          <a:xfrm>
            <a:off x="758670" y="1669122"/>
            <a:ext cx="10595130" cy="5589240"/>
          </a:xfrm>
          <a:prstGeom prst="rect">
            <a:avLst/>
          </a:prstGeom>
        </p:spPr>
      </p:pic>
    </p:spTree>
    <p:extLst>
      <p:ext uri="{BB962C8B-B14F-4D97-AF65-F5344CB8AC3E}">
        <p14:creationId xmlns:p14="http://schemas.microsoft.com/office/powerpoint/2010/main" val="25430247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55D58-15AB-4F19-8FD5-A5650CC40240}"/>
              </a:ext>
            </a:extLst>
          </p:cNvPr>
          <p:cNvSpPr>
            <a:spLocks noGrp="1"/>
          </p:cNvSpPr>
          <p:nvPr>
            <p:ph type="title"/>
          </p:nvPr>
        </p:nvSpPr>
        <p:spPr>
          <a:xfrm>
            <a:off x="1995446" y="221065"/>
            <a:ext cx="8229600" cy="490066"/>
          </a:xfrm>
          <a:solidFill>
            <a:schemeClr val="tx1"/>
          </a:solidFill>
        </p:spPr>
        <p:txBody>
          <a:bodyPr>
            <a:normAutofit fontScale="90000"/>
          </a:bodyPr>
          <a:lstStyle/>
          <a:p>
            <a:r>
              <a:rPr lang="en-GB" b="1">
                <a:solidFill>
                  <a:schemeClr val="bg1"/>
                </a:solidFill>
              </a:rPr>
              <a:t>Exam Technique</a:t>
            </a:r>
          </a:p>
        </p:txBody>
      </p:sp>
      <p:sp>
        <p:nvSpPr>
          <p:cNvPr id="3" name="Content Placeholder 2">
            <a:extLst>
              <a:ext uri="{FF2B5EF4-FFF2-40B4-BE49-F238E27FC236}">
                <a16:creationId xmlns:a16="http://schemas.microsoft.com/office/drawing/2014/main" id="{E653FB34-4F55-4A03-9466-2D95A1130C1D}"/>
              </a:ext>
            </a:extLst>
          </p:cNvPr>
          <p:cNvSpPr>
            <a:spLocks noGrp="1"/>
          </p:cNvSpPr>
          <p:nvPr>
            <p:ph idx="1"/>
          </p:nvPr>
        </p:nvSpPr>
        <p:spPr>
          <a:xfrm>
            <a:off x="1775520" y="908721"/>
            <a:ext cx="8712968" cy="5728215"/>
          </a:xfrm>
        </p:spPr>
        <p:txBody>
          <a:bodyPr>
            <a:normAutofit/>
          </a:bodyPr>
          <a:lstStyle/>
          <a:p>
            <a:pPr marL="514350" indent="-514350">
              <a:buAutoNum type="alphaUcParenBoth"/>
            </a:pPr>
            <a:r>
              <a:rPr lang="en-GB" sz="3000"/>
              <a:t>Outline three…………………. (3) = Give 3 examples/full sentences.</a:t>
            </a:r>
            <a:br>
              <a:rPr lang="en-GB" sz="3000"/>
            </a:br>
            <a:endParaRPr lang="en-GB" sz="3000"/>
          </a:p>
          <a:p>
            <a:pPr marL="514350" indent="-514350">
              <a:buAutoNum type="alphaUcParenBoth"/>
            </a:pPr>
            <a:r>
              <a:rPr lang="en-GB" sz="3000"/>
              <a:t>Explain two…………………..(4)  = Write 2 separate paragraphs with a different example in each one.</a:t>
            </a:r>
            <a:br>
              <a:rPr lang="en-GB" sz="3000"/>
            </a:br>
            <a:endParaRPr lang="en-GB" sz="3000"/>
          </a:p>
          <a:p>
            <a:pPr marL="514350" indent="-514350">
              <a:buAutoNum type="alphaUcParenBoth"/>
            </a:pPr>
            <a:r>
              <a:rPr lang="en-GB" sz="3000"/>
              <a:t>Explain two…..(add a Source of Wisdom) = Write 2 separate paragraphs with different examples AND a </a:t>
            </a:r>
            <a:r>
              <a:rPr lang="en-GB" sz="3000" b="1" u="sng"/>
              <a:t>SOWA</a:t>
            </a:r>
            <a:r>
              <a:rPr lang="en-GB" sz="3000"/>
              <a:t> </a:t>
            </a:r>
            <a:r>
              <a:rPr lang="en-GB" sz="3000" err="1"/>
              <a:t>eg</a:t>
            </a:r>
            <a:r>
              <a:rPr lang="en-GB" sz="3000"/>
              <a:t>:  Bible story/quote/reference to Jesus.</a:t>
            </a:r>
          </a:p>
          <a:p>
            <a:pPr marL="0" indent="0">
              <a:buNone/>
            </a:pPr>
            <a:endParaRPr lang="en-GB" sz="3000"/>
          </a:p>
        </p:txBody>
      </p:sp>
    </p:spTree>
    <p:extLst>
      <p:ext uri="{BB962C8B-B14F-4D97-AF65-F5344CB8AC3E}">
        <p14:creationId xmlns:p14="http://schemas.microsoft.com/office/powerpoint/2010/main" val="30506397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352ED-58F1-41AE-B49A-311304A48B54}"/>
              </a:ext>
            </a:extLst>
          </p:cNvPr>
          <p:cNvSpPr>
            <a:spLocks noGrp="1"/>
          </p:cNvSpPr>
          <p:nvPr>
            <p:ph type="title"/>
          </p:nvPr>
        </p:nvSpPr>
        <p:spPr>
          <a:xfrm>
            <a:off x="1946475" y="188640"/>
            <a:ext cx="8229600" cy="634082"/>
          </a:xfrm>
          <a:solidFill>
            <a:schemeClr val="tx1"/>
          </a:solidFill>
        </p:spPr>
        <p:txBody>
          <a:bodyPr>
            <a:normAutofit fontScale="90000"/>
          </a:bodyPr>
          <a:lstStyle/>
          <a:p>
            <a:r>
              <a:rPr lang="en-GB">
                <a:solidFill>
                  <a:schemeClr val="bg1"/>
                </a:solidFill>
              </a:rPr>
              <a:t>Exam questions:</a:t>
            </a:r>
          </a:p>
        </p:txBody>
      </p:sp>
      <p:sp>
        <p:nvSpPr>
          <p:cNvPr id="3" name="Content Placeholder 2">
            <a:extLst>
              <a:ext uri="{FF2B5EF4-FFF2-40B4-BE49-F238E27FC236}">
                <a16:creationId xmlns:a16="http://schemas.microsoft.com/office/drawing/2014/main" id="{6B575C68-1B55-47C1-9C0E-2C536DF058B1}"/>
              </a:ext>
            </a:extLst>
          </p:cNvPr>
          <p:cNvSpPr>
            <a:spLocks noGrp="1"/>
          </p:cNvSpPr>
          <p:nvPr>
            <p:ph idx="1"/>
          </p:nvPr>
        </p:nvSpPr>
        <p:spPr>
          <a:xfrm>
            <a:off x="1847528" y="980728"/>
            <a:ext cx="8820472" cy="5688632"/>
          </a:xfrm>
        </p:spPr>
        <p:txBody>
          <a:bodyPr>
            <a:normAutofit/>
          </a:bodyPr>
          <a:lstStyle/>
          <a:p>
            <a:pPr marL="0" indent="0">
              <a:buNone/>
            </a:pPr>
            <a:r>
              <a:rPr lang="en-GB" dirty="0">
                <a:latin typeface="Comic Sans MS" panose="030F0702030302020204" pitchFamily="66" charset="0"/>
              </a:rPr>
              <a:t>A) </a:t>
            </a:r>
            <a:r>
              <a:rPr lang="en-GB" dirty="0">
                <a:latin typeface="Comic Sans MS" panose="030F0702030302020204" pitchFamily="66" charset="0"/>
                <a:ea typeface="Calibri" panose="020F0502020204030204" pitchFamily="34" charset="0"/>
              </a:rPr>
              <a:t>Outline </a:t>
            </a:r>
            <a:r>
              <a:rPr lang="en-GB" b="1" u="sng" dirty="0">
                <a:latin typeface="Comic Sans MS" panose="030F0702030302020204" pitchFamily="66" charset="0"/>
                <a:ea typeface="Calibri" panose="020F0502020204030204" pitchFamily="34" charset="0"/>
              </a:rPr>
              <a:t>three</a:t>
            </a:r>
            <a:r>
              <a:rPr lang="en-GB" dirty="0">
                <a:latin typeface="Comic Sans MS" panose="030F0702030302020204" pitchFamily="66" charset="0"/>
                <a:ea typeface="Calibri" panose="020F0502020204030204" pitchFamily="34" charset="0"/>
              </a:rPr>
              <a:t> </a:t>
            </a:r>
            <a:r>
              <a:rPr lang="en-GB" dirty="0">
                <a:latin typeface="Comic Sans MS" panose="030F0702030302020204" pitchFamily="66" charset="0"/>
              </a:rPr>
              <a:t>reasons Catholics are opposed to abortion</a:t>
            </a:r>
            <a:r>
              <a:rPr lang="en-GB" dirty="0">
                <a:latin typeface="Comic Sans MS" panose="030F0702030302020204" pitchFamily="66" charset="0"/>
                <a:ea typeface="Calibri" panose="020F0502020204030204" pitchFamily="34" charset="0"/>
              </a:rPr>
              <a:t>. </a:t>
            </a:r>
            <a:r>
              <a:rPr lang="en-GB" dirty="0">
                <a:latin typeface="Comic Sans MS" panose="030F0702030302020204" pitchFamily="66" charset="0"/>
              </a:rPr>
              <a:t>(3)</a:t>
            </a:r>
          </a:p>
          <a:p>
            <a:pPr marL="0" indent="0">
              <a:buNone/>
            </a:pPr>
            <a:endParaRPr lang="en-GB" dirty="0"/>
          </a:p>
          <a:p>
            <a:pPr marL="0" indent="0">
              <a:buNone/>
            </a:pPr>
            <a:r>
              <a:rPr lang="en-GB" b="1" i="1" dirty="0">
                <a:solidFill>
                  <a:srgbClr val="7030A0"/>
                </a:solidFill>
                <a:latin typeface="Comic Sans MS" panose="030F0702030302020204" pitchFamily="66" charset="0"/>
              </a:rPr>
              <a:t>One reason Catholics oppose abortion is…………….</a:t>
            </a:r>
            <a:br>
              <a:rPr lang="en-GB" b="1" i="1" dirty="0">
                <a:solidFill>
                  <a:srgbClr val="7030A0"/>
                </a:solidFill>
                <a:latin typeface="Comic Sans MS" panose="030F0702030302020204" pitchFamily="66" charset="0"/>
              </a:rPr>
            </a:br>
            <a:endParaRPr lang="en-GB" b="1" i="1" dirty="0">
              <a:solidFill>
                <a:srgbClr val="7030A0"/>
              </a:solidFill>
              <a:latin typeface="Comic Sans MS" panose="030F0702030302020204" pitchFamily="66" charset="0"/>
            </a:endParaRPr>
          </a:p>
          <a:p>
            <a:pPr marL="0" indent="0">
              <a:buNone/>
            </a:pPr>
            <a:r>
              <a:rPr lang="en-GB" b="1" i="1" dirty="0">
                <a:solidFill>
                  <a:srgbClr val="7030A0"/>
                </a:solidFill>
                <a:latin typeface="Comic Sans MS" panose="030F0702030302020204" pitchFamily="66" charset="0"/>
              </a:rPr>
              <a:t>Another reason Catholics oppose abortion is  ……</a:t>
            </a:r>
            <a:br>
              <a:rPr lang="en-GB" b="1" i="1" dirty="0">
                <a:solidFill>
                  <a:srgbClr val="7030A0"/>
                </a:solidFill>
                <a:latin typeface="Comic Sans MS" panose="030F0702030302020204" pitchFamily="66" charset="0"/>
              </a:rPr>
            </a:br>
            <a:endParaRPr lang="en-GB" b="1" i="1" dirty="0">
              <a:solidFill>
                <a:srgbClr val="7030A0"/>
              </a:solidFill>
              <a:latin typeface="Comic Sans MS" panose="030F0702030302020204" pitchFamily="66" charset="0"/>
            </a:endParaRPr>
          </a:p>
          <a:p>
            <a:pPr marL="0" indent="0">
              <a:buNone/>
            </a:pPr>
            <a:r>
              <a:rPr lang="en-GB" b="1" i="1" dirty="0">
                <a:solidFill>
                  <a:srgbClr val="7030A0"/>
                </a:solidFill>
                <a:latin typeface="Comic Sans MS" panose="030F0702030302020204" pitchFamily="66" charset="0"/>
              </a:rPr>
              <a:t>A final reason Catholics oppose abortion is ……..</a:t>
            </a:r>
          </a:p>
        </p:txBody>
      </p:sp>
    </p:spTree>
    <p:extLst>
      <p:ext uri="{BB962C8B-B14F-4D97-AF65-F5344CB8AC3E}">
        <p14:creationId xmlns:p14="http://schemas.microsoft.com/office/powerpoint/2010/main" val="22905211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352ED-58F1-41AE-B49A-311304A48B54}"/>
              </a:ext>
            </a:extLst>
          </p:cNvPr>
          <p:cNvSpPr>
            <a:spLocks noGrp="1"/>
          </p:cNvSpPr>
          <p:nvPr>
            <p:ph type="title"/>
          </p:nvPr>
        </p:nvSpPr>
        <p:spPr>
          <a:xfrm>
            <a:off x="1946475" y="188640"/>
            <a:ext cx="8229600" cy="634082"/>
          </a:xfrm>
          <a:solidFill>
            <a:schemeClr val="tx1"/>
          </a:solidFill>
        </p:spPr>
        <p:txBody>
          <a:bodyPr>
            <a:normAutofit fontScale="90000"/>
          </a:bodyPr>
          <a:lstStyle/>
          <a:p>
            <a:r>
              <a:rPr lang="en-GB">
                <a:solidFill>
                  <a:schemeClr val="bg1"/>
                </a:solidFill>
              </a:rPr>
              <a:t>Exam questions:</a:t>
            </a:r>
          </a:p>
        </p:txBody>
      </p:sp>
      <p:sp>
        <p:nvSpPr>
          <p:cNvPr id="3" name="Content Placeholder 2">
            <a:extLst>
              <a:ext uri="{FF2B5EF4-FFF2-40B4-BE49-F238E27FC236}">
                <a16:creationId xmlns:a16="http://schemas.microsoft.com/office/drawing/2014/main" id="{6B575C68-1B55-47C1-9C0E-2C536DF058B1}"/>
              </a:ext>
            </a:extLst>
          </p:cNvPr>
          <p:cNvSpPr>
            <a:spLocks noGrp="1"/>
          </p:cNvSpPr>
          <p:nvPr>
            <p:ph idx="1"/>
          </p:nvPr>
        </p:nvSpPr>
        <p:spPr>
          <a:xfrm>
            <a:off x="1847528" y="980728"/>
            <a:ext cx="8820472" cy="5688632"/>
          </a:xfrm>
        </p:spPr>
        <p:txBody>
          <a:bodyPr>
            <a:normAutofit/>
          </a:bodyPr>
          <a:lstStyle/>
          <a:p>
            <a:pPr marL="0" indent="0">
              <a:lnSpc>
                <a:spcPct val="115000"/>
              </a:lnSpc>
              <a:spcAft>
                <a:spcPts val="1000"/>
              </a:spcAft>
              <a:buNone/>
              <a:tabLst>
                <a:tab pos="781050" algn="l"/>
              </a:tabLst>
            </a:pPr>
            <a:r>
              <a:rPr lang="en-GB" sz="3500">
                <a:latin typeface="Comic Sans MS" panose="030F0702030302020204" pitchFamily="66" charset="0"/>
                <a:ea typeface="Calibri" panose="020F0502020204030204" pitchFamily="34" charset="0"/>
                <a:cs typeface="Times New Roman" panose="02020603050405020304" pitchFamily="18" charset="0"/>
              </a:rPr>
              <a:t>A) Outline </a:t>
            </a:r>
            <a:r>
              <a:rPr lang="en-GB" sz="3500" b="1" u="sng">
                <a:latin typeface="Comic Sans MS" panose="030F0702030302020204" pitchFamily="66" charset="0"/>
                <a:ea typeface="Calibri" panose="020F0502020204030204" pitchFamily="34" charset="0"/>
                <a:cs typeface="Times New Roman" panose="02020603050405020304" pitchFamily="18" charset="0"/>
              </a:rPr>
              <a:t>three</a:t>
            </a:r>
            <a:r>
              <a:rPr lang="en-GB" sz="3500">
                <a:latin typeface="Comic Sans MS" panose="030F0702030302020204" pitchFamily="66" charset="0"/>
                <a:ea typeface="Calibri" panose="020F0502020204030204" pitchFamily="34" charset="0"/>
                <a:cs typeface="Times New Roman" panose="02020603050405020304" pitchFamily="18" charset="0"/>
              </a:rPr>
              <a:t> reasons Catholics believe that life is sacred. (3) </a:t>
            </a:r>
          </a:p>
          <a:p>
            <a:pPr marL="0" indent="0">
              <a:lnSpc>
                <a:spcPct val="115000"/>
              </a:lnSpc>
              <a:spcAft>
                <a:spcPts val="1000"/>
              </a:spcAft>
              <a:buNone/>
              <a:tabLst>
                <a:tab pos="781050" algn="l"/>
              </a:tabLst>
            </a:pPr>
            <a:r>
              <a:rPr lang="en-GB" b="1" i="1">
                <a:solidFill>
                  <a:srgbClr val="7030A0"/>
                </a:solidFill>
                <a:latin typeface="Comic Sans MS" panose="030F0702030302020204" pitchFamily="66" charset="0"/>
              </a:rPr>
              <a:t>One reason Catholics believe that life is sacred is…</a:t>
            </a:r>
          </a:p>
          <a:p>
            <a:pPr marL="0" indent="0">
              <a:lnSpc>
                <a:spcPct val="115000"/>
              </a:lnSpc>
              <a:spcAft>
                <a:spcPts val="1000"/>
              </a:spcAft>
              <a:buNone/>
              <a:tabLst>
                <a:tab pos="781050" algn="l"/>
              </a:tabLst>
            </a:pPr>
            <a:r>
              <a:rPr lang="en-GB" b="1" i="1">
                <a:solidFill>
                  <a:srgbClr val="7030A0"/>
                </a:solidFill>
                <a:latin typeface="Comic Sans MS" panose="030F0702030302020204" pitchFamily="66" charset="0"/>
              </a:rPr>
              <a:t>Another reason Catholics believe that life is sacred is…</a:t>
            </a:r>
          </a:p>
          <a:p>
            <a:pPr marL="0" indent="0">
              <a:lnSpc>
                <a:spcPct val="115000"/>
              </a:lnSpc>
              <a:spcAft>
                <a:spcPts val="1000"/>
              </a:spcAft>
              <a:buNone/>
              <a:tabLst>
                <a:tab pos="781050" algn="l"/>
              </a:tabLst>
            </a:pPr>
            <a:r>
              <a:rPr lang="en-GB" b="1" i="1">
                <a:solidFill>
                  <a:srgbClr val="7030A0"/>
                </a:solidFill>
                <a:latin typeface="Comic Sans MS" panose="030F0702030302020204" pitchFamily="66" charset="0"/>
              </a:rPr>
              <a:t>A final reason Catholics believe that life is sacred is…</a:t>
            </a:r>
          </a:p>
          <a:p>
            <a:pPr marL="0" indent="0">
              <a:lnSpc>
                <a:spcPct val="115000"/>
              </a:lnSpc>
              <a:spcAft>
                <a:spcPts val="1000"/>
              </a:spcAft>
              <a:buNone/>
              <a:tabLst>
                <a:tab pos="781050" algn="l"/>
              </a:tabLst>
            </a:pPr>
            <a:endParaRPr lang="en-GB" b="1" i="1">
              <a:solidFill>
                <a:srgbClr val="7030A0"/>
              </a:solidFill>
            </a:endParaRPr>
          </a:p>
        </p:txBody>
      </p:sp>
    </p:spTree>
    <p:extLst>
      <p:ext uri="{BB962C8B-B14F-4D97-AF65-F5344CB8AC3E}">
        <p14:creationId xmlns:p14="http://schemas.microsoft.com/office/powerpoint/2010/main" val="31891947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7B0C3D-FD62-A76B-AE28-5E2D5F1CB96E}"/>
              </a:ext>
            </a:extLst>
          </p:cNvPr>
          <p:cNvSpPr>
            <a:spLocks noGrp="1"/>
          </p:cNvSpPr>
          <p:nvPr>
            <p:ph idx="1"/>
          </p:nvPr>
        </p:nvSpPr>
        <p:spPr>
          <a:xfrm>
            <a:off x="638355" y="938323"/>
            <a:ext cx="10610490" cy="6048672"/>
          </a:xfrm>
        </p:spPr>
        <p:txBody>
          <a:bodyPr>
            <a:normAutofit/>
          </a:bodyPr>
          <a:lstStyle/>
          <a:p>
            <a:pPr marL="0" indent="0">
              <a:buNone/>
            </a:pPr>
            <a:r>
              <a:rPr lang="en-GB" sz="2400" b="1" dirty="0">
                <a:latin typeface="Comic Sans MS" panose="030F0702030302020204" pitchFamily="66" charset="0"/>
                <a:ea typeface="Calibri" panose="020F0502020204030204" pitchFamily="34" charset="0"/>
                <a:cs typeface="Times New Roman" panose="02020603050405020304" pitchFamily="18" charset="0"/>
              </a:rPr>
              <a:t>B) </a:t>
            </a:r>
            <a:r>
              <a:rPr lang="en-GB" sz="2400" dirty="0">
                <a:latin typeface="Comic Sans MS" panose="030F0702030302020204" pitchFamily="66" charset="0"/>
                <a:ea typeface="Calibri" panose="020F0502020204030204" pitchFamily="34" charset="0"/>
                <a:cs typeface="Times New Roman" panose="02020603050405020304" pitchFamily="18" charset="0"/>
              </a:rPr>
              <a:t>Explain </a:t>
            </a:r>
            <a:r>
              <a:rPr lang="en-GB" sz="2400" b="1" u="sng" dirty="0">
                <a:latin typeface="Comic Sans MS" panose="030F0702030302020204" pitchFamily="66" charset="0"/>
                <a:ea typeface="Calibri" panose="020F0502020204030204" pitchFamily="34" charset="0"/>
                <a:cs typeface="Times New Roman" panose="02020603050405020304" pitchFamily="18" charset="0"/>
              </a:rPr>
              <a:t>two </a:t>
            </a:r>
            <a:r>
              <a:rPr lang="en-GB" sz="2400" dirty="0">
                <a:latin typeface="Comic Sans MS" panose="030F0702030302020204" pitchFamily="66" charset="0"/>
                <a:ea typeface="Calibri" panose="020F0502020204030204" pitchFamily="34" charset="0"/>
                <a:cs typeface="Times New Roman" panose="02020603050405020304" pitchFamily="18" charset="0"/>
              </a:rPr>
              <a:t>reasons why some Catholics believe we should use the conscience to make a moral decision.  (4)</a:t>
            </a: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One reason that some Catholics believe we should </a:t>
            </a:r>
            <a:r>
              <a:rPr lang="en-GB" sz="2600" b="1" i="1" dirty="0" err="1">
                <a:solidFill>
                  <a:srgbClr val="7030A0"/>
                </a:solidFill>
                <a:latin typeface="Comic Sans MS" panose="030F0702030302020204" pitchFamily="66" charset="0"/>
                <a:ea typeface="Calibri" panose="020F0502020204030204" pitchFamily="34" charset="0"/>
                <a:cs typeface="Times New Roman" panose="02020603050405020304" pitchFamily="18" charset="0"/>
              </a:rPr>
              <a:t>usethe</a:t>
            </a: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conscience is…</a:t>
            </a:r>
          </a:p>
          <a:p>
            <a:pPr marL="0" indent="0">
              <a:buNone/>
            </a:pPr>
            <a:endPar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important because…</a:t>
            </a:r>
          </a:p>
          <a:p>
            <a:pPr marL="0" indent="0">
              <a:buNone/>
            </a:pPr>
            <a:endPar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Another reason that some Catholics believe we should use the conscience is…</a:t>
            </a:r>
          </a:p>
          <a:p>
            <a:pPr marL="0" indent="0">
              <a:buNone/>
            </a:pPr>
            <a:endPar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important because…</a:t>
            </a:r>
          </a:p>
          <a:p>
            <a:pPr marL="0" indent="0">
              <a:buNone/>
            </a:pPr>
            <a:endParaRPr lang="en-GB" sz="26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A559F462-2A67-57DC-9CD9-55C69059404E}"/>
              </a:ext>
            </a:extLst>
          </p:cNvPr>
          <p:cNvSpPr>
            <a:spLocks noGrp="1"/>
          </p:cNvSpPr>
          <p:nvPr>
            <p:ph type="title"/>
          </p:nvPr>
        </p:nvSpPr>
        <p:spPr>
          <a:xfrm>
            <a:off x="896518" y="188640"/>
            <a:ext cx="10105368" cy="634082"/>
          </a:xfrm>
          <a:solidFill>
            <a:schemeClr val="tx1"/>
          </a:solidFill>
        </p:spPr>
        <p:txBody>
          <a:bodyPr>
            <a:normAutofit fontScale="90000"/>
          </a:bodyPr>
          <a:lstStyle/>
          <a:p>
            <a:r>
              <a:rPr lang="en-GB">
                <a:solidFill>
                  <a:schemeClr val="bg1"/>
                </a:solidFill>
                <a:latin typeface="Comic Sans MS" panose="030F0702030302020204" pitchFamily="66" charset="0"/>
              </a:rPr>
              <a:t>Exam questions:</a:t>
            </a:r>
          </a:p>
        </p:txBody>
      </p:sp>
    </p:spTree>
    <p:extLst>
      <p:ext uri="{BB962C8B-B14F-4D97-AF65-F5344CB8AC3E}">
        <p14:creationId xmlns:p14="http://schemas.microsoft.com/office/powerpoint/2010/main" val="20373283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E3DCC-0971-114C-5871-C1CB7DF5E5F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4A2921-B850-5FCB-2D49-82330C303E0B}"/>
              </a:ext>
            </a:extLst>
          </p:cNvPr>
          <p:cNvSpPr>
            <a:spLocks noGrp="1"/>
          </p:cNvSpPr>
          <p:nvPr>
            <p:ph idx="1"/>
          </p:nvPr>
        </p:nvSpPr>
        <p:spPr>
          <a:xfrm>
            <a:off x="638355" y="938323"/>
            <a:ext cx="10610490" cy="6048672"/>
          </a:xfrm>
        </p:spPr>
        <p:txBody>
          <a:bodyPr>
            <a:normAutofit/>
          </a:bodyPr>
          <a:lstStyle/>
          <a:p>
            <a:pPr marL="0" indent="0">
              <a:buNone/>
            </a:pPr>
            <a:r>
              <a:rPr lang="en-GB" sz="2400" b="1">
                <a:latin typeface="Comic Sans MS" panose="030F0702030302020204" pitchFamily="66" charset="0"/>
                <a:ea typeface="Calibri" panose="020F0502020204030204" pitchFamily="34" charset="0"/>
                <a:cs typeface="Times New Roman" panose="02020603050405020304" pitchFamily="18" charset="0"/>
              </a:rPr>
              <a:t>C) </a:t>
            </a:r>
            <a:r>
              <a:rPr lang="en-GB" sz="2400">
                <a:latin typeface="Comic Sans MS" panose="030F0702030302020204" pitchFamily="66" charset="0"/>
                <a:ea typeface="Calibri" panose="020F0502020204030204" pitchFamily="34" charset="0"/>
                <a:cs typeface="Times New Roman" panose="02020603050405020304" pitchFamily="18" charset="0"/>
              </a:rPr>
              <a:t>Explain </a:t>
            </a:r>
            <a:r>
              <a:rPr lang="en-GB" sz="2400" b="1" u="sng">
                <a:latin typeface="Comic Sans MS" panose="030F0702030302020204" pitchFamily="66" charset="0"/>
                <a:ea typeface="Calibri" panose="020F0502020204030204" pitchFamily="34" charset="0"/>
                <a:cs typeface="Times New Roman" panose="02020603050405020304" pitchFamily="18" charset="0"/>
              </a:rPr>
              <a:t>two </a:t>
            </a:r>
            <a:r>
              <a:rPr lang="en-GB" sz="2400">
                <a:latin typeface="Comic Sans MS" panose="030F0702030302020204" pitchFamily="66" charset="0"/>
                <a:ea typeface="Calibri" panose="020F0502020204030204" pitchFamily="34" charset="0"/>
                <a:cs typeface="Times New Roman" panose="02020603050405020304" pitchFamily="18" charset="0"/>
              </a:rPr>
              <a:t>of the punishments given in the story of the Fall. </a:t>
            </a:r>
            <a:r>
              <a:rPr lang="en-GB" sz="2400" b="1">
                <a:latin typeface="Comic Sans MS" panose="030F0702030302020204" pitchFamily="66" charset="0"/>
                <a:ea typeface="Calibri" panose="020F0502020204030204" pitchFamily="34" charset="0"/>
                <a:cs typeface="Times New Roman" panose="02020603050405020304" pitchFamily="18" charset="0"/>
              </a:rPr>
              <a:t>You must include a source of wisdom in your answer.  </a:t>
            </a:r>
            <a:r>
              <a:rPr lang="en-GB" sz="2400">
                <a:latin typeface="Comic Sans MS" panose="030F0702030302020204" pitchFamily="66" charset="0"/>
                <a:ea typeface="Calibri" panose="020F0502020204030204" pitchFamily="34" charset="0"/>
                <a:cs typeface="Times New Roman" panose="02020603050405020304" pitchFamily="18" charset="0"/>
              </a:rPr>
              <a:t>(5)</a:t>
            </a: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One punishment given in the story of the Fall is…</a:t>
            </a:r>
          </a:p>
          <a:p>
            <a:pPr marL="0" indent="0">
              <a:buNone/>
            </a:pPr>
            <a:endPar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important because…</a:t>
            </a: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supported by… (SOWA)</a:t>
            </a:r>
          </a:p>
          <a:p>
            <a:pPr marL="0" indent="0">
              <a:buNone/>
            </a:pPr>
            <a:endPar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Another punishment given in the story of the Fall is …</a:t>
            </a:r>
          </a:p>
          <a:p>
            <a:pPr marL="0" indent="0">
              <a:buNone/>
            </a:pPr>
            <a:endPar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important because…</a:t>
            </a:r>
          </a:p>
          <a:p>
            <a:pPr marL="0" indent="0">
              <a:buNone/>
            </a:pPr>
            <a:endParaRPr lang="en-GB" sz="2600" b="1">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DD4CBB34-D300-6713-8DBD-DEB72C5E6CD2}"/>
              </a:ext>
            </a:extLst>
          </p:cNvPr>
          <p:cNvSpPr>
            <a:spLocks noGrp="1"/>
          </p:cNvSpPr>
          <p:nvPr>
            <p:ph type="title"/>
          </p:nvPr>
        </p:nvSpPr>
        <p:spPr>
          <a:xfrm>
            <a:off x="896518" y="188640"/>
            <a:ext cx="10105368" cy="634082"/>
          </a:xfrm>
          <a:solidFill>
            <a:schemeClr val="tx1"/>
          </a:solidFill>
        </p:spPr>
        <p:txBody>
          <a:bodyPr>
            <a:normAutofit fontScale="90000"/>
          </a:bodyPr>
          <a:lstStyle/>
          <a:p>
            <a:r>
              <a:rPr lang="en-GB">
                <a:solidFill>
                  <a:schemeClr val="bg1"/>
                </a:solidFill>
                <a:latin typeface="Comic Sans MS" panose="030F0702030302020204" pitchFamily="66" charset="0"/>
              </a:rPr>
              <a:t>Exam questions:</a:t>
            </a:r>
          </a:p>
        </p:txBody>
      </p:sp>
    </p:spTree>
    <p:extLst>
      <p:ext uri="{BB962C8B-B14F-4D97-AF65-F5344CB8AC3E}">
        <p14:creationId xmlns:p14="http://schemas.microsoft.com/office/powerpoint/2010/main" val="4042082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7A7B18-82BC-A6B8-9816-2A834256BE5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976DD2-3C0B-FC4B-6E99-B55905586C82}"/>
              </a:ext>
            </a:extLst>
          </p:cNvPr>
          <p:cNvSpPr>
            <a:spLocks noGrp="1"/>
          </p:cNvSpPr>
          <p:nvPr>
            <p:ph idx="1"/>
          </p:nvPr>
        </p:nvSpPr>
        <p:spPr>
          <a:xfrm>
            <a:off x="638355" y="938323"/>
            <a:ext cx="10610490" cy="6048672"/>
          </a:xfrm>
        </p:spPr>
        <p:txBody>
          <a:bodyPr>
            <a:normAutofit/>
          </a:bodyPr>
          <a:lstStyle/>
          <a:p>
            <a:pPr marL="0" indent="0">
              <a:buNone/>
            </a:pPr>
            <a:r>
              <a:rPr lang="en-GB" sz="2400" b="1" dirty="0">
                <a:latin typeface="Comic Sans MS" panose="030F0702030302020204" pitchFamily="66" charset="0"/>
                <a:ea typeface="Calibri" panose="020F0502020204030204" pitchFamily="34" charset="0"/>
                <a:cs typeface="Times New Roman" panose="02020603050405020304" pitchFamily="18" charset="0"/>
              </a:rPr>
              <a:t>C) </a:t>
            </a:r>
            <a:r>
              <a:rPr lang="en-GB" sz="2400" dirty="0">
                <a:latin typeface="Comic Sans MS" panose="030F0702030302020204" pitchFamily="66" charset="0"/>
                <a:ea typeface="Calibri" panose="020F0502020204030204" pitchFamily="34" charset="0"/>
                <a:cs typeface="Times New Roman" panose="02020603050405020304" pitchFamily="18" charset="0"/>
              </a:rPr>
              <a:t>Explain </a:t>
            </a:r>
            <a:r>
              <a:rPr lang="en-GB" sz="2400" b="1" u="sng" dirty="0">
                <a:latin typeface="Comic Sans MS" panose="030F0702030302020204" pitchFamily="66" charset="0"/>
                <a:ea typeface="Calibri" panose="020F0502020204030204" pitchFamily="34" charset="0"/>
                <a:cs typeface="Times New Roman" panose="02020603050405020304" pitchFamily="18" charset="0"/>
              </a:rPr>
              <a:t>two </a:t>
            </a:r>
            <a:r>
              <a:rPr lang="en-GB" sz="2400" dirty="0">
                <a:latin typeface="Comic Sans MS" panose="030F0702030302020204" pitchFamily="66" charset="0"/>
                <a:ea typeface="Calibri" panose="020F0502020204030204" pitchFamily="34" charset="0"/>
                <a:cs typeface="Times New Roman" panose="02020603050405020304" pitchFamily="18" charset="0"/>
              </a:rPr>
              <a:t>reasons Catholics believe that life is sacred.  </a:t>
            </a:r>
            <a:r>
              <a:rPr lang="en-GB" sz="2400" b="1" dirty="0">
                <a:latin typeface="Comic Sans MS" panose="030F0702030302020204" pitchFamily="66" charset="0"/>
                <a:ea typeface="Calibri" panose="020F0502020204030204" pitchFamily="34" charset="0"/>
                <a:cs typeface="Times New Roman" panose="02020603050405020304" pitchFamily="18" charset="0"/>
              </a:rPr>
              <a:t>You must include a source of wisdom in your answer.  </a:t>
            </a:r>
            <a:r>
              <a:rPr lang="en-GB" sz="2400" dirty="0">
                <a:latin typeface="Comic Sans MS" panose="030F0702030302020204" pitchFamily="66" charset="0"/>
                <a:ea typeface="Calibri" panose="020F0502020204030204" pitchFamily="34" charset="0"/>
                <a:cs typeface="Times New Roman" panose="02020603050405020304" pitchFamily="18" charset="0"/>
              </a:rPr>
              <a:t>(5)</a:t>
            </a: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One reason Catholics believe that life is sacred is…</a:t>
            </a:r>
          </a:p>
          <a:p>
            <a:pPr marL="0" indent="0">
              <a:buNone/>
            </a:pPr>
            <a:endPar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important because…</a:t>
            </a: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supported by… (SOWA)</a:t>
            </a:r>
          </a:p>
          <a:p>
            <a:pPr marL="0" indent="0">
              <a:buNone/>
            </a:pPr>
            <a:endPar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Another reason Catholics believe life is sacred is…</a:t>
            </a:r>
          </a:p>
          <a:p>
            <a:pPr marL="0" indent="0">
              <a:buNone/>
            </a:pPr>
            <a:endPar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important because…</a:t>
            </a:r>
          </a:p>
          <a:p>
            <a:pPr marL="0" indent="0">
              <a:buNone/>
            </a:pPr>
            <a:endParaRPr lang="en-GB" sz="26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420D7E8A-D390-1C1A-4804-99A3D78914EF}"/>
              </a:ext>
            </a:extLst>
          </p:cNvPr>
          <p:cNvSpPr>
            <a:spLocks noGrp="1"/>
          </p:cNvSpPr>
          <p:nvPr>
            <p:ph type="title"/>
          </p:nvPr>
        </p:nvSpPr>
        <p:spPr>
          <a:xfrm>
            <a:off x="896518" y="188640"/>
            <a:ext cx="10105368" cy="634082"/>
          </a:xfrm>
          <a:solidFill>
            <a:schemeClr val="tx1"/>
          </a:solidFill>
        </p:spPr>
        <p:txBody>
          <a:bodyPr>
            <a:normAutofit fontScale="90000"/>
          </a:bodyPr>
          <a:lstStyle/>
          <a:p>
            <a:r>
              <a:rPr lang="en-GB">
                <a:solidFill>
                  <a:schemeClr val="bg1"/>
                </a:solidFill>
                <a:latin typeface="Comic Sans MS" panose="030F0702030302020204" pitchFamily="66" charset="0"/>
              </a:rPr>
              <a:t>Exam questions:</a:t>
            </a:r>
          </a:p>
        </p:txBody>
      </p:sp>
    </p:spTree>
    <p:extLst>
      <p:ext uri="{BB962C8B-B14F-4D97-AF65-F5344CB8AC3E}">
        <p14:creationId xmlns:p14="http://schemas.microsoft.com/office/powerpoint/2010/main" val="15520467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A5C1F-7D7F-C4B0-BE26-86EB2A48B87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CD72C9-1AD4-144D-AA55-28A33CB71B3A}"/>
              </a:ext>
            </a:extLst>
          </p:cNvPr>
          <p:cNvSpPr>
            <a:spLocks noGrp="1"/>
          </p:cNvSpPr>
          <p:nvPr>
            <p:ph idx="1"/>
          </p:nvPr>
        </p:nvSpPr>
        <p:spPr>
          <a:xfrm>
            <a:off x="638355" y="938323"/>
            <a:ext cx="10610490" cy="6048672"/>
          </a:xfrm>
        </p:spPr>
        <p:txBody>
          <a:bodyPr>
            <a:normAutofit/>
          </a:bodyPr>
          <a:lstStyle/>
          <a:p>
            <a:pPr marL="0" indent="0">
              <a:buNone/>
            </a:pPr>
            <a:r>
              <a:rPr lang="en-GB" sz="2400" b="1">
                <a:latin typeface="Comic Sans MS" panose="030F0702030302020204" pitchFamily="66" charset="0"/>
                <a:ea typeface="Calibri" panose="020F0502020204030204" pitchFamily="34" charset="0"/>
                <a:cs typeface="Times New Roman" panose="02020603050405020304" pitchFamily="18" charset="0"/>
              </a:rPr>
              <a:t>C) </a:t>
            </a:r>
            <a:r>
              <a:rPr lang="en-GB" sz="2400">
                <a:latin typeface="Comic Sans MS" panose="030F0702030302020204" pitchFamily="66" charset="0"/>
                <a:ea typeface="Calibri" panose="020F0502020204030204" pitchFamily="34" charset="0"/>
                <a:cs typeface="Times New Roman" panose="02020603050405020304" pitchFamily="18" charset="0"/>
              </a:rPr>
              <a:t>Explain </a:t>
            </a:r>
            <a:r>
              <a:rPr lang="en-GB" sz="2400" b="1" u="sng">
                <a:latin typeface="Comic Sans MS" panose="030F0702030302020204" pitchFamily="66" charset="0"/>
                <a:ea typeface="Calibri" panose="020F0502020204030204" pitchFamily="34" charset="0"/>
                <a:cs typeface="Times New Roman" panose="02020603050405020304" pitchFamily="18" charset="0"/>
              </a:rPr>
              <a:t>two </a:t>
            </a:r>
            <a:r>
              <a:rPr lang="en-GB" sz="2400">
                <a:latin typeface="Comic Sans MS" panose="030F0702030302020204" pitchFamily="66" charset="0"/>
                <a:ea typeface="Calibri" panose="020F0502020204030204" pitchFamily="34" charset="0"/>
                <a:cs typeface="Times New Roman" panose="02020603050405020304" pitchFamily="18" charset="0"/>
              </a:rPr>
              <a:t>reasons Catholics believe we should trust the conscience to make a moral decision.  </a:t>
            </a:r>
            <a:r>
              <a:rPr lang="en-GB" sz="2400" b="1">
                <a:latin typeface="Comic Sans MS" panose="030F0702030302020204" pitchFamily="66" charset="0"/>
                <a:ea typeface="Calibri" panose="020F0502020204030204" pitchFamily="34" charset="0"/>
                <a:cs typeface="Times New Roman" panose="02020603050405020304" pitchFamily="18" charset="0"/>
              </a:rPr>
              <a:t>You must include a source of wisdom in your answer.  </a:t>
            </a:r>
            <a:r>
              <a:rPr lang="en-GB" sz="2400">
                <a:latin typeface="Comic Sans MS" panose="030F0702030302020204" pitchFamily="66" charset="0"/>
                <a:ea typeface="Calibri" panose="020F0502020204030204" pitchFamily="34" charset="0"/>
                <a:cs typeface="Times New Roman" panose="02020603050405020304" pitchFamily="18" charset="0"/>
              </a:rPr>
              <a:t>(5)</a:t>
            </a: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One reason that some Catholics believe we should trust the conscience is…</a:t>
            </a:r>
          </a:p>
          <a:p>
            <a:pPr marL="0" indent="0">
              <a:buNone/>
            </a:pPr>
            <a:endPar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important because…</a:t>
            </a: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supported by… (SOWA)</a:t>
            </a:r>
          </a:p>
          <a:p>
            <a:pPr marL="0" indent="0">
              <a:buNone/>
            </a:pPr>
            <a:endPar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Another reason that some Catholics believe we should trust the conscience is…</a:t>
            </a:r>
          </a:p>
          <a:p>
            <a:pPr marL="0" indent="0">
              <a:buNone/>
            </a:pPr>
            <a:endPar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2600" b="1" i="1">
                <a:solidFill>
                  <a:srgbClr val="7030A0"/>
                </a:solidFill>
                <a:latin typeface="Comic Sans MS" panose="030F0702030302020204" pitchFamily="66" charset="0"/>
                <a:ea typeface="Calibri" panose="020F0502020204030204" pitchFamily="34" charset="0"/>
                <a:cs typeface="Times New Roman" panose="02020603050405020304" pitchFamily="18" charset="0"/>
              </a:rPr>
              <a:t>This is important because…</a:t>
            </a:r>
          </a:p>
          <a:p>
            <a:pPr marL="0" indent="0">
              <a:buNone/>
            </a:pPr>
            <a:endParaRPr lang="en-GB" sz="2600" b="1">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CAE6FAB6-7CEA-0387-CAF7-17FC1266BB03}"/>
              </a:ext>
            </a:extLst>
          </p:cNvPr>
          <p:cNvSpPr>
            <a:spLocks noGrp="1"/>
          </p:cNvSpPr>
          <p:nvPr>
            <p:ph type="title"/>
          </p:nvPr>
        </p:nvSpPr>
        <p:spPr>
          <a:xfrm>
            <a:off x="896518" y="188640"/>
            <a:ext cx="10105368" cy="634082"/>
          </a:xfrm>
          <a:solidFill>
            <a:schemeClr val="tx1"/>
          </a:solidFill>
        </p:spPr>
        <p:txBody>
          <a:bodyPr>
            <a:normAutofit fontScale="90000"/>
          </a:bodyPr>
          <a:lstStyle/>
          <a:p>
            <a:r>
              <a:rPr lang="en-GB">
                <a:solidFill>
                  <a:schemeClr val="bg1"/>
                </a:solidFill>
                <a:latin typeface="Comic Sans MS" panose="030F0702030302020204" pitchFamily="66" charset="0"/>
              </a:rPr>
              <a:t>Exam questions:</a:t>
            </a:r>
          </a:p>
        </p:txBody>
      </p:sp>
    </p:spTree>
    <p:extLst>
      <p:ext uri="{BB962C8B-B14F-4D97-AF65-F5344CB8AC3E}">
        <p14:creationId xmlns:p14="http://schemas.microsoft.com/office/powerpoint/2010/main" val="26938137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2309B-98DC-D62B-F2A3-B2FDE3F76D8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DFDF5A0-18F8-7B57-C535-27D7AA97BB18}"/>
              </a:ext>
            </a:extLst>
          </p:cNvPr>
          <p:cNvSpPr>
            <a:spLocks noGrp="1"/>
          </p:cNvSpPr>
          <p:nvPr>
            <p:ph idx="1"/>
          </p:nvPr>
        </p:nvSpPr>
        <p:spPr/>
        <p:txBody>
          <a:bodyPr/>
          <a:lstStyle/>
          <a:p>
            <a:endParaRPr lang="en-GB"/>
          </a:p>
        </p:txBody>
      </p:sp>
      <p:pic>
        <p:nvPicPr>
          <p:cNvPr id="1026" name="Picture 2" descr="Let's show some appreciation for our teachers - top ideas | Good luck  quotes, Luck quotes, Exam good luck quotes">
            <a:extLst>
              <a:ext uri="{FF2B5EF4-FFF2-40B4-BE49-F238E27FC236}">
                <a16:creationId xmlns:a16="http://schemas.microsoft.com/office/drawing/2014/main" id="{2555FAC2-91A4-72AA-506E-2A6964803B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4" y="0"/>
            <a:ext cx="90364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3017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8d2b040-4d60-4b73-8960-49102152ab97">
      <Terms xmlns="http://schemas.microsoft.com/office/infopath/2007/PartnerControls"/>
    </lcf76f155ced4ddcb4097134ff3c332f>
    <TaxCatchAll xmlns="17a39593-945a-4813-81bf-1728cf9e5038" xsi:nil="true"/>
    <_dlc_DocId xmlns="17a39593-945a-4813-81bf-1728cf9e5038">RVPSRJS5WCQE-1801518596-45486</_dlc_DocId>
    <_dlc_DocIdUrl xmlns="17a39593-945a-4813-81bf-1728cf9e5038">
      <Url>https://stpeterscatholicschool.sharepoint.com/sites/StaffShared/_layouts/15/DocIdRedir.aspx?ID=RVPSRJS5WCQE-1801518596-45486</Url>
      <Description>RVPSRJS5WCQE-1801518596-45486</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F39777-FE4C-492C-84A9-2D261D3E2A78}">
  <ds:schemaRefs>
    <ds:schemaRef ds:uri="http://schemas.microsoft.com/sharepoint/events"/>
  </ds:schemaRefs>
</ds:datastoreItem>
</file>

<file path=customXml/itemProps2.xml><?xml version="1.0" encoding="utf-8"?>
<ds:datastoreItem xmlns:ds="http://schemas.openxmlformats.org/officeDocument/2006/customXml" ds:itemID="{6632EDB3-56F1-4E90-9629-EC37C4264378}">
  <ds:schemaRefs>
    <ds:schemaRef ds:uri="http://schemas.openxmlformats.org/package/2006/metadata/core-properties"/>
    <ds:schemaRef ds:uri="http://www.w3.org/XML/1998/namespace"/>
    <ds:schemaRef ds:uri="http://schemas.microsoft.com/office/2006/documentManagement/types"/>
    <ds:schemaRef ds:uri="b718aa60-7cf0-45e3-8d89-7c676556ebc7"/>
    <ds:schemaRef ds:uri="http://purl.org/dc/dcmitype/"/>
    <ds:schemaRef ds:uri="http://purl.org/dc/elements/1.1/"/>
    <ds:schemaRef ds:uri="f5ef606f-e6a5-4d30-b80b-e8176f5062fc"/>
    <ds:schemaRef ds:uri="http://schemas.microsoft.com/office/2006/metadata/properti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998268F1-9516-4DF9-9162-01363C3C4F3C}">
  <ds:schemaRefs>
    <ds:schemaRef ds:uri="http://schemas.microsoft.com/sharepoint/v3/contenttype/forms"/>
  </ds:schemaRefs>
</ds:datastoreItem>
</file>

<file path=customXml/itemProps4.xml><?xml version="1.0" encoding="utf-8"?>
<ds:datastoreItem xmlns:ds="http://schemas.openxmlformats.org/officeDocument/2006/customXml" ds:itemID="{CE31A0D7-5329-4EA0-9C29-BA2B7F301DFE}"/>
</file>

<file path=docProps/app.xml><?xml version="1.0" encoding="utf-8"?>
<Properties xmlns="http://schemas.openxmlformats.org/officeDocument/2006/extended-properties" xmlns:vt="http://schemas.openxmlformats.org/officeDocument/2006/docPropsVTypes">
  <TotalTime>0</TotalTime>
  <Words>2643</Words>
  <Application>Microsoft Office PowerPoint</Application>
  <PresentationFormat>Widescreen</PresentationFormat>
  <Paragraphs>337</Paragraphs>
  <Slides>52</Slides>
  <Notes>2</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Aptos</vt:lpstr>
      <vt:lpstr>Aptos Display</vt:lpstr>
      <vt:lpstr>Arial</vt:lpstr>
      <vt:lpstr>Broadway</vt:lpstr>
      <vt:lpstr>Calibri</vt:lpstr>
      <vt:lpstr>Comic Sans MS</vt:lpstr>
      <vt:lpstr>Wingdings</vt:lpstr>
      <vt:lpstr>Office Theme</vt:lpstr>
      <vt:lpstr>Year 9  RE Assessment   Revision</vt:lpstr>
      <vt:lpstr>Wednesday, 07 October 2026 Revision</vt:lpstr>
      <vt:lpstr>The RE Assessment</vt:lpstr>
      <vt:lpstr>PowerPoint Presentation</vt:lpstr>
      <vt:lpstr>What do you remember about conscience?</vt:lpstr>
      <vt:lpstr>PowerPoint Presentation</vt:lpstr>
      <vt:lpstr>PowerPoint Presentation</vt:lpstr>
      <vt:lpstr>Different ideas about the conscience</vt:lpstr>
      <vt:lpstr>St Paul</vt:lpstr>
      <vt:lpstr>St Augustine of Hippo</vt:lpstr>
      <vt:lpstr>St Thomas Aquinas</vt:lpstr>
      <vt:lpstr>St Thomas Aquinas</vt:lpstr>
      <vt:lpstr>PowerPoint Presentation</vt:lpstr>
      <vt:lpstr>The Fall</vt:lpstr>
      <vt:lpstr>PowerPoint Presentation</vt:lpstr>
      <vt:lpstr>The Fall</vt:lpstr>
      <vt:lpstr>PowerPoint Presentation</vt:lpstr>
      <vt:lpstr>PowerPoint Presentation</vt:lpstr>
      <vt:lpstr>What were the punishments given to the characters in the story of the Fall?</vt:lpstr>
      <vt:lpstr>Responses to evil and suffering in the world</vt:lpstr>
      <vt:lpstr>Theodicy</vt:lpstr>
      <vt:lpstr>PowerPoint Presentation</vt:lpstr>
      <vt:lpstr>The Theodicy of St Irenaeus</vt:lpstr>
      <vt:lpstr>Sanctity of Life</vt:lpstr>
      <vt:lpstr>Fill in the meaning of the key words.</vt:lpstr>
      <vt:lpstr>FEEDBACK</vt:lpstr>
      <vt:lpstr>PowerPoint Presentation</vt:lpstr>
      <vt:lpstr>Why do Catholics believe that life is sacred?</vt:lpstr>
      <vt:lpstr>FEEDBACK</vt:lpstr>
      <vt:lpstr>Bible teaching about the belief that life is sacred</vt:lpstr>
      <vt:lpstr>Bible teaching about the belief that life is sacred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RC view on Rape and abortion</vt:lpstr>
      <vt:lpstr>Progress Check True or False</vt:lpstr>
      <vt:lpstr>Progress Check True or False</vt:lpstr>
      <vt:lpstr>Fill in the following table:</vt:lpstr>
      <vt:lpstr>Exam questions</vt:lpstr>
      <vt:lpstr>Exam Technique</vt:lpstr>
      <vt:lpstr>Exam Technique</vt:lpstr>
      <vt:lpstr>Exam questions:</vt:lpstr>
      <vt:lpstr>Exam questions:</vt:lpstr>
      <vt:lpstr>Exam questions:</vt:lpstr>
      <vt:lpstr>Exam questions:</vt:lpstr>
      <vt:lpstr>Exam questions:</vt:lpstr>
      <vt:lpstr>Exam 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Ms A Perfect</dc:creator>
  <cp:lastModifiedBy>Ms A Perfect</cp:lastModifiedBy>
  <cp:revision>2</cp:revision>
  <dcterms:created xsi:type="dcterms:W3CDTF">2025-10-21T13:27:39Z</dcterms:created>
  <dcterms:modified xsi:type="dcterms:W3CDTF">2026-10-07T15:23:22Z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MediaServiceImageTags">
    <vt:lpwstr/>
  </property>
  <property fmtid="{D5CDD505-2E9C-101B-9397-08002B2CF9AE}" pid="4" name="_dlc_DocIdItemGuid">
    <vt:lpwstr>606d53db-d251-42ac-bb62-c03bfa499bf7</vt:lpwstr>
  </property>
</Properties>
</file>