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2"/>
  </p:notesMasterIdLst>
  <p:sldIdLst>
    <p:sldId id="258" r:id="rId6"/>
    <p:sldId id="297" r:id="rId7"/>
    <p:sldId id="272" r:id="rId8"/>
    <p:sldId id="273" r:id="rId9"/>
    <p:sldId id="293" r:id="rId10"/>
    <p:sldId id="294" r:id="rId11"/>
    <p:sldId id="285" r:id="rId12"/>
    <p:sldId id="295" r:id="rId13"/>
    <p:sldId id="296" r:id="rId14"/>
    <p:sldId id="271" r:id="rId15"/>
    <p:sldId id="270" r:id="rId16"/>
    <p:sldId id="260" r:id="rId17"/>
    <p:sldId id="262" r:id="rId18"/>
    <p:sldId id="263" r:id="rId19"/>
    <p:sldId id="275" r:id="rId20"/>
    <p:sldId id="26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EDFE6A-27B1-47CD-8E6B-DFC1FBC34BDE}" v="3" dt="2026-06-02T09:07:01.4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3078" autoAdjust="0"/>
  </p:normalViewPr>
  <p:slideViewPr>
    <p:cSldViewPr snapToGrid="0">
      <p:cViewPr varScale="1">
        <p:scale>
          <a:sx n="103" d="100"/>
          <a:sy n="103" d="100"/>
        </p:scale>
        <p:origin x="9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H Clements" userId="bc2e41bd-678d-4ca4-a7a6-938ef3ffef93" providerId="ADAL" clId="{DE373751-4309-4078-A644-B3A291D8D2C2}"/>
    <pc:docChg chg="modSld">
      <pc:chgData name="Miss H Clements" userId="bc2e41bd-678d-4ca4-a7a6-938ef3ffef93" providerId="ADAL" clId="{DE373751-4309-4078-A644-B3A291D8D2C2}" dt="2024-08-05T08:40:30.330" v="0" actId="114"/>
      <pc:docMkLst>
        <pc:docMk/>
      </pc:docMkLst>
      <pc:sldChg chg="modSp">
        <pc:chgData name="Miss H Clements" userId="bc2e41bd-678d-4ca4-a7a6-938ef3ffef93" providerId="ADAL" clId="{DE373751-4309-4078-A644-B3A291D8D2C2}" dt="2024-08-05T08:40:30.330" v="0" actId="114"/>
        <pc:sldMkLst>
          <pc:docMk/>
          <pc:sldMk cId="235989604" sldId="268"/>
        </pc:sldMkLst>
      </pc:sldChg>
    </pc:docChg>
  </pc:docChgLst>
  <pc:docChgLst>
    <pc:chgData name="Miss H Clements" userId="bc2e41bd-678d-4ca4-a7a6-938ef3ffef93" providerId="ADAL" clId="{FB66663D-DF53-46C4-9B5D-3A4D4EA1A65A}"/>
    <pc:docChg chg="custSel modSld">
      <pc:chgData name="Miss H Clements" userId="bc2e41bd-678d-4ca4-a7a6-938ef3ffef93" providerId="ADAL" clId="{FB66663D-DF53-46C4-9B5D-3A4D4EA1A65A}" dt="2024-08-29T15:23:11.831" v="3" actId="27636"/>
      <pc:docMkLst>
        <pc:docMk/>
      </pc:docMkLst>
      <pc:sldChg chg="modSp mod">
        <pc:chgData name="Miss H Clements" userId="bc2e41bd-678d-4ca4-a7a6-938ef3ffef93" providerId="ADAL" clId="{FB66663D-DF53-46C4-9B5D-3A4D4EA1A65A}" dt="2024-08-29T15:23:11.831" v="3" actId="27636"/>
        <pc:sldMkLst>
          <pc:docMk/>
          <pc:sldMk cId="408892951" sldId="262"/>
        </pc:sldMkLst>
      </pc:sldChg>
    </pc:docChg>
  </pc:docChgLst>
  <pc:docChgLst>
    <pc:chgData name="Miss H Clements" userId="bc2e41bd-678d-4ca4-a7a6-938ef3ffef93" providerId="ADAL" clId="{CCEDECB5-9BEC-4F95-8F0E-9CF783C553A0}"/>
    <pc:docChg chg="modSld">
      <pc:chgData name="Miss H Clements" userId="bc2e41bd-678d-4ca4-a7a6-938ef3ffef93" providerId="ADAL" clId="{CCEDECB5-9BEC-4F95-8F0E-9CF783C553A0}" dt="2025-07-04T11:34:35.014" v="10" actId="14100"/>
      <pc:docMkLst>
        <pc:docMk/>
      </pc:docMkLst>
      <pc:sldChg chg="modSp mod">
        <pc:chgData name="Miss H Clements" userId="bc2e41bd-678d-4ca4-a7a6-938ef3ffef93" providerId="ADAL" clId="{CCEDECB5-9BEC-4F95-8F0E-9CF783C553A0}" dt="2025-07-04T11:33:59.546" v="7" actId="20577"/>
        <pc:sldMkLst>
          <pc:docMk/>
          <pc:sldMk cId="1276884629" sldId="258"/>
        </pc:sldMkLst>
      </pc:sldChg>
      <pc:sldChg chg="modSp mod">
        <pc:chgData name="Miss H Clements" userId="bc2e41bd-678d-4ca4-a7a6-938ef3ffef93" providerId="ADAL" clId="{CCEDECB5-9BEC-4F95-8F0E-9CF783C553A0}" dt="2025-07-04T11:34:35.014" v="10" actId="14100"/>
        <pc:sldMkLst>
          <pc:docMk/>
          <pc:sldMk cId="1136856856" sldId="271"/>
        </pc:sldMkLst>
      </pc:sldChg>
      <pc:sldChg chg="modSp">
        <pc:chgData name="Miss H Clements" userId="bc2e41bd-678d-4ca4-a7a6-938ef3ffef93" providerId="ADAL" clId="{CCEDECB5-9BEC-4F95-8F0E-9CF783C553A0}" dt="2025-07-04T11:34:21.770" v="8" actId="2711"/>
        <pc:sldMkLst>
          <pc:docMk/>
          <pc:sldMk cId="3108086921" sldId="296"/>
        </pc:sldMkLst>
      </pc:sldChg>
    </pc:docChg>
  </pc:docChgLst>
  <pc:docChgLst>
    <pc:chgData name="Mr M Turner" userId="04e5c56c-093b-4d52-be8b-8ce1ef6164db" providerId="ADAL" clId="{3024302D-B71D-49F1-B125-28BFF768A758}"/>
    <pc:docChg chg="custSel modSld">
      <pc:chgData name="Mr M Turner" userId="04e5c56c-093b-4d52-be8b-8ce1ef6164db" providerId="ADAL" clId="{3024302D-B71D-49F1-B125-28BFF768A758}" dt="2025-05-16T12:47:40.762" v="24"/>
      <pc:docMkLst>
        <pc:docMk/>
      </pc:docMkLst>
      <pc:sldChg chg="modSp mod">
        <pc:chgData name="Mr M Turner" userId="04e5c56c-093b-4d52-be8b-8ce1ef6164db" providerId="ADAL" clId="{3024302D-B71D-49F1-B125-28BFF768A758}" dt="2025-05-16T12:47:40.762" v="24"/>
        <pc:sldMkLst>
          <pc:docMk/>
          <pc:sldMk cId="1276884629" sldId="258"/>
        </pc:sldMkLst>
      </pc:sldChg>
    </pc:docChg>
  </pc:docChgLst>
  <pc:docChgLst>
    <pc:chgData name="Mr M Turner" userId="04e5c56c-093b-4d52-be8b-8ce1ef6164db" providerId="ADAL" clId="{F7533016-E037-43CF-84C6-45AE99C78484}"/>
    <pc:docChg chg="custSel modSld">
      <pc:chgData name="Mr M Turner" userId="04e5c56c-093b-4d52-be8b-8ce1ef6164db" providerId="ADAL" clId="{F7533016-E037-43CF-84C6-45AE99C78484}" dt="2026-06-03T09:16:18.856" v="23" actId="20577"/>
      <pc:docMkLst>
        <pc:docMk/>
      </pc:docMkLst>
      <pc:sldChg chg="modSp mod">
        <pc:chgData name="Mr M Turner" userId="04e5c56c-093b-4d52-be8b-8ce1ef6164db" providerId="ADAL" clId="{F7533016-E037-43CF-84C6-45AE99C78484}" dt="2026-06-03T09:16:18.856" v="23" actId="20577"/>
        <pc:sldMkLst>
          <pc:docMk/>
          <pc:sldMk cId="1276884629" sldId="258"/>
        </pc:sldMkLst>
        <pc:spChg chg="mod">
          <ac:chgData name="Mr M Turner" userId="04e5c56c-093b-4d52-be8b-8ce1ef6164db" providerId="ADAL" clId="{F7533016-E037-43CF-84C6-45AE99C78484}" dt="2026-06-03T09:16:18.856" v="23" actId="20577"/>
          <ac:spMkLst>
            <pc:docMk/>
            <pc:sldMk cId="1276884629" sldId="258"/>
            <ac:spMk id="4" creationId="{00000000-0000-0000-0000-000000000000}"/>
          </ac:spMkLst>
        </pc:spChg>
      </pc:sldChg>
      <pc:sldChg chg="modSp">
        <pc:chgData name="Mr M Turner" userId="04e5c56c-093b-4d52-be8b-8ce1ef6164db" providerId="ADAL" clId="{F7533016-E037-43CF-84C6-45AE99C78484}" dt="2026-06-02T09:07:01.427" v="1" actId="33524"/>
        <pc:sldMkLst>
          <pc:docMk/>
          <pc:sldMk cId="235989604" sldId="268"/>
        </pc:sldMkLst>
        <pc:spChg chg="mod">
          <ac:chgData name="Mr M Turner" userId="04e5c56c-093b-4d52-be8b-8ce1ef6164db" providerId="ADAL" clId="{F7533016-E037-43CF-84C6-45AE99C78484}" dt="2026-06-02T09:07:01.427" v="1" actId="33524"/>
          <ac:spMkLst>
            <pc:docMk/>
            <pc:sldMk cId="235989604" sldId="268"/>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2B7C38-21B9-444A-8954-AC8D47693AF6}" type="datetimeFigureOut">
              <a:rPr lang="en-GB" smtClean="0"/>
              <a:t>03/06/2026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14337A-6D9D-4B53-ADB1-5BB8FB3C7AD4}" type="slidenum">
              <a:rPr lang="en-GB" smtClean="0"/>
              <a:t>‹#›</a:t>
            </a:fld>
            <a:endParaRPr lang="en-GB" dirty="0"/>
          </a:p>
        </p:txBody>
      </p:sp>
    </p:spTree>
    <p:extLst>
      <p:ext uri="{BB962C8B-B14F-4D97-AF65-F5344CB8AC3E}">
        <p14:creationId xmlns:p14="http://schemas.microsoft.com/office/powerpoint/2010/main" val="40112983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9292DC-680C-496E-A4A3-B52F85C335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57436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Mini whiteboard activities.</a:t>
            </a:r>
          </a:p>
        </p:txBody>
      </p:sp>
      <p:sp>
        <p:nvSpPr>
          <p:cNvPr id="4" name="Slide Number Placeholder 3"/>
          <p:cNvSpPr>
            <a:spLocks noGrp="1"/>
          </p:cNvSpPr>
          <p:nvPr>
            <p:ph type="sldNum" sz="quarter" idx="5"/>
          </p:nvPr>
        </p:nvSpPr>
        <p:spPr/>
        <p:txBody>
          <a:bodyPr/>
          <a:lstStyle/>
          <a:p>
            <a:fld id="{638547FC-7C22-4204-A1EE-FE7CA2F0A26C}" type="slidenum">
              <a:rPr lang="en-GB" smtClean="0"/>
              <a:t>5</a:t>
            </a:fld>
            <a:endParaRPr lang="en-GB" dirty="0"/>
          </a:p>
        </p:txBody>
      </p:sp>
    </p:spTree>
    <p:extLst>
      <p:ext uri="{BB962C8B-B14F-4D97-AF65-F5344CB8AC3E}">
        <p14:creationId xmlns:p14="http://schemas.microsoft.com/office/powerpoint/2010/main" val="1059953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8547FC-7C22-4204-A1EE-FE7CA2F0A26C}" type="slidenum">
              <a:rPr lang="en-GB" smtClean="0"/>
              <a:t>6</a:t>
            </a:fld>
            <a:endParaRPr lang="en-GB" dirty="0"/>
          </a:p>
        </p:txBody>
      </p:sp>
    </p:spTree>
    <p:extLst>
      <p:ext uri="{BB962C8B-B14F-4D97-AF65-F5344CB8AC3E}">
        <p14:creationId xmlns:p14="http://schemas.microsoft.com/office/powerpoint/2010/main" val="1059953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AutoNum type="arabicPeriod"/>
            </a:pPr>
            <a:r>
              <a:rPr lang="en-GB" dirty="0"/>
              <a:t>Teacher chooses between 1-3 sentences </a:t>
            </a:r>
          </a:p>
          <a:p>
            <a:pPr marL="342900" indent="-342900">
              <a:buAutoNum type="arabicPeriod"/>
            </a:pPr>
            <a:r>
              <a:rPr lang="en-GB" dirty="0"/>
              <a:t>Students guess</a:t>
            </a:r>
          </a:p>
          <a:p>
            <a:pPr marL="342900" indent="-342900">
              <a:buAutoNum type="arabicPeriod"/>
            </a:pPr>
            <a:r>
              <a:rPr lang="en-GB" dirty="0"/>
              <a:t>Can then be played in pairs. </a:t>
            </a:r>
          </a:p>
        </p:txBody>
      </p:sp>
      <p:sp>
        <p:nvSpPr>
          <p:cNvPr id="4" name="Slide Number Placeholder 3"/>
          <p:cNvSpPr>
            <a:spLocks noGrp="1"/>
          </p:cNvSpPr>
          <p:nvPr>
            <p:ph type="sldNum" sz="quarter" idx="10"/>
          </p:nvPr>
        </p:nvSpPr>
        <p:spPr/>
        <p:txBody>
          <a:bodyPr/>
          <a:lstStyle/>
          <a:p>
            <a:fld id="{8120DDC3-C447-4575-9831-F13CF4C0D251}" type="slidenum">
              <a:rPr lang="en-GB" smtClean="0"/>
              <a:t>15</a:t>
            </a:fld>
            <a:endParaRPr lang="en-GB"/>
          </a:p>
        </p:txBody>
      </p:sp>
    </p:spTree>
    <p:extLst>
      <p:ext uri="{BB962C8B-B14F-4D97-AF65-F5344CB8AC3E}">
        <p14:creationId xmlns:p14="http://schemas.microsoft.com/office/powerpoint/2010/main" val="4233301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03/06/2026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27362395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03/06/2026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1196155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47DDC79-1531-4AE8-8334-AB5D9F354D72}" type="datetimeFigureOut">
              <a:rPr lang="en-GB" smtClean="0"/>
              <a:t>03/06/2026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3083626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7DDC79-1531-4AE8-8334-AB5D9F354D72}" type="datetimeFigureOut">
              <a:rPr lang="en-GB" smtClean="0"/>
              <a:t>03/06/2026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2215868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7DDC79-1531-4AE8-8334-AB5D9F354D72}" type="datetimeFigureOut">
              <a:rPr lang="en-GB" smtClean="0"/>
              <a:t>03/06/2026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5049419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7DDC79-1531-4AE8-8334-AB5D9F354D72}" type="datetimeFigureOut">
              <a:rPr lang="en-GB" smtClean="0"/>
              <a:t>03/06/2026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3855166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7DDC79-1531-4AE8-8334-AB5D9F354D72}" type="datetimeFigureOut">
              <a:rPr lang="en-GB" smtClean="0"/>
              <a:t>03/06/2026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3425454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7DDC79-1531-4AE8-8334-AB5D9F354D72}" type="datetimeFigureOut">
              <a:rPr lang="en-GB" smtClean="0"/>
              <a:t>03/06/2026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1340731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47DDC79-1531-4AE8-8334-AB5D9F354D72}" type="datetimeFigureOut">
              <a:rPr lang="en-GB" smtClean="0"/>
              <a:t>03/06/2026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3883037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03/06/2026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187054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7DDC79-1531-4AE8-8334-AB5D9F354D72}" type="datetimeFigureOut">
              <a:rPr lang="en-GB" smtClean="0"/>
              <a:t>03/06/2026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9D4D4-C631-46A1-A0EE-FDC584B4EC43}" type="slidenum">
              <a:rPr lang="en-GB" smtClean="0"/>
              <a:t>‹#›</a:t>
            </a:fld>
            <a:endParaRPr lang="en-GB" dirty="0"/>
          </a:p>
        </p:txBody>
      </p:sp>
    </p:spTree>
    <p:extLst>
      <p:ext uri="{BB962C8B-B14F-4D97-AF65-F5344CB8AC3E}">
        <p14:creationId xmlns:p14="http://schemas.microsoft.com/office/powerpoint/2010/main" val="9516758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a:t> add headline here</a:t>
            </a:r>
            <a:endParaRPr lang="en-GB"/>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a:latin typeface="Univers Next Pro" panose="020B0503030202020203" pitchFamily="34" charset="77"/>
                <a:cs typeface="Univers" panose="020F0502020204030204" pitchFamily="34" charset="0"/>
              </a:rPr>
              <a:t>Click to edit text</a:t>
            </a:r>
          </a:p>
          <a:p>
            <a:pPr lvl="1"/>
            <a:r>
              <a:rPr lang="en-US" b="0" i="0">
                <a:latin typeface="Univers Next Pro" panose="020B0503030202020203" pitchFamily="34" charset="77"/>
                <a:cs typeface="Univers" panose="020F0502020204030204" pitchFamily="34" charset="0"/>
              </a:rPr>
              <a:t>Second level</a:t>
            </a:r>
          </a:p>
          <a:p>
            <a:pPr lvl="2"/>
            <a:r>
              <a:rPr lang="en-US" b="0" i="0">
                <a:latin typeface="Univers Next Pro" panose="020B0503030202020203" pitchFamily="34" charset="77"/>
                <a:cs typeface="Univers" panose="020F0502020204030204" pitchFamily="34" charset="0"/>
              </a:rPr>
              <a:t>Third level</a:t>
            </a:r>
          </a:p>
          <a:p>
            <a:pPr lvl="3"/>
            <a:r>
              <a:rPr lang="en-US" b="0" i="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a:latin typeface="Univers Next Pro" panose="020B0503030202020203" pitchFamily="34" charset="77"/>
                <a:cs typeface="Univers" panose="020F0502020204030204" pitchFamily="34" charset="0"/>
              </a:rPr>
              <a:t>Click to edit text</a:t>
            </a:r>
          </a:p>
          <a:p>
            <a:pPr lvl="1"/>
            <a:r>
              <a:rPr lang="en-US" b="0" i="0">
                <a:latin typeface="Univers Next Pro" panose="020B0503030202020203" pitchFamily="34" charset="77"/>
                <a:cs typeface="Univers" panose="020F0502020204030204" pitchFamily="34" charset="0"/>
              </a:rPr>
              <a:t>Second level</a:t>
            </a:r>
          </a:p>
          <a:p>
            <a:pPr lvl="2"/>
            <a:r>
              <a:rPr lang="en-US" b="0" i="0">
                <a:latin typeface="Univers Next Pro" panose="020B0503030202020203" pitchFamily="34" charset="77"/>
                <a:cs typeface="Univers" panose="020F0502020204030204" pitchFamily="34" charset="0"/>
              </a:rPr>
              <a:t>Third level</a:t>
            </a:r>
          </a:p>
          <a:p>
            <a:pPr lvl="3"/>
            <a:r>
              <a:rPr lang="en-US" b="0" i="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595874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DDC79-1531-4AE8-8334-AB5D9F354D72}" type="datetimeFigureOut">
              <a:rPr lang="en-GB" smtClean="0"/>
              <a:t>03/06/2026</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D9D4D4-C631-46A1-A0EE-FDC584B4EC43}" type="slidenum">
              <a:rPr lang="en-GB" smtClean="0"/>
              <a:t>‹#›</a:t>
            </a:fld>
            <a:endParaRPr lang="en-GB" dirty="0"/>
          </a:p>
        </p:txBody>
      </p:sp>
    </p:spTree>
    <p:extLst>
      <p:ext uri="{BB962C8B-B14F-4D97-AF65-F5344CB8AC3E}">
        <p14:creationId xmlns:p14="http://schemas.microsoft.com/office/powerpoint/2010/main" val="14614569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2827" y="75217"/>
            <a:ext cx="4063933"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Mercredi, trois, </a:t>
            </a:r>
            <a:r>
              <a:rPr kumimoji="0" lang="en-GB" sz="3200" b="0" i="0" u="sng"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juin</a:t>
            </a:r>
            <a:endParaRPr kumimoji="0" lang="en-GB" sz="32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5" name="TextBox 4"/>
          <p:cNvSpPr txBox="1"/>
          <p:nvPr/>
        </p:nvSpPr>
        <p:spPr>
          <a:xfrm>
            <a:off x="210287" y="177030"/>
            <a:ext cx="4052713"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Au collège – revision</a:t>
            </a:r>
          </a:p>
        </p:txBody>
      </p:sp>
      <p:sp>
        <p:nvSpPr>
          <p:cNvPr id="8" name="Rectangle 7"/>
          <p:cNvSpPr/>
          <p:nvPr/>
        </p:nvSpPr>
        <p:spPr>
          <a:xfrm>
            <a:off x="359193" y="2120122"/>
            <a:ext cx="11491446" cy="3103418"/>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DNA: Copy and translate into French</a:t>
            </a:r>
          </a:p>
          <a:p>
            <a:pPr marL="514350" indent="-514350">
              <a:buFont typeface="+mj-lt"/>
              <a:buAutoNum type="arabicPeriod"/>
            </a:pPr>
            <a:r>
              <a:rPr lang="fr-FR" sz="2800" dirty="0">
                <a:solidFill>
                  <a:schemeClr val="tx1"/>
                </a:solidFill>
                <a:latin typeface="Comic Sans MS" panose="030F0702030302020204" pitchFamily="66" charset="0"/>
              </a:rPr>
              <a:t>I </a:t>
            </a:r>
            <a:r>
              <a:rPr lang="fr-FR" sz="2800" dirty="0" err="1">
                <a:solidFill>
                  <a:schemeClr val="tx1"/>
                </a:solidFill>
                <a:latin typeface="Comic Sans MS" panose="030F0702030302020204" pitchFamily="66" charset="0"/>
              </a:rPr>
              <a:t>study</a:t>
            </a:r>
            <a:r>
              <a:rPr lang="fr-FR" sz="2800" dirty="0">
                <a:solidFill>
                  <a:schemeClr val="tx1"/>
                </a:solidFill>
                <a:latin typeface="Comic Sans MS" panose="030F0702030302020204" pitchFamily="66" charset="0"/>
              </a:rPr>
              <a:t> = </a:t>
            </a:r>
          </a:p>
          <a:p>
            <a:pPr marL="514350" indent="-514350">
              <a:buFont typeface="+mj-lt"/>
              <a:buAutoNum type="arabicPeriod"/>
            </a:pPr>
            <a:r>
              <a:rPr lang="fr-FR" sz="2800" dirty="0">
                <a:solidFill>
                  <a:schemeClr val="tx1"/>
                </a:solidFill>
                <a:latin typeface="Comic Sans MS" panose="030F0702030302020204" pitchFamily="66" charset="0"/>
              </a:rPr>
              <a:t>My favourite subject </a:t>
            </a:r>
            <a:r>
              <a:rPr lang="fr-FR" sz="2800" dirty="0" err="1">
                <a:solidFill>
                  <a:schemeClr val="tx1"/>
                </a:solidFill>
                <a:latin typeface="Comic Sans MS" panose="030F0702030302020204" pitchFamily="66" charset="0"/>
              </a:rPr>
              <a:t>is</a:t>
            </a:r>
            <a:r>
              <a:rPr lang="fr-FR" sz="2800" dirty="0">
                <a:solidFill>
                  <a:schemeClr val="tx1"/>
                </a:solidFill>
                <a:latin typeface="Comic Sans MS" panose="030F0702030302020204" pitchFamily="66" charset="0"/>
              </a:rPr>
              <a:t> = </a:t>
            </a:r>
          </a:p>
          <a:p>
            <a:pPr marL="514350" indent="-514350">
              <a:buFont typeface="+mj-lt"/>
              <a:buAutoNum type="arabicPeriod"/>
            </a:pPr>
            <a:r>
              <a:rPr lang="fr-FR" sz="2800" dirty="0">
                <a:solidFill>
                  <a:schemeClr val="tx1"/>
                </a:solidFill>
                <a:latin typeface="Comic Sans MS" panose="030F0702030302020204" pitchFamily="66" charset="0"/>
              </a:rPr>
              <a:t>My favourite </a:t>
            </a:r>
            <a:r>
              <a:rPr lang="fr-FR" sz="2800" dirty="0" err="1">
                <a:solidFill>
                  <a:schemeClr val="tx1"/>
                </a:solidFill>
                <a:latin typeface="Comic Sans MS" panose="030F0702030302020204" pitchFamily="66" charset="0"/>
              </a:rPr>
              <a:t>teacher</a:t>
            </a:r>
            <a:r>
              <a:rPr lang="fr-FR" sz="2800" dirty="0">
                <a:solidFill>
                  <a:schemeClr val="tx1"/>
                </a:solidFill>
                <a:latin typeface="Comic Sans MS" panose="030F0702030302020204" pitchFamily="66" charset="0"/>
              </a:rPr>
              <a:t> </a:t>
            </a:r>
            <a:r>
              <a:rPr lang="fr-FR" sz="2800" dirty="0" err="1">
                <a:solidFill>
                  <a:schemeClr val="tx1"/>
                </a:solidFill>
                <a:latin typeface="Comic Sans MS" panose="030F0702030302020204" pitchFamily="66" charset="0"/>
              </a:rPr>
              <a:t>is</a:t>
            </a:r>
            <a:r>
              <a:rPr lang="fr-FR" sz="2800" dirty="0">
                <a:solidFill>
                  <a:schemeClr val="tx1"/>
                </a:solidFill>
                <a:latin typeface="Comic Sans MS" panose="030F0702030302020204" pitchFamily="66" charset="0"/>
              </a:rPr>
              <a:t> =</a:t>
            </a:r>
          </a:p>
          <a:p>
            <a:pPr marL="514350" indent="-514350">
              <a:buFont typeface="+mj-lt"/>
              <a:buAutoNum type="arabicPeriod"/>
            </a:pPr>
            <a:r>
              <a:rPr lang="fr-FR" sz="2800" dirty="0">
                <a:solidFill>
                  <a:schemeClr val="tx1"/>
                </a:solidFill>
                <a:latin typeface="Comic Sans MS" panose="030F0702030302020204" pitchFamily="66" charset="0"/>
              </a:rPr>
              <a:t>My school </a:t>
            </a:r>
            <a:r>
              <a:rPr lang="fr-FR" sz="2800" dirty="0" err="1">
                <a:solidFill>
                  <a:schemeClr val="tx1"/>
                </a:solidFill>
                <a:latin typeface="Comic Sans MS" panose="030F0702030302020204" pitchFamily="66" charset="0"/>
              </a:rPr>
              <a:t>is</a:t>
            </a:r>
            <a:r>
              <a:rPr lang="fr-FR" sz="2800" dirty="0">
                <a:solidFill>
                  <a:schemeClr val="tx1"/>
                </a:solidFill>
                <a:latin typeface="Comic Sans MS" panose="030F0702030302020204" pitchFamily="66" charset="0"/>
              </a:rPr>
              <a:t> =</a:t>
            </a:r>
          </a:p>
          <a:p>
            <a:pPr marL="514350" indent="-514350">
              <a:buFont typeface="+mj-lt"/>
              <a:buAutoNum type="arabicPeriod"/>
            </a:pPr>
            <a:r>
              <a:rPr lang="fr-FR" sz="2800" dirty="0">
                <a:solidFill>
                  <a:schemeClr val="tx1"/>
                </a:solidFill>
                <a:latin typeface="Comic Sans MS" panose="030F0702030302020204" pitchFamily="66" charset="0"/>
              </a:rPr>
              <a:t>In my school </a:t>
            </a:r>
            <a:r>
              <a:rPr lang="fr-FR" sz="2800" dirty="0" err="1">
                <a:solidFill>
                  <a:schemeClr val="tx1"/>
                </a:solidFill>
                <a:latin typeface="Comic Sans MS" panose="030F0702030302020204" pitchFamily="66" charset="0"/>
              </a:rPr>
              <a:t>there</a:t>
            </a:r>
            <a:r>
              <a:rPr lang="fr-FR" sz="2800" dirty="0">
                <a:solidFill>
                  <a:schemeClr val="tx1"/>
                </a:solidFill>
                <a:latin typeface="Comic Sans MS" panose="030F0702030302020204" pitchFamily="66" charset="0"/>
              </a:rPr>
              <a:t> </a:t>
            </a:r>
            <a:r>
              <a:rPr lang="fr-FR" sz="2800" dirty="0" err="1">
                <a:solidFill>
                  <a:schemeClr val="tx1"/>
                </a:solidFill>
                <a:latin typeface="Comic Sans MS" panose="030F0702030302020204" pitchFamily="66" charset="0"/>
              </a:rPr>
              <a:t>is</a:t>
            </a:r>
            <a:r>
              <a:rPr lang="fr-FR" sz="2800" dirty="0">
                <a:solidFill>
                  <a:schemeClr val="tx1"/>
                </a:solidFill>
                <a:latin typeface="Comic Sans MS" panose="030F0702030302020204" pitchFamily="66" charset="0"/>
              </a:rPr>
              <a:t> = </a:t>
            </a:r>
            <a:endParaRPr lang="en-GB" sz="2800" dirty="0">
              <a:solidFill>
                <a:schemeClr val="tx1"/>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3CD29C60-6B52-8430-946D-D1F1A15B21A0}"/>
              </a:ext>
            </a:extLst>
          </p:cNvPr>
          <p:cNvSpPr/>
          <p:nvPr/>
        </p:nvSpPr>
        <p:spPr>
          <a:xfrm>
            <a:off x="10703644" y="4906393"/>
            <a:ext cx="1450659" cy="230165"/>
          </a:xfrm>
          <a:prstGeom prst="rect">
            <a:avLst/>
          </a:prstGeom>
          <a:noFill/>
        </p:spPr>
        <p:txBody>
          <a:bodyPr wrap="square" lIns="91440" tIns="45720" rIns="91440" bIns="45720">
            <a:prstTxWarp prst="textArchDown">
              <a:avLst>
                <a:gd name="adj" fmla="val 20937123"/>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Bodoni MT" panose="02070603080606020203" pitchFamily="18" charset="0"/>
                <a:ea typeface="+mn-ea"/>
                <a:cs typeface="Aldhabi" panose="020F0502020204030204" pitchFamily="2" charset="-78"/>
              </a:rPr>
              <a:t>MFL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Bodoni MT" panose="02070603080606020203" pitchFamily="18" charset="0"/>
                <a:ea typeface="+mn-ea"/>
                <a:cs typeface="Aldhabi" panose="020F0502020204030204" pitchFamily="2" charset="-78"/>
              </a:rPr>
              <a:t>Department</a:t>
            </a:r>
          </a:p>
        </p:txBody>
      </p:sp>
      <p:pic>
        <p:nvPicPr>
          <p:cNvPr id="7" name="Picture 2" descr="Home - St Peter's Catholic School In Solihull">
            <a:extLst>
              <a:ext uri="{FF2B5EF4-FFF2-40B4-BE49-F238E27FC236}">
                <a16:creationId xmlns:a16="http://schemas.microsoft.com/office/drawing/2014/main" id="{13DA3661-6001-CFAB-910E-605019D210E8}"/>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67000"/>
                    </a14:imgEffect>
                  </a14:imgLayer>
                </a14:imgProps>
              </a:ext>
              <a:ext uri="{28A0092B-C50C-407E-A947-70E740481C1C}">
                <a14:useLocalDpi xmlns:a14="http://schemas.microsoft.com/office/drawing/2010/main" val="0"/>
              </a:ext>
            </a:extLst>
          </a:blip>
          <a:srcRect/>
          <a:stretch>
            <a:fillRect/>
          </a:stretch>
        </p:blipFill>
        <p:spPr bwMode="auto">
          <a:xfrm>
            <a:off x="10876235" y="3875828"/>
            <a:ext cx="1105478" cy="11054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ounded Rectangle 7">
            <a:extLst>
              <a:ext uri="{FF2B5EF4-FFF2-40B4-BE49-F238E27FC236}">
                <a16:creationId xmlns:a16="http://schemas.microsoft.com/office/drawing/2014/main" id="{EF561D6E-FB04-063B-6EAC-745D92B21929}"/>
              </a:ext>
            </a:extLst>
          </p:cNvPr>
          <p:cNvSpPr/>
          <p:nvPr/>
        </p:nvSpPr>
        <p:spPr>
          <a:xfrm>
            <a:off x="350277" y="5534045"/>
            <a:ext cx="11491446" cy="1102200"/>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Extension: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Finish each of the sentence starters above in French.</a:t>
            </a:r>
          </a:p>
        </p:txBody>
      </p:sp>
      <p:sp>
        <p:nvSpPr>
          <p:cNvPr id="6" name="TextBox 5">
            <a:extLst>
              <a:ext uri="{FF2B5EF4-FFF2-40B4-BE49-F238E27FC236}">
                <a16:creationId xmlns:a16="http://schemas.microsoft.com/office/drawing/2014/main" id="{833EEB4D-0651-5901-282F-D8263859DCF5}"/>
              </a:ext>
            </a:extLst>
          </p:cNvPr>
          <p:cNvSpPr txBox="1"/>
          <p:nvPr/>
        </p:nvSpPr>
        <p:spPr>
          <a:xfrm>
            <a:off x="132350" y="761805"/>
            <a:ext cx="2969083"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1"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school – revision</a:t>
            </a:r>
          </a:p>
        </p:txBody>
      </p:sp>
    </p:spTree>
    <p:extLst>
      <p:ext uri="{BB962C8B-B14F-4D97-AF65-F5344CB8AC3E}">
        <p14:creationId xmlns:p14="http://schemas.microsoft.com/office/powerpoint/2010/main" val="1276884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9936" y="868654"/>
            <a:ext cx="5724143" cy="577598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514350" indent="-514350">
              <a:buFont typeface="+mj-lt"/>
              <a:buAutoNum type="arabicPeriod"/>
            </a:pPr>
            <a:r>
              <a:rPr lang="fr-FR" sz="3200" dirty="0">
                <a:solidFill>
                  <a:schemeClr val="tx1"/>
                </a:solidFill>
                <a:latin typeface="Comic Sans MS" panose="030F0702030302020204" pitchFamily="66" charset="0"/>
              </a:rPr>
              <a:t>I </a:t>
            </a:r>
            <a:r>
              <a:rPr lang="fr-FR" sz="3200" dirty="0" err="1">
                <a:solidFill>
                  <a:schemeClr val="tx1"/>
                </a:solidFill>
                <a:latin typeface="Comic Sans MS" panose="030F0702030302020204" pitchFamily="66" charset="0"/>
              </a:rPr>
              <a:t>study</a:t>
            </a:r>
            <a:r>
              <a:rPr lang="fr-FR" sz="3200" dirty="0">
                <a:solidFill>
                  <a:schemeClr val="tx1"/>
                </a:solidFill>
                <a:latin typeface="Comic Sans MS" panose="030F0702030302020204" pitchFamily="66" charset="0"/>
              </a:rPr>
              <a:t> = </a:t>
            </a:r>
          </a:p>
          <a:p>
            <a:pPr marL="514350" indent="-514350">
              <a:buFont typeface="+mj-lt"/>
              <a:buAutoNum type="arabicPeriod"/>
            </a:pPr>
            <a:r>
              <a:rPr lang="fr-FR" sz="3200" dirty="0">
                <a:solidFill>
                  <a:schemeClr val="tx1"/>
                </a:solidFill>
                <a:latin typeface="Comic Sans MS" panose="030F0702030302020204" pitchFamily="66" charset="0"/>
              </a:rPr>
              <a:t>My favourite subject </a:t>
            </a:r>
            <a:r>
              <a:rPr lang="fr-FR" sz="3200" dirty="0" err="1">
                <a:solidFill>
                  <a:schemeClr val="tx1"/>
                </a:solidFill>
                <a:latin typeface="Comic Sans MS" panose="030F0702030302020204" pitchFamily="66" charset="0"/>
              </a:rPr>
              <a:t>is</a:t>
            </a:r>
            <a:r>
              <a:rPr lang="fr-FR" sz="3200" dirty="0">
                <a:solidFill>
                  <a:schemeClr val="tx1"/>
                </a:solidFill>
                <a:latin typeface="Comic Sans MS" panose="030F0702030302020204" pitchFamily="66" charset="0"/>
              </a:rPr>
              <a:t> = </a:t>
            </a:r>
          </a:p>
          <a:p>
            <a:pPr marL="514350" indent="-514350">
              <a:buFont typeface="+mj-lt"/>
              <a:buAutoNum type="arabicPeriod"/>
            </a:pPr>
            <a:r>
              <a:rPr lang="fr-FR" sz="3200" dirty="0">
                <a:solidFill>
                  <a:schemeClr val="tx1"/>
                </a:solidFill>
                <a:latin typeface="Comic Sans MS" panose="030F0702030302020204" pitchFamily="66" charset="0"/>
              </a:rPr>
              <a:t>My favourite </a:t>
            </a:r>
            <a:r>
              <a:rPr lang="fr-FR" sz="3200" dirty="0" err="1">
                <a:solidFill>
                  <a:schemeClr val="tx1"/>
                </a:solidFill>
                <a:latin typeface="Comic Sans MS" panose="030F0702030302020204" pitchFamily="66" charset="0"/>
              </a:rPr>
              <a:t>teacher</a:t>
            </a:r>
            <a:r>
              <a:rPr lang="fr-FR" sz="3200" dirty="0">
                <a:solidFill>
                  <a:schemeClr val="tx1"/>
                </a:solidFill>
                <a:latin typeface="Comic Sans MS" panose="030F0702030302020204" pitchFamily="66" charset="0"/>
              </a:rPr>
              <a:t> </a:t>
            </a:r>
            <a:r>
              <a:rPr lang="fr-FR" sz="3200" dirty="0" err="1">
                <a:solidFill>
                  <a:schemeClr val="tx1"/>
                </a:solidFill>
                <a:latin typeface="Comic Sans MS" panose="030F0702030302020204" pitchFamily="66" charset="0"/>
              </a:rPr>
              <a:t>is</a:t>
            </a:r>
            <a:r>
              <a:rPr lang="fr-FR" sz="3200" dirty="0">
                <a:solidFill>
                  <a:schemeClr val="tx1"/>
                </a:solidFill>
                <a:latin typeface="Comic Sans MS" panose="030F0702030302020204" pitchFamily="66" charset="0"/>
              </a:rPr>
              <a:t> =</a:t>
            </a:r>
          </a:p>
          <a:p>
            <a:pPr marL="514350" indent="-514350">
              <a:buFont typeface="+mj-lt"/>
              <a:buAutoNum type="arabicPeriod"/>
            </a:pPr>
            <a:r>
              <a:rPr lang="fr-FR" sz="3200" dirty="0">
                <a:solidFill>
                  <a:schemeClr val="tx1"/>
                </a:solidFill>
                <a:latin typeface="Comic Sans MS" panose="030F0702030302020204" pitchFamily="66" charset="0"/>
              </a:rPr>
              <a:t>My school </a:t>
            </a:r>
            <a:r>
              <a:rPr lang="fr-FR" sz="3200" dirty="0" err="1">
                <a:solidFill>
                  <a:schemeClr val="tx1"/>
                </a:solidFill>
                <a:latin typeface="Comic Sans MS" panose="030F0702030302020204" pitchFamily="66" charset="0"/>
              </a:rPr>
              <a:t>is</a:t>
            </a:r>
            <a:r>
              <a:rPr lang="fr-FR" sz="3200" dirty="0">
                <a:solidFill>
                  <a:schemeClr val="tx1"/>
                </a:solidFill>
                <a:latin typeface="Comic Sans MS" panose="030F0702030302020204" pitchFamily="66" charset="0"/>
              </a:rPr>
              <a:t> =</a:t>
            </a:r>
          </a:p>
          <a:p>
            <a:pPr marL="514350" indent="-514350">
              <a:buFont typeface="+mj-lt"/>
              <a:buAutoNum type="arabicPeriod"/>
            </a:pPr>
            <a:r>
              <a:rPr lang="fr-FR" sz="3200" dirty="0">
                <a:solidFill>
                  <a:schemeClr val="tx1"/>
                </a:solidFill>
                <a:latin typeface="Comic Sans MS" panose="030F0702030302020204" pitchFamily="66" charset="0"/>
              </a:rPr>
              <a:t>In my school </a:t>
            </a:r>
            <a:r>
              <a:rPr lang="fr-FR" sz="3200" dirty="0" err="1">
                <a:solidFill>
                  <a:schemeClr val="tx1"/>
                </a:solidFill>
                <a:latin typeface="Comic Sans MS" panose="030F0702030302020204" pitchFamily="66" charset="0"/>
              </a:rPr>
              <a:t>there</a:t>
            </a:r>
            <a:r>
              <a:rPr lang="fr-FR" sz="3200" dirty="0">
                <a:solidFill>
                  <a:schemeClr val="tx1"/>
                </a:solidFill>
                <a:latin typeface="Comic Sans MS" panose="030F0702030302020204" pitchFamily="66" charset="0"/>
              </a:rPr>
              <a:t> </a:t>
            </a:r>
            <a:r>
              <a:rPr lang="fr-FR" sz="3200" dirty="0" err="1">
                <a:solidFill>
                  <a:schemeClr val="tx1"/>
                </a:solidFill>
                <a:latin typeface="Comic Sans MS" panose="030F0702030302020204" pitchFamily="66" charset="0"/>
              </a:rPr>
              <a:t>is</a:t>
            </a:r>
            <a:r>
              <a:rPr lang="fr-FR" sz="3200" dirty="0">
                <a:solidFill>
                  <a:schemeClr val="tx1"/>
                </a:solidFill>
                <a:latin typeface="Comic Sans MS" panose="030F0702030302020204" pitchFamily="66" charset="0"/>
              </a:rPr>
              <a:t> = </a:t>
            </a:r>
            <a:endParaRPr lang="en-GB" sz="3200" dirty="0">
              <a:solidFill>
                <a:schemeClr val="tx1"/>
              </a:solidFill>
              <a:latin typeface="Comic Sans MS" panose="030F0702030302020204" pitchFamily="66" charset="0"/>
            </a:endParaRPr>
          </a:p>
        </p:txBody>
      </p:sp>
      <p:sp>
        <p:nvSpPr>
          <p:cNvPr id="3" name="Rectangle 2"/>
          <p:cNvSpPr/>
          <p:nvPr/>
        </p:nvSpPr>
        <p:spPr>
          <a:xfrm>
            <a:off x="6122126" y="868654"/>
            <a:ext cx="5630092" cy="577598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514350" indent="-514350">
              <a:buAutoNum type="arabicPeriod"/>
            </a:pPr>
            <a:r>
              <a:rPr lang="en-GB" sz="3200" dirty="0" err="1">
                <a:solidFill>
                  <a:srgbClr val="00B050"/>
                </a:solidFill>
                <a:latin typeface="Comic Sans MS" panose="030F0702030302020204" pitchFamily="66" charset="0"/>
              </a:rPr>
              <a:t>J’étudie</a:t>
            </a:r>
            <a:endParaRPr lang="en-GB" sz="3200" dirty="0">
              <a:solidFill>
                <a:srgbClr val="00B050"/>
              </a:solidFill>
              <a:latin typeface="Comic Sans MS" panose="030F0702030302020204" pitchFamily="66" charset="0"/>
            </a:endParaRPr>
          </a:p>
          <a:p>
            <a:pPr marL="514350" indent="-514350">
              <a:buAutoNum type="arabicPeriod"/>
            </a:pPr>
            <a:r>
              <a:rPr lang="en-GB" sz="3200" dirty="0">
                <a:solidFill>
                  <a:srgbClr val="00B050"/>
                </a:solidFill>
                <a:latin typeface="Comic Sans MS" panose="030F0702030302020204" pitchFamily="66" charset="0"/>
              </a:rPr>
              <a:t>Ma matière </a:t>
            </a:r>
            <a:r>
              <a:rPr lang="en-GB" sz="3200" dirty="0" err="1">
                <a:solidFill>
                  <a:srgbClr val="00B050"/>
                </a:solidFill>
                <a:latin typeface="Comic Sans MS" panose="030F0702030302020204" pitchFamily="66" charset="0"/>
              </a:rPr>
              <a:t>préférée</a:t>
            </a:r>
            <a:r>
              <a:rPr lang="en-GB" sz="3200" dirty="0">
                <a:solidFill>
                  <a:srgbClr val="00B050"/>
                </a:solidFill>
                <a:latin typeface="Comic Sans MS" panose="030F0702030302020204" pitchFamily="66" charset="0"/>
              </a:rPr>
              <a:t> est</a:t>
            </a:r>
          </a:p>
          <a:p>
            <a:pPr marL="514350" indent="-514350">
              <a:buAutoNum type="arabicPeriod"/>
            </a:pPr>
            <a:r>
              <a:rPr lang="en-GB" sz="3200" dirty="0">
                <a:solidFill>
                  <a:srgbClr val="00B050"/>
                </a:solidFill>
                <a:latin typeface="Comic Sans MS" panose="030F0702030302020204" pitchFamily="66" charset="0"/>
              </a:rPr>
              <a:t>Mon prof </a:t>
            </a:r>
            <a:r>
              <a:rPr lang="en-GB" sz="3200" dirty="0" err="1">
                <a:solidFill>
                  <a:srgbClr val="00B050"/>
                </a:solidFill>
                <a:latin typeface="Comic Sans MS" panose="030F0702030302020204" pitchFamily="66" charset="0"/>
              </a:rPr>
              <a:t>préféré</a:t>
            </a:r>
            <a:r>
              <a:rPr lang="en-GB" sz="3200" dirty="0">
                <a:solidFill>
                  <a:srgbClr val="00B050"/>
                </a:solidFill>
                <a:latin typeface="Comic Sans MS" panose="030F0702030302020204" pitchFamily="66" charset="0"/>
              </a:rPr>
              <a:t> est</a:t>
            </a:r>
          </a:p>
          <a:p>
            <a:pPr marL="514350" indent="-514350">
              <a:buAutoNum type="arabicPeriod"/>
            </a:pPr>
            <a:r>
              <a:rPr lang="en-GB" sz="3200" dirty="0">
                <a:solidFill>
                  <a:srgbClr val="00B050"/>
                </a:solidFill>
                <a:latin typeface="Comic Sans MS" panose="030F0702030302020204" pitchFamily="66" charset="0"/>
              </a:rPr>
              <a:t>Mon collège est</a:t>
            </a:r>
          </a:p>
          <a:p>
            <a:pPr marL="514350" indent="-514350">
              <a:buAutoNum type="arabicPeriod"/>
            </a:pPr>
            <a:r>
              <a:rPr lang="en-GB" sz="3200" dirty="0">
                <a:solidFill>
                  <a:srgbClr val="00B050"/>
                </a:solidFill>
                <a:latin typeface="Comic Sans MS" panose="030F0702030302020204" pitchFamily="66" charset="0"/>
              </a:rPr>
              <a:t>Dans </a:t>
            </a:r>
            <a:r>
              <a:rPr lang="en-GB" sz="3200" dirty="0" err="1">
                <a:solidFill>
                  <a:srgbClr val="00B050"/>
                </a:solidFill>
                <a:latin typeface="Comic Sans MS" panose="030F0702030302020204" pitchFamily="66" charset="0"/>
              </a:rPr>
              <a:t>mon</a:t>
            </a:r>
            <a:r>
              <a:rPr lang="en-GB" sz="3200" dirty="0">
                <a:solidFill>
                  <a:srgbClr val="00B050"/>
                </a:solidFill>
                <a:latin typeface="Comic Sans MS" panose="030F0702030302020204" pitchFamily="66" charset="0"/>
              </a:rPr>
              <a:t> collège il y a</a:t>
            </a:r>
          </a:p>
        </p:txBody>
      </p:sp>
      <p:sp>
        <p:nvSpPr>
          <p:cNvPr id="2" name="TextBox 1"/>
          <p:cNvSpPr txBox="1"/>
          <p:nvPr/>
        </p:nvSpPr>
        <p:spPr>
          <a:xfrm>
            <a:off x="1968137" y="209007"/>
            <a:ext cx="7776754" cy="584775"/>
          </a:xfrm>
          <a:prstGeom prst="rect">
            <a:avLst/>
          </a:prstGeom>
          <a:noFill/>
          <a:ln>
            <a:noFill/>
          </a:ln>
        </p:spPr>
        <p:txBody>
          <a:bodyPr wrap="square" rtlCol="0">
            <a:spAutoFit/>
          </a:bodyPr>
          <a:lstStyle/>
          <a:p>
            <a:pPr algn="ctr"/>
            <a:r>
              <a:rPr lang="en-GB" sz="3200" dirty="0">
                <a:solidFill>
                  <a:srgbClr val="00B050"/>
                </a:solidFill>
                <a:latin typeface="Comic Sans MS" panose="030F0702030302020204" pitchFamily="66" charset="0"/>
              </a:rPr>
              <a:t>La correction avec un stylo vert</a:t>
            </a:r>
          </a:p>
        </p:txBody>
      </p:sp>
    </p:spTree>
    <p:extLst>
      <p:ext uri="{BB962C8B-B14F-4D97-AF65-F5344CB8AC3E}">
        <p14:creationId xmlns:p14="http://schemas.microsoft.com/office/powerpoint/2010/main" val="86419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42891" y="239206"/>
            <a:ext cx="11319344" cy="877104"/>
          </a:xfrm>
          <a:noFill/>
        </p:spPr>
        <p:txBody>
          <a:bodyPr>
            <a:normAutofit/>
          </a:bodyPr>
          <a:lstStyle/>
          <a:p>
            <a:r>
              <a:rPr lang="en-US" dirty="0">
                <a:latin typeface="Book Antiqua" panose="02040602050305030304" pitchFamily="18" charset="0"/>
              </a:rPr>
              <a:t>Article 28...</a:t>
            </a:r>
            <a:endParaRPr lang="en-GB" dirty="0">
              <a:latin typeface="Book Antiqua" panose="02040602050305030304" pitchFamily="18" charset="0"/>
            </a:endParaRPr>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829424" y="2207980"/>
            <a:ext cx="5254541" cy="3378311"/>
          </a:xfrm>
          <a:effectLst>
            <a:softEdge rad="63500"/>
          </a:effectLst>
        </p:spPr>
        <p:txBody>
          <a:bodyPr>
            <a:normAutofit fontScale="85000" lnSpcReduction="10000"/>
          </a:bodyPr>
          <a:lstStyle/>
          <a:p>
            <a:pPr marL="0" indent="0">
              <a:buNone/>
            </a:pPr>
            <a:r>
              <a:rPr lang="en-GB" sz="2400" dirty="0"/>
              <a:t>Article -</a:t>
            </a:r>
          </a:p>
          <a:p>
            <a:r>
              <a:rPr lang="en-GB" dirty="0"/>
              <a:t>Children have the right to an education. Discipline in schools should respect children’s human dignity. Primary education should be free. Wealthier countries should help poorer countries achieve this. </a:t>
            </a:r>
          </a:p>
        </p:txBody>
      </p:sp>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432273" y="2414593"/>
            <a:ext cx="5351463" cy="38628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latin typeface="Book Antiqua" panose="02040602050305030304" pitchFamily="18" charset="0"/>
            </a:endParaRPr>
          </a:p>
        </p:txBody>
      </p:sp>
      <p:sp>
        <p:nvSpPr>
          <p:cNvPr id="12" name="TextBox 11"/>
          <p:cNvSpPr txBox="1"/>
          <p:nvPr/>
        </p:nvSpPr>
        <p:spPr>
          <a:xfrm>
            <a:off x="432273" y="2310259"/>
            <a:ext cx="5743575" cy="369332"/>
          </a:xfrm>
          <a:prstGeom prst="rect">
            <a:avLst/>
          </a:prstGeom>
          <a:noFill/>
        </p:spPr>
        <p:txBody>
          <a:bodyPr wrap="square" rtlCol="0">
            <a:spAutoFit/>
          </a:bodyPr>
          <a:lstStyle/>
          <a:p>
            <a:endParaRPr lang="en-GB" dirty="0">
              <a:latin typeface="Book Antiqua" panose="02040602050305030304" pitchFamily="18" charset="0"/>
            </a:endParaRPr>
          </a:p>
        </p:txBody>
      </p:sp>
      <p:sp>
        <p:nvSpPr>
          <p:cNvPr id="13" name="Subtitle 2">
            <a:extLst>
              <a:ext uri="{FF2B5EF4-FFF2-40B4-BE49-F238E27FC236}">
                <a16:creationId xmlns:a16="http://schemas.microsoft.com/office/drawing/2014/main" id="{B620A5F9-5DAF-4851-B223-03AA2F2D5AFC}"/>
              </a:ext>
            </a:extLst>
          </p:cNvPr>
          <p:cNvSpPr txBox="1">
            <a:spLocks/>
          </p:cNvSpPr>
          <p:nvPr/>
        </p:nvSpPr>
        <p:spPr>
          <a:xfrm>
            <a:off x="242892" y="2577312"/>
            <a:ext cx="6343646" cy="4037801"/>
          </a:xfrm>
          <a:prstGeom prst="rect">
            <a:avLst/>
          </a:prstGeom>
          <a:solidFill>
            <a:srgbClr val="00AEEF">
              <a:alpha val="25000"/>
            </a:srgbClr>
          </a:solidFill>
          <a:effectLst>
            <a:softEdge rad="63500"/>
          </a:effectLst>
        </p:spPr>
        <p:txBody>
          <a:bodyPr vert="horz" lIns="180000" tIns="180000" rIns="91440" bIns="72000" rtlCol="0">
            <a:normAutofit/>
          </a:bodyPr>
          <a:lstStyle>
            <a:lvl1pPr marL="342900" indent="-342900" algn="l" defTabSz="914400" rtl="0" eaLnBrk="1" latinLnBrk="0" hangingPunct="1">
              <a:lnSpc>
                <a:spcPct val="90000"/>
              </a:lnSpc>
              <a:spcBef>
                <a:spcPts val="1000"/>
              </a:spcBef>
              <a:buClr>
                <a:srgbClr val="00AEEF"/>
              </a:buClr>
              <a:buFont typeface="Wingdings" panose="05000000000000000000" pitchFamily="2" charset="2"/>
              <a:buChar char="§"/>
              <a:defRPr sz="3200" kern="1200" baseline="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rgbClr val="999999"/>
              </a:buClr>
              <a:buFont typeface="Wingdings" panose="05000000000000000000" pitchFamily="2" charset="2"/>
              <a:buChar char="§"/>
              <a:defRPr sz="280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Clr>
                <a:srgbClr val="00AEEF"/>
              </a:buClr>
              <a:buFont typeface="Wingdings" panose="05000000000000000000" pitchFamily="2" charset="2"/>
              <a:buChar char="§"/>
              <a:defRPr sz="24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Clr>
                <a:srgbClr val="999999"/>
              </a:buClr>
              <a:buFont typeface="Wingdings" panose="05000000000000000000" pitchFamily="2" charset="2"/>
              <a:buChar char="§"/>
              <a:defRPr sz="20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anose="05000000000000000000" pitchFamily="2" charset="2"/>
              <a:buChar char="§"/>
              <a:defRPr sz="20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Font typeface="Wingdings" panose="05000000000000000000" pitchFamily="2" charset="2"/>
              <a:buNone/>
            </a:pPr>
            <a:r>
              <a:rPr lang="en-GB" dirty="0">
                <a:latin typeface="Book Antiqua" panose="02040602050305030304" pitchFamily="18" charset="0"/>
              </a:rPr>
              <a:t>We are discussing our education – giving opinions on school subjects, describing teachers and school and discussing future education plans. </a:t>
            </a:r>
          </a:p>
        </p:txBody>
      </p:sp>
      <p:sp>
        <p:nvSpPr>
          <p:cNvPr id="15" name="Subtitle 2">
            <a:extLst>
              <a:ext uri="{FF2B5EF4-FFF2-40B4-BE49-F238E27FC236}">
                <a16:creationId xmlns:a16="http://schemas.microsoft.com/office/drawing/2014/main" id="{B620A5F9-5DAF-4851-B223-03AA2F2D5AFC}"/>
              </a:ext>
            </a:extLst>
          </p:cNvPr>
          <p:cNvSpPr txBox="1">
            <a:spLocks/>
          </p:cNvSpPr>
          <p:nvPr/>
        </p:nvSpPr>
        <p:spPr>
          <a:xfrm>
            <a:off x="242890" y="1894054"/>
            <a:ext cx="6343647" cy="627851"/>
          </a:xfrm>
          <a:prstGeom prst="rect">
            <a:avLst/>
          </a:prstGeom>
          <a:solidFill>
            <a:srgbClr val="00AEEF">
              <a:alpha val="25000"/>
            </a:srgbClr>
          </a:solidFill>
          <a:effectLst>
            <a:softEdge rad="63500"/>
          </a:effectLst>
        </p:spPr>
        <p:txBody>
          <a:bodyPr vert="horz" lIns="180000" tIns="180000" rIns="91440" bIns="72000" rtlCol="0">
            <a:normAutofit fontScale="92500" lnSpcReduction="20000"/>
          </a:bodyPr>
          <a:lstStyle>
            <a:lvl1pPr marL="342900" indent="-342900" algn="l" defTabSz="914400" rtl="0" eaLnBrk="1" latinLnBrk="0" hangingPunct="1">
              <a:lnSpc>
                <a:spcPct val="90000"/>
              </a:lnSpc>
              <a:spcBef>
                <a:spcPts val="1000"/>
              </a:spcBef>
              <a:buClr>
                <a:srgbClr val="00AEEF"/>
              </a:buClr>
              <a:buFont typeface="Wingdings" panose="05000000000000000000" pitchFamily="2" charset="2"/>
              <a:buChar char="§"/>
              <a:defRPr sz="3200" kern="1200" baseline="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rgbClr val="999999"/>
              </a:buClr>
              <a:buFont typeface="Wingdings" panose="05000000000000000000" pitchFamily="2" charset="2"/>
              <a:buChar char="§"/>
              <a:defRPr sz="280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Clr>
                <a:srgbClr val="00AEEF"/>
              </a:buClr>
              <a:buFont typeface="Wingdings" panose="05000000000000000000" pitchFamily="2" charset="2"/>
              <a:buChar char="§"/>
              <a:defRPr sz="240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Clr>
                <a:srgbClr val="999999"/>
              </a:buClr>
              <a:buFont typeface="Wingdings" panose="05000000000000000000" pitchFamily="2" charset="2"/>
              <a:buChar char="§"/>
              <a:defRPr sz="20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anose="05000000000000000000" pitchFamily="2" charset="2"/>
              <a:buChar char="§"/>
              <a:defRPr sz="20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indent="0">
              <a:buNone/>
            </a:pPr>
            <a:r>
              <a:rPr lang="en-US" dirty="0">
                <a:latin typeface="Book Antiqua" panose="02040602050305030304" pitchFamily="18" charset="0"/>
              </a:rPr>
              <a:t>How it links to this unit...</a:t>
            </a:r>
            <a:endParaRPr lang="en-GB" dirty="0">
              <a:latin typeface="Book Antiqua" panose="02040602050305030304" pitchFamily="18" charset="0"/>
            </a:endParaRPr>
          </a:p>
        </p:txBody>
      </p:sp>
      <p:pic>
        <p:nvPicPr>
          <p:cNvPr id="8" name="Picture 7" descr="A picture containing drawing&#10;&#10;Description automatically generated">
            <a:extLst>
              <a:ext uri="{FF2B5EF4-FFF2-40B4-BE49-F238E27FC236}">
                <a16:creationId xmlns:a16="http://schemas.microsoft.com/office/drawing/2014/main" id="{46B54769-8449-BA43-AA3E-8324123786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49737" y="0"/>
            <a:ext cx="1642264" cy="2207980"/>
          </a:xfrm>
          <a:prstGeom prst="rect">
            <a:avLst/>
          </a:prstGeom>
        </p:spPr>
      </p:pic>
    </p:spTree>
    <p:extLst>
      <p:ext uri="{BB962C8B-B14F-4D97-AF65-F5344CB8AC3E}">
        <p14:creationId xmlns:p14="http://schemas.microsoft.com/office/powerpoint/2010/main" val="462059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6C35F-5C74-1EF3-9872-B58614A55D67}"/>
              </a:ext>
            </a:extLst>
          </p:cNvPr>
          <p:cNvSpPr>
            <a:spLocks noGrp="1"/>
          </p:cNvSpPr>
          <p:nvPr>
            <p:ph type="title"/>
          </p:nvPr>
        </p:nvSpPr>
        <p:spPr/>
        <p:txBody>
          <a:bodyPr/>
          <a:lstStyle/>
          <a:p>
            <a:pPr algn="ctr"/>
            <a:r>
              <a:rPr lang="en-GB" dirty="0">
                <a:latin typeface="Comic Sans MS" panose="030F0702030302020204" pitchFamily="66" charset="0"/>
              </a:rPr>
              <a:t>The sentence builders</a:t>
            </a:r>
          </a:p>
        </p:txBody>
      </p:sp>
      <p:sp>
        <p:nvSpPr>
          <p:cNvPr id="3" name="Content Placeholder 2">
            <a:extLst>
              <a:ext uri="{FF2B5EF4-FFF2-40B4-BE49-F238E27FC236}">
                <a16:creationId xmlns:a16="http://schemas.microsoft.com/office/drawing/2014/main" id="{D071E3D2-6622-2F6E-31DB-098ECF6D7353}"/>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256297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9F1BE7B-FB74-0525-EC82-0CF12550E433}"/>
              </a:ext>
            </a:extLst>
          </p:cNvPr>
          <p:cNvGraphicFramePr>
            <a:graphicFrameLocks noGrp="1"/>
          </p:cNvGraphicFramePr>
          <p:nvPr/>
        </p:nvGraphicFramePr>
        <p:xfrm>
          <a:off x="747665" y="48894"/>
          <a:ext cx="10696669" cy="6809106"/>
        </p:xfrm>
        <a:graphic>
          <a:graphicData uri="http://schemas.openxmlformats.org/drawingml/2006/table">
            <a:tbl>
              <a:tblPr firstRow="1" firstCol="1" bandRow="1"/>
              <a:tblGrid>
                <a:gridCol w="2674167">
                  <a:extLst>
                    <a:ext uri="{9D8B030D-6E8A-4147-A177-3AD203B41FA5}">
                      <a16:colId xmlns:a16="http://schemas.microsoft.com/office/drawing/2014/main" val="3772818111"/>
                    </a:ext>
                  </a:extLst>
                </a:gridCol>
                <a:gridCol w="3054096">
                  <a:extLst>
                    <a:ext uri="{9D8B030D-6E8A-4147-A177-3AD203B41FA5}">
                      <a16:colId xmlns:a16="http://schemas.microsoft.com/office/drawing/2014/main" val="715875360"/>
                    </a:ext>
                  </a:extLst>
                </a:gridCol>
                <a:gridCol w="2294239">
                  <a:extLst>
                    <a:ext uri="{9D8B030D-6E8A-4147-A177-3AD203B41FA5}">
                      <a16:colId xmlns:a16="http://schemas.microsoft.com/office/drawing/2014/main" val="1363003810"/>
                    </a:ext>
                  </a:extLst>
                </a:gridCol>
                <a:gridCol w="2674167">
                  <a:extLst>
                    <a:ext uri="{9D8B030D-6E8A-4147-A177-3AD203B41FA5}">
                      <a16:colId xmlns:a16="http://schemas.microsoft.com/office/drawing/2014/main" val="820713092"/>
                    </a:ext>
                  </a:extLst>
                </a:gridCol>
              </a:tblGrid>
              <a:tr h="236065">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Opinion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Subject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Connective and verb</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Adjective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759240034"/>
                  </a:ext>
                </a:extLst>
              </a:tr>
              <a:tr h="5234649">
                <a:tc>
                  <a:txBody>
                    <a:bodyPr/>
                    <a:lstStyle/>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J’adore</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(I love)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J’aime</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(I like)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J’aime bien </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(I quite like)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Je préfère </a:t>
                      </a: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(I prefer)</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Je n’aime pas </a:t>
                      </a: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(I don’t like)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Je déteste </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(I hate)</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Je ne supporte pas </a:t>
                      </a: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(I can’t stand)</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200" b="1" kern="100" dirty="0">
                          <a:effectLst/>
                          <a:latin typeface="Comic Sans MS" panose="030F0702030302020204" pitchFamily="66" charset="0"/>
                          <a:ea typeface="Calibri" panose="020F0502020204030204" pitchFamily="34" charset="0"/>
                          <a:cs typeface="Times New Roman" panose="02020603050405020304" pitchFamily="18" charset="0"/>
                        </a:rPr>
                        <a:t>Ma matière préférée est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200" kern="100" dirty="0">
                          <a:effectLst/>
                          <a:latin typeface="Comic Sans MS" panose="030F0702030302020204" pitchFamily="66" charset="0"/>
                          <a:ea typeface="Calibri" panose="020F0502020204030204" pitchFamily="34" charset="0"/>
                          <a:cs typeface="Times New Roman" panose="02020603050405020304" pitchFamily="18" charset="0"/>
                        </a:rPr>
                        <a:t>(my favourite subject is)</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*Je suis fort(e) en</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(I am good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*Je suis faible en</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(I am bad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*Je suis nul(le) en</a:t>
                      </a: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(I am rubbish at)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*when using these, you don’t need the le, la or les before the subject</a:t>
                      </a:r>
                      <a:endParaRPr lang="en-GB"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l’anglais</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(English)</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le français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(French)</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l’espagnol</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(Spanish)</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le dessin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(art)</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 musique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(music)</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 géographie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(geog)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 chimie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(chemistry)</a:t>
                      </a: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 biologie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(biology)</a:t>
                      </a: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la physique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(physics)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les maths </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(maths)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US" sz="1600" b="1" kern="100" dirty="0">
                          <a:effectLst/>
                          <a:latin typeface="Comic Sans MS" panose="030F0702030302020204" pitchFamily="66" charset="0"/>
                          <a:ea typeface="Calibri" panose="020F0502020204030204" pitchFamily="34" charset="0"/>
                          <a:cs typeface="Times New Roman" panose="02020603050405020304" pitchFamily="18" charset="0"/>
                        </a:rPr>
                        <a:t>les études commerciales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(business studies)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l’histoire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(history)</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US" sz="1600" b="1" kern="100" dirty="0">
                          <a:effectLst/>
                          <a:latin typeface="Comic Sans MS" panose="030F0702030302020204" pitchFamily="66" charset="0"/>
                          <a:ea typeface="Calibri" panose="020F0502020204030204" pitchFamily="34" charset="0"/>
                          <a:cs typeface="Times New Roman" panose="02020603050405020304" pitchFamily="18" charset="0"/>
                        </a:rPr>
                        <a:t>l’informatique </a:t>
                      </a:r>
                      <a:r>
                        <a:rPr lang="en-US" sz="1600" kern="100" dirty="0">
                          <a:effectLst/>
                          <a:latin typeface="Comic Sans MS" panose="030F0702030302020204" pitchFamily="66" charset="0"/>
                          <a:ea typeface="Calibri" panose="020F0502020204030204" pitchFamily="34" charset="0"/>
                          <a:cs typeface="Times New Roman" panose="02020603050405020304" pitchFamily="18" charset="0"/>
                        </a:rPr>
                        <a:t>(computing)</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l’EPS/le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sport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(PE)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parce que c’est </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(because it is)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mais c’est </a:t>
                      </a: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(but it is)</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même si c’est</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(even if it is)</a:t>
                      </a:r>
                    </a:p>
                    <a:p>
                      <a:pPr algn="l">
                        <a:lnSpc>
                          <a:spcPct val="107000"/>
                        </a:lnSpc>
                        <a:spcAft>
                          <a:spcPts val="800"/>
                        </a:spcAft>
                      </a:pPr>
                      <a:endParaRPr lang="en-GB" sz="16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endParaRPr lang="en-GB" sz="16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plus … que </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(more … than)</a:t>
                      </a:r>
                    </a:p>
                    <a:p>
                      <a:pPr algn="l">
                        <a:lnSpc>
                          <a:spcPct val="107000"/>
                        </a:lnSpc>
                        <a:spcAft>
                          <a:spcPts val="800"/>
                        </a:spcAft>
                      </a:pPr>
                      <a:endParaRPr lang="en-GB" sz="16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moins … que </a:t>
                      </a:r>
                    </a:p>
                    <a:p>
                      <a:pPr algn="l">
                        <a:lnSpc>
                          <a:spcPct val="107000"/>
                        </a:lnSpc>
                        <a:spcAft>
                          <a:spcPts val="800"/>
                        </a:spcAft>
                      </a:pP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(less … than)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amusant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(fun)</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facile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(easy)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intéressant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(interesting)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passionnant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(exciting)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pratique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(practical)</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actif</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(active)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important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(important)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ennuyeux</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(boring)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difficile</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(difficult)</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fr-FR" sz="1600" b="1" kern="100" dirty="0">
                          <a:effectLst/>
                          <a:latin typeface="Comic Sans MS" panose="030F0702030302020204" pitchFamily="66" charset="0"/>
                          <a:ea typeface="Calibri" panose="020F0502020204030204" pitchFamily="34" charset="0"/>
                          <a:cs typeface="Times New Roman" panose="02020603050405020304" pitchFamily="18" charset="0"/>
                        </a:rPr>
                        <a:t>fatigant</a:t>
                      </a:r>
                      <a:r>
                        <a:rPr lang="fr-FR" sz="1600" kern="100" dirty="0">
                          <a:effectLst/>
                          <a:latin typeface="Comic Sans MS" panose="030F0702030302020204" pitchFamily="66" charset="0"/>
                          <a:ea typeface="Calibri" panose="020F0502020204030204" pitchFamily="34" charset="0"/>
                          <a:cs typeface="Times New Roman" panose="02020603050405020304" pitchFamily="18" charset="0"/>
                        </a:rPr>
                        <a:t> </a:t>
                      </a: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(tiring)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utile </a:t>
                      </a: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(useful)</a:t>
                      </a: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relaxant</a:t>
                      </a: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 (relaxing) </a:t>
                      </a:r>
                    </a:p>
                    <a:p>
                      <a:pPr algn="l">
                        <a:lnSpc>
                          <a:spcPct val="107000"/>
                        </a:lnSpc>
                        <a:spcAft>
                          <a:spcPts val="800"/>
                        </a:spcAft>
                      </a:pPr>
                      <a:r>
                        <a:rPr lang="en-GB" sz="1600" b="1" kern="100" dirty="0">
                          <a:effectLst/>
                          <a:latin typeface="Comic Sans MS" panose="030F0702030302020204" pitchFamily="66" charset="0"/>
                          <a:ea typeface="Calibri" panose="020F0502020204030204" pitchFamily="34" charset="0"/>
                          <a:cs typeface="Times New Roman" panose="02020603050405020304" pitchFamily="18" charset="0"/>
                        </a:rPr>
                        <a:t>créatif </a:t>
                      </a:r>
                      <a:r>
                        <a:rPr lang="en-GB" sz="1600" kern="100" dirty="0">
                          <a:effectLst/>
                          <a:latin typeface="Comic Sans MS" panose="030F0702030302020204" pitchFamily="66" charset="0"/>
                          <a:ea typeface="Calibri" panose="020F0502020204030204" pitchFamily="34" charset="0"/>
                          <a:cs typeface="Times New Roman" panose="02020603050405020304" pitchFamily="18" charset="0"/>
                        </a:rPr>
                        <a:t>(creative)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050" kern="1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27851305"/>
                  </a:ext>
                </a:extLst>
              </a:tr>
              <a:tr h="806280">
                <a:tc gridSpan="4">
                  <a:txBody>
                    <a:bodyPr/>
                    <a:lstStyle/>
                    <a:p>
                      <a:pPr algn="l">
                        <a:lnSpc>
                          <a:spcPct val="107000"/>
                        </a:lnSpc>
                        <a:spcAft>
                          <a:spcPts val="800"/>
                        </a:spcAft>
                      </a:pPr>
                      <a:r>
                        <a:rPr lang="en-GB" sz="1200" b="1" i="1" kern="100" dirty="0">
                          <a:effectLst/>
                          <a:latin typeface="Comic Sans MS" panose="030F0702030302020204" pitchFamily="66" charset="0"/>
                          <a:ea typeface="Calibri" panose="020F0502020204030204" pitchFamily="34" charset="0"/>
                          <a:cs typeface="Times New Roman" panose="02020603050405020304" pitchFamily="18" charset="0"/>
                        </a:rPr>
                        <a:t>Ma matière préférée est le français parce que c’est intéressant et très utile. Cependant je suis faible en maths alors je ne supporte pas les cours de maths. Je pense que le dessin est plus relaxant que les sciences mais c’est moins utile. </a:t>
                      </a:r>
                    </a:p>
                    <a:p>
                      <a:pPr algn="l">
                        <a:lnSpc>
                          <a:spcPct val="107000"/>
                        </a:lnSpc>
                        <a:spcAft>
                          <a:spcPts val="800"/>
                        </a:spcAft>
                      </a:pPr>
                      <a:r>
                        <a:rPr lang="en-GB" sz="1200" i="1" kern="100" dirty="0">
                          <a:effectLst/>
                          <a:latin typeface="Comic Sans MS" panose="030F0702030302020204" pitchFamily="66" charset="0"/>
                          <a:ea typeface="Calibri" panose="020F0502020204030204" pitchFamily="34" charset="0"/>
                          <a:cs typeface="Times New Roman" panose="02020603050405020304" pitchFamily="18" charset="0"/>
                        </a:rPr>
                        <a:t>My favourite subject is French because it is interesting and very useful. However, I am bad at maths so I can’’t stand maths lessons. I think that art is more relaxing than science, but it is less useful. </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pPr algn="l">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pPr algn="l">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pPr algn="l">
                        <a:lnSpc>
                          <a:spcPct val="107000"/>
                        </a:lnSpc>
                        <a:spcAft>
                          <a:spcPts val="800"/>
                        </a:spcAft>
                      </a:pP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009323620"/>
                  </a:ext>
                </a:extLst>
              </a:tr>
            </a:tbl>
          </a:graphicData>
        </a:graphic>
      </p:graphicFrame>
    </p:spTree>
    <p:extLst>
      <p:ext uri="{BB962C8B-B14F-4D97-AF65-F5344CB8AC3E}">
        <p14:creationId xmlns:p14="http://schemas.microsoft.com/office/powerpoint/2010/main" val="33805344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9F1BE7B-FB74-0525-EC82-0CF12550E433}"/>
              </a:ext>
            </a:extLst>
          </p:cNvPr>
          <p:cNvGraphicFramePr>
            <a:graphicFrameLocks noGrp="1"/>
          </p:cNvGraphicFramePr>
          <p:nvPr>
            <p:extLst>
              <p:ext uri="{D42A27DB-BD31-4B8C-83A1-F6EECF244321}">
                <p14:modId xmlns:p14="http://schemas.microsoft.com/office/powerpoint/2010/main" val="368854414"/>
              </p:ext>
            </p:extLst>
          </p:nvPr>
        </p:nvGraphicFramePr>
        <p:xfrm>
          <a:off x="751033" y="39952"/>
          <a:ext cx="10689933" cy="6661659"/>
        </p:xfrm>
        <a:graphic>
          <a:graphicData uri="http://schemas.openxmlformats.org/drawingml/2006/table">
            <a:tbl>
              <a:tblPr firstRow="1" firstCol="1" bandRow="1"/>
              <a:tblGrid>
                <a:gridCol w="1793922">
                  <a:extLst>
                    <a:ext uri="{9D8B030D-6E8A-4147-A177-3AD203B41FA5}">
                      <a16:colId xmlns:a16="http://schemas.microsoft.com/office/drawing/2014/main" val="2980966037"/>
                    </a:ext>
                  </a:extLst>
                </a:gridCol>
                <a:gridCol w="2612686">
                  <a:extLst>
                    <a:ext uri="{9D8B030D-6E8A-4147-A177-3AD203B41FA5}">
                      <a16:colId xmlns:a16="http://schemas.microsoft.com/office/drawing/2014/main" val="3772818111"/>
                    </a:ext>
                  </a:extLst>
                </a:gridCol>
                <a:gridCol w="1834154">
                  <a:extLst>
                    <a:ext uri="{9D8B030D-6E8A-4147-A177-3AD203B41FA5}">
                      <a16:colId xmlns:a16="http://schemas.microsoft.com/office/drawing/2014/main" val="715875360"/>
                    </a:ext>
                  </a:extLst>
                </a:gridCol>
                <a:gridCol w="2581653">
                  <a:extLst>
                    <a:ext uri="{9D8B030D-6E8A-4147-A177-3AD203B41FA5}">
                      <a16:colId xmlns:a16="http://schemas.microsoft.com/office/drawing/2014/main" val="1363003810"/>
                    </a:ext>
                  </a:extLst>
                </a:gridCol>
                <a:gridCol w="1867518">
                  <a:extLst>
                    <a:ext uri="{9D8B030D-6E8A-4147-A177-3AD203B41FA5}">
                      <a16:colId xmlns:a16="http://schemas.microsoft.com/office/drawing/2014/main" val="820713092"/>
                    </a:ext>
                  </a:extLst>
                </a:gridCol>
              </a:tblGrid>
              <a:tr h="1420192">
                <a:tc rowSpan="2">
                  <a:txBody>
                    <a:bodyPr/>
                    <a:lstStyle/>
                    <a:p>
                      <a:pPr algn="l">
                        <a:lnSpc>
                          <a:spcPct val="107000"/>
                        </a:lnSpc>
                        <a:spcAft>
                          <a:spcPts val="800"/>
                        </a:spcAft>
                      </a:pPr>
                      <a:r>
                        <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Mon collège maintenant</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(my school now)</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algn="l">
                        <a:lnSpc>
                          <a:spcPct val="107000"/>
                        </a:lnSpc>
                        <a:spcAft>
                          <a:spcPts val="800"/>
                        </a:spcAft>
                      </a:pPr>
                      <a:r>
                        <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Mon collège est</a:t>
                      </a:r>
                    </a:p>
                    <a:p>
                      <a:pPr algn="l">
                        <a:lnSpc>
                          <a:spcPct val="107000"/>
                        </a:lnSpc>
                        <a:spcAft>
                          <a:spcPts val="800"/>
                        </a:spcAft>
                      </a:pPr>
                      <a:r>
                        <a:rPr lang="en-GB" sz="12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(My school is)</a:t>
                      </a:r>
                    </a:p>
                    <a:p>
                      <a:pPr algn="l">
                        <a:lnSpc>
                          <a:spcPct val="107000"/>
                        </a:lnSpc>
                        <a:spcAft>
                          <a:spcPts val="800"/>
                        </a:spcAft>
                      </a:pPr>
                      <a:r>
                        <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Dans mon collège il y a</a:t>
                      </a:r>
                    </a:p>
                    <a:p>
                      <a:pPr algn="l">
                        <a:lnSpc>
                          <a:spcPct val="107000"/>
                        </a:lnSpc>
                        <a:spcAft>
                          <a:spcPts val="800"/>
                        </a:spcAft>
                      </a:pPr>
                      <a:r>
                        <a:rPr lang="en-GB" sz="12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(In my school there is/are) </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3">
                  <a:txBody>
                    <a:bodyPr/>
                    <a:lstStyle/>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a:t>
                      </a: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une salle de classe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classroom)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 gymnase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gym)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des toilettes</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(some toilets)</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une piscine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swimming pool)</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une cantine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canteen)</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une bibliothèque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library)</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une salle d’informatique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computer room)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 laboratoire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science lab)</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un terrain de jeu</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(a playground)</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mais ce n’est pas</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(but it isn’t)</a:t>
                      </a:r>
                    </a:p>
                    <a:p>
                      <a:pPr algn="l">
                        <a:lnSpc>
                          <a:spcPct val="107000"/>
                        </a:lnSpc>
                        <a:spcAft>
                          <a:spcPts val="800"/>
                        </a:spcAft>
                      </a:pPr>
                      <a:r>
                        <a:rPr lang="en-GB" sz="1400" b="1" i="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mais il n’y a pas de</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(but there isn’t a/aren’t any)</a:t>
                      </a:r>
                    </a:p>
                    <a:p>
                      <a:pPr algn="l">
                        <a:lnSpc>
                          <a:spcPct val="107000"/>
                        </a:lnSpc>
                        <a:spcAft>
                          <a:spcPts val="800"/>
                        </a:spcAft>
                      </a:pPr>
                      <a:endPar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3">
                  <a:txBody>
                    <a:bodyPr/>
                    <a:lstStyle/>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salle de classe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(classroom)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gymnase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(gym)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toilettes</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(toilets)</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piscine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(swimming pool)</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cantine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(canteen)</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bibliothèque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(library)</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salle d’informatique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(computer room)</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laboratoire</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(science lab)</a:t>
                      </a:r>
                    </a:p>
                    <a:p>
                      <a:pPr algn="l">
                        <a:lnSpc>
                          <a:spcPct val="107000"/>
                        </a:lnSpc>
                        <a:spcAft>
                          <a:spcPts val="800"/>
                        </a:spcAft>
                      </a:pPr>
                      <a:r>
                        <a:rPr lang="en-GB" sz="11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terrain de jeu</a:t>
                      </a:r>
                    </a:p>
                    <a:p>
                      <a:pPr algn="l">
                        <a:lnSpc>
                          <a:spcPct val="107000"/>
                        </a:lnSpc>
                        <a:spcAft>
                          <a:spcPts val="800"/>
                        </a:spcAft>
                      </a:pPr>
                      <a:r>
                        <a:rPr lang="en-GB" sz="11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(playground)</a:t>
                      </a:r>
                    </a:p>
                    <a:p>
                      <a:pPr algn="l">
                        <a:lnSpc>
                          <a:spcPct val="107000"/>
                        </a:lnSpc>
                        <a:spcAft>
                          <a:spcPts val="800"/>
                        </a:spcAft>
                      </a:pPr>
                      <a:endParaRPr lang="en-GB" sz="105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27851305"/>
                  </a:ext>
                </a:extLst>
              </a:tr>
              <a:tr h="27765">
                <a:tc vMerge="1">
                  <a:txBody>
                    <a:bodyPr/>
                    <a:lstStyle/>
                    <a:p>
                      <a:pPr algn="l">
                        <a:lnSpc>
                          <a:spcPct val="107000"/>
                        </a:lnSpc>
                        <a:spcAft>
                          <a:spcPts val="800"/>
                        </a:spcAft>
                      </a:pPr>
                      <a:endParaRPr lang="en-GB" sz="140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Mon école primaire était</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(My primary school was)</a:t>
                      </a:r>
                    </a:p>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Dans mon école primaire il y avait</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(In my primary school there was/ were)</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dirty="0"/>
                    </a:p>
                  </a:txBody>
                  <a:tcPr/>
                </a:tc>
                <a:tc rowSpan="2">
                  <a:txBody>
                    <a:bodyPr/>
                    <a:lstStyle/>
                    <a:p>
                      <a:pPr algn="l">
                        <a:lnSpc>
                          <a:spcPct val="107000"/>
                        </a:lnSpc>
                        <a:spcAft>
                          <a:spcPts val="800"/>
                        </a:spcAft>
                      </a:pPr>
                      <a:r>
                        <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mais ce n’était pas</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(but it wasn’t)</a:t>
                      </a:r>
                    </a:p>
                    <a:p>
                      <a:pPr algn="l">
                        <a:lnSpc>
                          <a:spcPct val="107000"/>
                        </a:lnSpc>
                        <a:spcAft>
                          <a:spcPts val="800"/>
                        </a:spcAft>
                      </a:pPr>
                      <a:r>
                        <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mais il n’y avait pas de</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(but there wasn’t a/weren’t any)</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a:p>
                  </a:txBody>
                  <a:tcPr/>
                </a:tc>
                <a:extLst>
                  <a:ext uri="{0D108BD9-81ED-4DB2-BD59-A6C34878D82A}">
                    <a16:rowId xmlns:a16="http://schemas.microsoft.com/office/drawing/2014/main" val="709177407"/>
                  </a:ext>
                </a:extLst>
              </a:tr>
              <a:tr h="3442151">
                <a:tc>
                  <a:txBody>
                    <a:bodyPr/>
                    <a:lstStyle/>
                    <a:p>
                      <a:pPr algn="l">
                        <a:lnSpc>
                          <a:spcPct val="107000"/>
                        </a:lnSpc>
                        <a:spcAft>
                          <a:spcPts val="800"/>
                        </a:spcAft>
                      </a:pPr>
                      <a:r>
                        <a:rPr lang="en-GB" sz="14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Mon école primaire dans le passé</a:t>
                      </a:r>
                    </a:p>
                    <a:p>
                      <a:pPr algn="l">
                        <a:lnSpc>
                          <a:spcPct val="107000"/>
                        </a:lnSpc>
                        <a:spcAft>
                          <a:spcPts val="800"/>
                        </a:spcAft>
                      </a:pPr>
                      <a:r>
                        <a:rPr lang="en-GB" sz="14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(my primary school in the past)</a:t>
                      </a:r>
                    </a:p>
                    <a:p>
                      <a:endParaRPr lang="en-GB" sz="1600" dirty="0">
                        <a:solidFill>
                          <a:schemeClr val="tx1"/>
                        </a:solidFill>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Mon école primaire était</a:t>
                      </a:r>
                    </a:p>
                    <a:p>
                      <a:pPr algn="l">
                        <a:lnSpc>
                          <a:spcPct val="107000"/>
                        </a:lnSpc>
                        <a:spcAft>
                          <a:spcPts val="800"/>
                        </a:spcAft>
                      </a:pPr>
                      <a:r>
                        <a:rPr lang="en-GB" sz="12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(My primary school was)</a:t>
                      </a:r>
                    </a:p>
                    <a:p>
                      <a:pPr algn="l">
                        <a:lnSpc>
                          <a:spcPct val="107000"/>
                        </a:lnSpc>
                        <a:spcAft>
                          <a:spcPts val="800"/>
                        </a:spcAft>
                      </a:pPr>
                      <a:r>
                        <a:rPr lang="en-GB" sz="1200" b="1"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Dans mon école primaire il y avait</a:t>
                      </a:r>
                    </a:p>
                    <a:p>
                      <a:pPr algn="l">
                        <a:lnSpc>
                          <a:spcPct val="107000"/>
                        </a:lnSpc>
                        <a:spcAft>
                          <a:spcPts val="800"/>
                        </a:spcAft>
                      </a:pPr>
                      <a:r>
                        <a:rPr lang="en-GB" sz="1200" kern="1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(In my primary school there was/ were)</a:t>
                      </a:r>
                      <a:endParaRPr lang="en-GB" sz="1600" dirty="0">
                        <a:solidFill>
                          <a:schemeClr val="tx1"/>
                        </a:solidFill>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a:p>
                  </a:txBody>
                  <a:tcPr/>
                </a:tc>
                <a:tc vMerge="1">
                  <a:txBody>
                    <a:bodyPr/>
                    <a:lstStyle/>
                    <a:p>
                      <a:pPr algn="l">
                        <a:lnSpc>
                          <a:spcPct val="107000"/>
                        </a:lnSpc>
                        <a:spcAft>
                          <a:spcPts val="800"/>
                        </a:spcAft>
                      </a:pPr>
                      <a:endParaRPr lang="en-GB" sz="140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GB"/>
                    </a:p>
                  </a:txBody>
                  <a:tcPr/>
                </a:tc>
                <a:extLst>
                  <a:ext uri="{0D108BD9-81ED-4DB2-BD59-A6C34878D82A}">
                    <a16:rowId xmlns:a16="http://schemas.microsoft.com/office/drawing/2014/main" val="1321107039"/>
                  </a:ext>
                </a:extLst>
              </a:tr>
              <a:tr h="1365800">
                <a:tc>
                  <a:txBody>
                    <a:bodyPr/>
                    <a:lstStyle/>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Mon collège idéal dans le futur</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(my ideal school in the future)</a:t>
                      </a:r>
                      <a:endParaRPr lang="en-GB" dirty="0"/>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Mon collège idéal serait </a:t>
                      </a: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(My ideal school would be)</a:t>
                      </a:r>
                    </a:p>
                    <a:p>
                      <a:pPr algn="l">
                        <a:lnSpc>
                          <a:spcPct val="107000"/>
                        </a:lnSpc>
                        <a:spcAft>
                          <a:spcPts val="800"/>
                        </a:spcAft>
                      </a:pPr>
                      <a:r>
                        <a:rPr lang="en-GB" sz="1200" b="1" kern="100" dirty="0">
                          <a:effectLst/>
                          <a:latin typeface="Comic Sans MS" panose="030F0702030302020204" pitchFamily="66" charset="0"/>
                          <a:ea typeface="Calibri" panose="020F0502020204030204" pitchFamily="34" charset="0"/>
                          <a:cs typeface="Times New Roman" panose="02020603050405020304" pitchFamily="18" charset="0"/>
                        </a:rPr>
                        <a:t>Dans mon collège idéal il y aurait</a:t>
                      </a:r>
                    </a:p>
                    <a:p>
                      <a:pPr algn="l">
                        <a:lnSpc>
                          <a:spcPct val="107000"/>
                        </a:lnSpc>
                        <a:spcAft>
                          <a:spcPts val="800"/>
                        </a:spcAft>
                      </a:pPr>
                      <a:r>
                        <a:rPr lang="en-GB" sz="1200" kern="100" dirty="0">
                          <a:effectLst/>
                          <a:latin typeface="Comic Sans MS" panose="030F0702030302020204" pitchFamily="66" charset="0"/>
                          <a:ea typeface="Calibri" panose="020F0502020204030204" pitchFamily="34" charset="0"/>
                          <a:cs typeface="Times New Roman" panose="02020603050405020304" pitchFamily="18" charset="0"/>
                        </a:rPr>
                        <a:t>(In my ideal school there would be)</a:t>
                      </a:r>
                      <a:endParaRPr lang="en-GB" sz="1600" dirty="0"/>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r>
                        <a:rPr lang="en-GB" sz="1100" b="1" dirty="0">
                          <a:latin typeface="Comic Sans MS" panose="030F0702030302020204" pitchFamily="66" charset="0"/>
                        </a:rPr>
                        <a:t>petit(e)</a:t>
                      </a:r>
                    </a:p>
                    <a:p>
                      <a:r>
                        <a:rPr lang="en-GB" sz="1100" dirty="0">
                          <a:latin typeface="Comic Sans MS" panose="030F0702030302020204" pitchFamily="66" charset="0"/>
                        </a:rPr>
                        <a:t>small</a:t>
                      </a:r>
                    </a:p>
                    <a:p>
                      <a:r>
                        <a:rPr lang="en-GB" sz="1100" b="1" dirty="0">
                          <a:latin typeface="Comic Sans MS" panose="030F0702030302020204" pitchFamily="66" charset="0"/>
                        </a:rPr>
                        <a:t>grand (e)</a:t>
                      </a:r>
                    </a:p>
                    <a:p>
                      <a:r>
                        <a:rPr lang="en-GB" sz="1100" dirty="0">
                          <a:latin typeface="Comic Sans MS" panose="030F0702030302020204" pitchFamily="66" charset="0"/>
                        </a:rPr>
                        <a:t>big</a:t>
                      </a:r>
                    </a:p>
                    <a:p>
                      <a:r>
                        <a:rPr lang="en-GB" sz="1100" b="1" dirty="0">
                          <a:latin typeface="Comic Sans MS" panose="030F0702030302020204" pitchFamily="66" charset="0"/>
                        </a:rPr>
                        <a:t>moderne</a:t>
                      </a:r>
                    </a:p>
                    <a:p>
                      <a:r>
                        <a:rPr lang="en-GB" sz="1100" dirty="0">
                          <a:latin typeface="Comic Sans MS" panose="030F0702030302020204" pitchFamily="66" charset="0"/>
                        </a:rPr>
                        <a:t>modern</a:t>
                      </a:r>
                    </a:p>
                    <a:p>
                      <a:r>
                        <a:rPr lang="en-GB" sz="1100" b="1" dirty="0">
                          <a:latin typeface="Comic Sans MS" panose="030F0702030302020204" pitchFamily="66" charset="0"/>
                        </a:rPr>
                        <a:t>vieux/ vieille</a:t>
                      </a:r>
                    </a:p>
                    <a:p>
                      <a:r>
                        <a:rPr lang="en-GB" sz="1100" dirty="0">
                          <a:latin typeface="Comic Sans MS" panose="030F0702030302020204" pitchFamily="66" charset="0"/>
                        </a:rPr>
                        <a:t>old</a:t>
                      </a: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mais ce ne serait pas</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(but it wouldn’t be)</a:t>
                      </a:r>
                    </a:p>
                    <a:p>
                      <a:pPr algn="l">
                        <a:lnSpc>
                          <a:spcPct val="107000"/>
                        </a:lnSpc>
                        <a:spcAft>
                          <a:spcPts val="800"/>
                        </a:spcAft>
                      </a:pPr>
                      <a:r>
                        <a:rPr lang="en-GB" sz="1400" b="1" kern="100" dirty="0">
                          <a:effectLst/>
                          <a:latin typeface="Comic Sans MS" panose="030F0702030302020204" pitchFamily="66" charset="0"/>
                          <a:ea typeface="Calibri" panose="020F0502020204030204" pitchFamily="34" charset="0"/>
                          <a:cs typeface="Times New Roman" panose="02020603050405020304" pitchFamily="18" charset="0"/>
                        </a:rPr>
                        <a:t>mais il n’y aurait pas de</a:t>
                      </a:r>
                    </a:p>
                    <a:p>
                      <a:pPr algn="l">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(but there wouldn’t be a/any)</a:t>
                      </a:r>
                      <a:endParaRPr lang="en-GB" dirty="0">
                        <a:latin typeface="Comic Sans MS" panose="030F0702030302020204" pitchFamily="66"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r>
                        <a:rPr lang="en-GB" sz="1050" b="1" dirty="0">
                          <a:latin typeface="Comic Sans MS" panose="030F0702030302020204" pitchFamily="66" charset="0"/>
                        </a:rPr>
                        <a:t>petit(e)</a:t>
                      </a:r>
                    </a:p>
                    <a:p>
                      <a:r>
                        <a:rPr lang="en-GB" sz="1050" dirty="0">
                          <a:latin typeface="Comic Sans MS" panose="030F0702030302020204" pitchFamily="66" charset="0"/>
                        </a:rPr>
                        <a:t>small</a:t>
                      </a:r>
                    </a:p>
                    <a:p>
                      <a:r>
                        <a:rPr lang="en-GB" sz="1050" b="1" dirty="0">
                          <a:latin typeface="Comic Sans MS" panose="030F0702030302020204" pitchFamily="66" charset="0"/>
                        </a:rPr>
                        <a:t>grand(e)</a:t>
                      </a:r>
                    </a:p>
                    <a:p>
                      <a:r>
                        <a:rPr lang="en-GB" sz="1050" dirty="0">
                          <a:latin typeface="Comic Sans MS" panose="030F0702030302020204" pitchFamily="66" charset="0"/>
                        </a:rPr>
                        <a:t>big</a:t>
                      </a:r>
                    </a:p>
                    <a:p>
                      <a:r>
                        <a:rPr lang="en-GB" sz="1050" b="1" dirty="0">
                          <a:latin typeface="Comic Sans MS" panose="030F0702030302020204" pitchFamily="66" charset="0"/>
                        </a:rPr>
                        <a:t>moderne</a:t>
                      </a:r>
                    </a:p>
                    <a:p>
                      <a:r>
                        <a:rPr lang="en-GB" sz="1050" dirty="0">
                          <a:latin typeface="Comic Sans MS" panose="030F0702030302020204" pitchFamily="66" charset="0"/>
                        </a:rPr>
                        <a:t>modern</a:t>
                      </a:r>
                    </a:p>
                    <a:p>
                      <a:r>
                        <a:rPr lang="en-GB" sz="1050" b="1" dirty="0">
                          <a:latin typeface="Comic Sans MS" panose="030F0702030302020204" pitchFamily="66" charset="0"/>
                        </a:rPr>
                        <a:t>vieux/ vieille</a:t>
                      </a:r>
                    </a:p>
                    <a:p>
                      <a:r>
                        <a:rPr lang="en-GB" sz="1050" dirty="0">
                          <a:latin typeface="Comic Sans MS" panose="030F0702030302020204" pitchFamily="66" charset="0"/>
                        </a:rPr>
                        <a:t>old</a:t>
                      </a:r>
                    </a:p>
                    <a:p>
                      <a:pPr algn="l">
                        <a:lnSpc>
                          <a:spcPct val="107000"/>
                        </a:lnSpc>
                        <a:spcAft>
                          <a:spcPts val="800"/>
                        </a:spcAft>
                      </a:pPr>
                      <a:endParaRPr lang="en-GB" sz="1050" kern="1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54231" marR="5423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159826781"/>
                  </a:ext>
                </a:extLst>
              </a:tr>
            </a:tbl>
          </a:graphicData>
        </a:graphic>
      </p:graphicFrame>
    </p:spTree>
    <p:extLst>
      <p:ext uri="{BB962C8B-B14F-4D97-AF65-F5344CB8AC3E}">
        <p14:creationId xmlns:p14="http://schemas.microsoft.com/office/powerpoint/2010/main" val="2871276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F6457AD-7A54-3B56-D75C-2D85E2A1805F}"/>
              </a:ext>
            </a:extLst>
          </p:cNvPr>
          <p:cNvPicPr>
            <a:picLocks noChangeAspect="1"/>
          </p:cNvPicPr>
          <p:nvPr/>
        </p:nvPicPr>
        <p:blipFill>
          <a:blip r:embed="rId2"/>
          <a:stretch>
            <a:fillRect/>
          </a:stretch>
        </p:blipFill>
        <p:spPr>
          <a:xfrm>
            <a:off x="1001486" y="141825"/>
            <a:ext cx="10189028" cy="6574349"/>
          </a:xfrm>
          <a:prstGeom prst="rect">
            <a:avLst/>
          </a:prstGeom>
        </p:spPr>
      </p:pic>
    </p:spTree>
    <p:extLst>
      <p:ext uri="{BB962C8B-B14F-4D97-AF65-F5344CB8AC3E}">
        <p14:creationId xmlns:p14="http://schemas.microsoft.com/office/powerpoint/2010/main" val="515071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8702"/>
            <a:ext cx="10515600" cy="1325563"/>
          </a:xfrm>
        </p:spPr>
        <p:txBody>
          <a:bodyPr/>
          <a:lstStyle/>
          <a:p>
            <a:r>
              <a:rPr lang="en-GB" dirty="0">
                <a:latin typeface="Comic Sans MS" panose="030F0702030302020204" pitchFamily="66" charset="0"/>
              </a:rPr>
              <a:t>1. Match the English with the French</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549864610"/>
              </p:ext>
            </p:extLst>
          </p:nvPr>
        </p:nvGraphicFramePr>
        <p:xfrm>
          <a:off x="101137" y="1690688"/>
          <a:ext cx="4887957" cy="4308620"/>
        </p:xfrm>
        <a:graphic>
          <a:graphicData uri="http://schemas.openxmlformats.org/drawingml/2006/table">
            <a:tbl>
              <a:tblPr firstRow="1" bandRow="1">
                <a:tableStyleId>{5940675A-B579-460E-94D1-54222C63F5DA}</a:tableStyleId>
              </a:tblPr>
              <a:tblGrid>
                <a:gridCol w="4887957">
                  <a:extLst>
                    <a:ext uri="{9D8B030D-6E8A-4147-A177-3AD203B41FA5}">
                      <a16:colId xmlns:a16="http://schemas.microsoft.com/office/drawing/2014/main" val="1440238163"/>
                    </a:ext>
                  </a:extLst>
                </a:gridCol>
              </a:tblGrid>
              <a:tr h="755668">
                <a:tc>
                  <a:txBody>
                    <a:bodyPr/>
                    <a:lstStyle/>
                    <a:p>
                      <a:pPr>
                        <a:lnSpc>
                          <a:spcPct val="107000"/>
                        </a:lnSpc>
                        <a:spcAft>
                          <a:spcPts val="0"/>
                        </a:spcAft>
                      </a:pPr>
                      <a:r>
                        <a:rPr lang="fr-FR" sz="2800" dirty="0">
                          <a:effectLst/>
                          <a:latin typeface="Comic Sans MS" panose="030F0702030302020204" pitchFamily="66" charset="0"/>
                          <a:ea typeface="Calibri" panose="020F0502020204030204" pitchFamily="34" charset="0"/>
                          <a:cs typeface="Calibri" panose="020F0502020204030204" pitchFamily="34" charset="0"/>
                        </a:rPr>
                        <a:t>Dans mon collège, il y a vingt salles de classe.</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6135502"/>
                  </a:ext>
                </a:extLst>
              </a:tr>
              <a:tr h="755668">
                <a:tc>
                  <a:txBody>
                    <a:bodyPr/>
                    <a:lstStyle/>
                    <a:p>
                      <a:pPr>
                        <a:lnSpc>
                          <a:spcPct val="107000"/>
                        </a:lnSpc>
                        <a:spcAft>
                          <a:spcPts val="0"/>
                        </a:spcAft>
                      </a:pPr>
                      <a:r>
                        <a:rPr lang="fr-FR" sz="2800" dirty="0">
                          <a:effectLst/>
                          <a:latin typeface="Comic Sans MS" panose="030F0702030302020204" pitchFamily="66" charset="0"/>
                          <a:ea typeface="Calibri" panose="020F0502020204030204" pitchFamily="34" charset="0"/>
                          <a:cs typeface="Calibri" panose="020F0502020204030204" pitchFamily="34" charset="0"/>
                        </a:rPr>
                        <a:t>A neuf heures j’ai un cours d’anglais.</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05308371"/>
                  </a:ext>
                </a:extLst>
              </a:tr>
              <a:tr h="755668">
                <a:tc>
                  <a:txBody>
                    <a:bodyPr/>
                    <a:lstStyle/>
                    <a:p>
                      <a:pPr>
                        <a:lnSpc>
                          <a:spcPct val="107000"/>
                        </a:lnSpc>
                        <a:spcAft>
                          <a:spcPts val="0"/>
                        </a:spcAft>
                      </a:pPr>
                      <a:r>
                        <a:rPr lang="fr-FR" sz="2800" dirty="0">
                          <a:effectLst/>
                          <a:latin typeface="Comic Sans MS" panose="030F0702030302020204" pitchFamily="66" charset="0"/>
                          <a:ea typeface="Calibri" panose="020F0502020204030204" pitchFamily="34" charset="0"/>
                          <a:cs typeface="Calibri" panose="020F0502020204030204" pitchFamily="34" charset="0"/>
                        </a:rPr>
                        <a:t>Il n’y a pas de laboratoire.</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69391926"/>
                  </a:ext>
                </a:extLst>
              </a:tr>
              <a:tr h="755668">
                <a:tc>
                  <a:txBody>
                    <a:bodyPr/>
                    <a:lstStyle/>
                    <a:p>
                      <a:pPr>
                        <a:lnSpc>
                          <a:spcPct val="107000"/>
                        </a:lnSpc>
                        <a:spcAft>
                          <a:spcPts val="0"/>
                        </a:spcAft>
                      </a:pPr>
                      <a:r>
                        <a:rPr lang="fr-FR" sz="2800" dirty="0">
                          <a:effectLst/>
                          <a:latin typeface="Comic Sans MS" panose="030F0702030302020204" pitchFamily="66" charset="0"/>
                          <a:ea typeface="Calibri" panose="020F0502020204030204" pitchFamily="34" charset="0"/>
                          <a:cs typeface="Calibri" panose="020F0502020204030204" pitchFamily="34" charset="0"/>
                        </a:rPr>
                        <a:t>Le français est moins difficile que les maths.</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32986177"/>
                  </a:ext>
                </a:extLst>
              </a:tr>
              <a:tr h="755668">
                <a:tc>
                  <a:txBody>
                    <a:bodyPr/>
                    <a:lstStyle/>
                    <a:p>
                      <a:pPr>
                        <a:lnSpc>
                          <a:spcPct val="107000"/>
                        </a:lnSpc>
                        <a:spcAft>
                          <a:spcPts val="0"/>
                        </a:spcAft>
                      </a:pPr>
                      <a:r>
                        <a:rPr lang="fr-FR" sz="2800" dirty="0">
                          <a:effectLst/>
                          <a:latin typeface="Comic Sans MS" panose="030F0702030302020204" pitchFamily="66" charset="0"/>
                          <a:ea typeface="Calibri" panose="020F0502020204030204" pitchFamily="34" charset="0"/>
                          <a:cs typeface="Calibri" panose="020F0502020204030204" pitchFamily="34" charset="0"/>
                        </a:rPr>
                        <a:t>Le prof de sciences est vraiment sévère.</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32018738"/>
                  </a:ext>
                </a:extLst>
              </a:tr>
            </a:tbl>
          </a:graphicData>
        </a:graphic>
      </p:graphicFrame>
      <p:graphicFrame>
        <p:nvGraphicFramePr>
          <p:cNvPr id="7" name="Content Placeholder 5"/>
          <p:cNvGraphicFramePr>
            <a:graphicFrameLocks/>
          </p:cNvGraphicFramePr>
          <p:nvPr>
            <p:extLst>
              <p:ext uri="{D42A27DB-BD31-4B8C-83A1-F6EECF244321}">
                <p14:modId xmlns:p14="http://schemas.microsoft.com/office/powerpoint/2010/main" val="990844964"/>
              </p:ext>
            </p:extLst>
          </p:nvPr>
        </p:nvGraphicFramePr>
        <p:xfrm>
          <a:off x="7006662" y="1690688"/>
          <a:ext cx="5084201" cy="4433427"/>
        </p:xfrm>
        <a:graphic>
          <a:graphicData uri="http://schemas.openxmlformats.org/drawingml/2006/table">
            <a:tbl>
              <a:tblPr firstRow="1" bandRow="1">
                <a:tableStyleId>{5940675A-B579-460E-94D1-54222C63F5DA}</a:tableStyleId>
              </a:tblPr>
              <a:tblGrid>
                <a:gridCol w="5084201">
                  <a:extLst>
                    <a:ext uri="{9D8B030D-6E8A-4147-A177-3AD203B41FA5}">
                      <a16:colId xmlns:a16="http://schemas.microsoft.com/office/drawing/2014/main" val="1440238163"/>
                    </a:ext>
                  </a:extLst>
                </a:gridCol>
              </a:tblGrid>
              <a:tr h="835107">
                <a:tc>
                  <a:txBody>
                    <a:bodyPr/>
                    <a:lstStyle/>
                    <a:p>
                      <a:pPr algn="r">
                        <a:lnSpc>
                          <a:spcPct val="107000"/>
                        </a:lnSpc>
                        <a:spcAft>
                          <a:spcPts val="0"/>
                        </a:spcAft>
                      </a:pPr>
                      <a:r>
                        <a:rPr lang="en-GB" sz="2800" dirty="0">
                          <a:effectLst/>
                          <a:latin typeface="Comic Sans MS" panose="030F0702030302020204" pitchFamily="66" charset="0"/>
                          <a:ea typeface="Calibri" panose="020F0502020204030204" pitchFamily="34" charset="0"/>
                          <a:cs typeface="Calibri" panose="020F0502020204030204" pitchFamily="34" charset="0"/>
                        </a:rPr>
                        <a:t>There is no science lab.</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6135502"/>
                  </a:ext>
                </a:extLst>
              </a:tr>
              <a:tr h="835107">
                <a:tc>
                  <a:txBody>
                    <a:bodyPr/>
                    <a:lstStyle/>
                    <a:p>
                      <a:pPr algn="r">
                        <a:lnSpc>
                          <a:spcPct val="107000"/>
                        </a:lnSpc>
                        <a:spcAft>
                          <a:spcPts val="0"/>
                        </a:spcAft>
                      </a:pPr>
                      <a:r>
                        <a:rPr lang="en-GB" sz="2800" dirty="0">
                          <a:effectLst/>
                          <a:latin typeface="Comic Sans MS" panose="030F0702030302020204" pitchFamily="66" charset="0"/>
                          <a:ea typeface="Calibri" panose="020F0502020204030204" pitchFamily="34" charset="0"/>
                          <a:cs typeface="Calibri" panose="020F0502020204030204" pitchFamily="34" charset="0"/>
                        </a:rPr>
                        <a:t>French is less difficult than maths.</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05308371"/>
                  </a:ext>
                </a:extLst>
              </a:tr>
              <a:tr h="986737">
                <a:tc>
                  <a:txBody>
                    <a:bodyPr/>
                    <a:lstStyle/>
                    <a:p>
                      <a:pPr algn="r">
                        <a:lnSpc>
                          <a:spcPct val="107000"/>
                        </a:lnSpc>
                        <a:spcAft>
                          <a:spcPts val="0"/>
                        </a:spcAft>
                      </a:pPr>
                      <a:r>
                        <a:rPr lang="en-GB" sz="2800" dirty="0">
                          <a:effectLst/>
                          <a:latin typeface="Comic Sans MS" panose="030F0702030302020204" pitchFamily="66" charset="0"/>
                          <a:ea typeface="Calibri" panose="020F0502020204030204" pitchFamily="34" charset="0"/>
                          <a:cs typeface="Calibri" panose="020F0502020204030204" pitchFamily="34" charset="0"/>
                        </a:rPr>
                        <a:t>In my school there are twenty classrooms.</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69391926"/>
                  </a:ext>
                </a:extLst>
              </a:tr>
              <a:tr h="835107">
                <a:tc>
                  <a:txBody>
                    <a:bodyPr/>
                    <a:lstStyle/>
                    <a:p>
                      <a:pPr algn="r">
                        <a:lnSpc>
                          <a:spcPct val="107000"/>
                        </a:lnSpc>
                        <a:spcAft>
                          <a:spcPts val="0"/>
                        </a:spcAft>
                      </a:pPr>
                      <a:r>
                        <a:rPr lang="en-GB" sz="2800" dirty="0">
                          <a:effectLst/>
                          <a:latin typeface="Comic Sans MS" panose="030F0702030302020204" pitchFamily="66" charset="0"/>
                          <a:ea typeface="Calibri" panose="020F0502020204030204" pitchFamily="34" charset="0"/>
                          <a:cs typeface="Calibri" panose="020F0502020204030204" pitchFamily="34" charset="0"/>
                        </a:rPr>
                        <a:t>The science teacher is strict.</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32986177"/>
                  </a:ext>
                </a:extLst>
              </a:tr>
              <a:tr h="835107">
                <a:tc>
                  <a:txBody>
                    <a:bodyPr/>
                    <a:lstStyle/>
                    <a:p>
                      <a:pPr algn="r">
                        <a:lnSpc>
                          <a:spcPct val="107000"/>
                        </a:lnSpc>
                        <a:spcAft>
                          <a:spcPts val="0"/>
                        </a:spcAft>
                      </a:pPr>
                      <a:r>
                        <a:rPr lang="en-GB" sz="2800" dirty="0">
                          <a:effectLst/>
                          <a:latin typeface="Comic Sans MS" panose="030F0702030302020204" pitchFamily="66" charset="0"/>
                          <a:ea typeface="Calibri" panose="020F0502020204030204" pitchFamily="34" charset="0"/>
                          <a:cs typeface="Calibri" panose="020F0502020204030204" pitchFamily="34" charset="0"/>
                        </a:rPr>
                        <a:t>At nine o clock I have a lesson of English.</a:t>
                      </a:r>
                      <a:endParaRPr lang="en-GB" sz="24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32018738"/>
                  </a:ext>
                </a:extLst>
              </a:tr>
            </a:tbl>
          </a:graphicData>
        </a:graphic>
      </p:graphicFrame>
      <p:cxnSp>
        <p:nvCxnSpPr>
          <p:cNvPr id="13" name="Straight Arrow Connector 12"/>
          <p:cNvCxnSpPr/>
          <p:nvPr/>
        </p:nvCxnSpPr>
        <p:spPr>
          <a:xfrm>
            <a:off x="4989094" y="2133600"/>
            <a:ext cx="2017568" cy="1902823"/>
          </a:xfrm>
          <a:prstGeom prst="straightConnector1">
            <a:avLst/>
          </a:prstGeom>
          <a:ln w="57150">
            <a:solidFill>
              <a:srgbClr val="00B050"/>
            </a:solidFill>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p:cNvCxnSpPr/>
          <p:nvPr/>
        </p:nvCxnSpPr>
        <p:spPr>
          <a:xfrm>
            <a:off x="4989094" y="3016251"/>
            <a:ext cx="2017568" cy="2639966"/>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4989094" y="2133600"/>
            <a:ext cx="2017568" cy="167640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989094" y="2769326"/>
            <a:ext cx="2017568" cy="1690379"/>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V="1">
            <a:off x="4989094" y="4781006"/>
            <a:ext cx="2017568" cy="705394"/>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032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Comic Sans MS" panose="030F0702030302020204" pitchFamily="66" charset="0"/>
              </a:rPr>
              <a:t>2. Translate the following questions into English</a:t>
            </a:r>
          </a:p>
        </p:txBody>
      </p:sp>
      <p:sp>
        <p:nvSpPr>
          <p:cNvPr id="3" name="Content Placeholder 2"/>
          <p:cNvSpPr>
            <a:spLocks noGrp="1"/>
          </p:cNvSpPr>
          <p:nvPr>
            <p:ph idx="1"/>
          </p:nvPr>
        </p:nvSpPr>
        <p:spPr/>
        <p:txBody>
          <a:bodyPr>
            <a:normAutofit/>
          </a:bodyPr>
          <a:lstStyle/>
          <a:p>
            <a:pPr marL="514350" lvl="0" indent="-514350">
              <a:buFont typeface="+mj-lt"/>
              <a:buAutoNum type="alphaLcParenR"/>
            </a:pPr>
            <a:r>
              <a:rPr lang="fr-FR" dirty="0">
                <a:latin typeface="Comic Sans MS" panose="030F0702030302020204" pitchFamily="66" charset="0"/>
              </a:rPr>
              <a:t>Qu’est-ce que tu vas faire au collège demain? </a:t>
            </a:r>
          </a:p>
          <a:p>
            <a:pPr marL="514350" lvl="0" indent="-514350">
              <a:buFont typeface="+mj-lt"/>
              <a:buAutoNum type="alphaLcParenR"/>
            </a:pPr>
            <a:endParaRPr lang="en-GB" dirty="0">
              <a:latin typeface="Comic Sans MS" panose="030F0702030302020204" pitchFamily="66" charset="0"/>
            </a:endParaRPr>
          </a:p>
          <a:p>
            <a:pPr marL="514350" lvl="0" indent="-514350">
              <a:buFont typeface="+mj-lt"/>
              <a:buAutoNum type="alphaLcParenR"/>
            </a:pPr>
            <a:r>
              <a:rPr lang="fr-FR" dirty="0">
                <a:latin typeface="Comic Sans MS" panose="030F0702030302020204" pitchFamily="66" charset="0"/>
              </a:rPr>
              <a:t>Qui est votre professeur préféré? </a:t>
            </a:r>
          </a:p>
          <a:p>
            <a:pPr marL="514350" lvl="0" indent="-514350">
              <a:buFont typeface="+mj-lt"/>
              <a:buAutoNum type="alphaLcParenR"/>
            </a:pPr>
            <a:endParaRPr lang="en-GB" dirty="0">
              <a:latin typeface="Comic Sans MS" panose="030F0702030302020204" pitchFamily="66" charset="0"/>
            </a:endParaRPr>
          </a:p>
          <a:p>
            <a:pPr marL="514350" lvl="0" indent="-514350">
              <a:buFont typeface="+mj-lt"/>
              <a:buAutoNum type="alphaLcParenR"/>
            </a:pPr>
            <a:r>
              <a:rPr lang="fr-FR" dirty="0">
                <a:latin typeface="Comic Sans MS" panose="030F0702030302020204" pitchFamily="66" charset="0"/>
              </a:rPr>
              <a:t>Qu’est-ce qu’il y a dans ton collège?</a:t>
            </a:r>
          </a:p>
          <a:p>
            <a:pPr marL="514350" lvl="0" indent="-514350">
              <a:buFont typeface="+mj-lt"/>
              <a:buAutoNum type="alphaLcParenR"/>
            </a:pPr>
            <a:endParaRPr lang="fr-FR" dirty="0">
              <a:latin typeface="Comic Sans MS" panose="030F0702030302020204" pitchFamily="66" charset="0"/>
            </a:endParaRPr>
          </a:p>
          <a:p>
            <a:pPr marL="514350" lvl="0" indent="-514350">
              <a:buFont typeface="+mj-lt"/>
              <a:buAutoNum type="alphaLcParenR"/>
            </a:pPr>
            <a:r>
              <a:rPr lang="fr-FR" dirty="0">
                <a:latin typeface="Comic Sans MS" panose="030F0702030302020204" pitchFamily="66" charset="0"/>
                <a:cs typeface="Calibri" panose="020F0502020204030204" pitchFamily="34" charset="0"/>
              </a:rPr>
              <a:t>À quelle heure sont les activités extrascolaires?</a:t>
            </a:r>
            <a:endParaRPr lang="en-GB" dirty="0">
              <a:latin typeface="Comic Sans MS" panose="030F0702030302020204" pitchFamily="66" charset="0"/>
            </a:endParaRPr>
          </a:p>
          <a:p>
            <a:pPr marL="0" indent="0">
              <a:buNone/>
            </a:pPr>
            <a:endParaRPr lang="en-GB" dirty="0"/>
          </a:p>
        </p:txBody>
      </p:sp>
      <p:sp>
        <p:nvSpPr>
          <p:cNvPr id="9" name="Rectangle 8"/>
          <p:cNvSpPr/>
          <p:nvPr/>
        </p:nvSpPr>
        <p:spPr>
          <a:xfrm>
            <a:off x="838198" y="2360443"/>
            <a:ext cx="11193379" cy="421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latin typeface="Comic Sans MS" panose="030F0702030302020204" pitchFamily="66" charset="0"/>
              </a:rPr>
              <a:t>What are you going to do at school tomorrow?</a:t>
            </a:r>
          </a:p>
        </p:txBody>
      </p:sp>
      <p:sp>
        <p:nvSpPr>
          <p:cNvPr id="10" name="Rectangle 9"/>
          <p:cNvSpPr/>
          <p:nvPr/>
        </p:nvSpPr>
        <p:spPr>
          <a:xfrm>
            <a:off x="838199" y="3376733"/>
            <a:ext cx="11193378" cy="421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latin typeface="Comic Sans MS" panose="030F0702030302020204" pitchFamily="66" charset="0"/>
              </a:rPr>
              <a:t>Who is your favourite teacher?</a:t>
            </a:r>
          </a:p>
        </p:txBody>
      </p:sp>
      <p:sp>
        <p:nvSpPr>
          <p:cNvPr id="11" name="Rectangle 10"/>
          <p:cNvSpPr/>
          <p:nvPr/>
        </p:nvSpPr>
        <p:spPr>
          <a:xfrm>
            <a:off x="838199" y="4454648"/>
            <a:ext cx="11193378" cy="421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latin typeface="Comic Sans MS" panose="030F0702030302020204" pitchFamily="66" charset="0"/>
              </a:rPr>
              <a:t>What is there is in your school?</a:t>
            </a:r>
          </a:p>
        </p:txBody>
      </p:sp>
      <p:sp>
        <p:nvSpPr>
          <p:cNvPr id="7" name="Rectangle 6"/>
          <p:cNvSpPr/>
          <p:nvPr/>
        </p:nvSpPr>
        <p:spPr>
          <a:xfrm>
            <a:off x="838199" y="5397626"/>
            <a:ext cx="11193378" cy="421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latin typeface="Comic Sans MS" panose="030F0702030302020204" pitchFamily="66" charset="0"/>
              </a:rPr>
              <a:t>At what time are afterschool activities?</a:t>
            </a:r>
          </a:p>
        </p:txBody>
      </p:sp>
    </p:spTree>
    <p:extLst>
      <p:ext uri="{BB962C8B-B14F-4D97-AF65-F5344CB8AC3E}">
        <p14:creationId xmlns:p14="http://schemas.microsoft.com/office/powerpoint/2010/main" val="3108086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down)">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Comic Sans MS" panose="030F0702030302020204" pitchFamily="66" charset="0"/>
              </a:rPr>
              <a:t>3. Answer the following questions in French</a:t>
            </a:r>
          </a:p>
        </p:txBody>
      </p:sp>
      <p:sp>
        <p:nvSpPr>
          <p:cNvPr id="3" name="Content Placeholder 2"/>
          <p:cNvSpPr>
            <a:spLocks noGrp="1"/>
          </p:cNvSpPr>
          <p:nvPr>
            <p:ph idx="1"/>
          </p:nvPr>
        </p:nvSpPr>
        <p:spPr/>
        <p:txBody>
          <a:bodyPr>
            <a:normAutofit/>
          </a:bodyPr>
          <a:lstStyle/>
          <a:p>
            <a:pPr marL="514350" lvl="0" indent="-514350">
              <a:buFont typeface="+mj-lt"/>
              <a:buAutoNum type="alphaLcParenR"/>
            </a:pPr>
            <a:r>
              <a:rPr lang="fr-FR" dirty="0">
                <a:latin typeface="Comic Sans MS" panose="030F0702030302020204" pitchFamily="66" charset="0"/>
              </a:rPr>
              <a:t>Comment serait ton collège idéal?</a:t>
            </a:r>
          </a:p>
          <a:p>
            <a:pPr marL="514350" lvl="0" indent="-514350">
              <a:buFont typeface="+mj-lt"/>
              <a:buAutoNum type="alphaLcParenR"/>
            </a:pPr>
            <a:endParaRPr lang="fr-FR" dirty="0">
              <a:latin typeface="Comic Sans MS" panose="030F0702030302020204" pitchFamily="66" charset="0"/>
            </a:endParaRPr>
          </a:p>
          <a:p>
            <a:pPr marL="514350" lvl="0" indent="-514350">
              <a:buFont typeface="+mj-lt"/>
              <a:buAutoNum type="alphaLcParenR"/>
            </a:pPr>
            <a:endParaRPr lang="fr-FR" dirty="0">
              <a:latin typeface="Comic Sans MS" panose="030F0702030302020204" pitchFamily="66" charset="0"/>
            </a:endParaRPr>
          </a:p>
          <a:p>
            <a:pPr marL="514350" lvl="0" indent="-514350">
              <a:buFont typeface="+mj-lt"/>
              <a:buAutoNum type="alphaLcParenR"/>
            </a:pPr>
            <a:endParaRPr lang="en-GB" dirty="0">
              <a:latin typeface="Comic Sans MS" panose="030F0702030302020204" pitchFamily="66" charset="0"/>
            </a:endParaRPr>
          </a:p>
          <a:p>
            <a:pPr marL="514350" lvl="0" indent="-514350">
              <a:buFont typeface="+mj-lt"/>
              <a:buAutoNum type="alphaLcParenR"/>
            </a:pPr>
            <a:r>
              <a:rPr lang="fr-FR" dirty="0">
                <a:latin typeface="Comic Sans MS" panose="030F0702030302020204" pitchFamily="66" charset="0"/>
              </a:rPr>
              <a:t>Quelle est ta matière préférée? Pourquoi?</a:t>
            </a:r>
            <a:endParaRPr lang="en-GB" dirty="0">
              <a:latin typeface="Comic Sans MS" panose="030F0702030302020204" pitchFamily="66" charset="0"/>
            </a:endParaRPr>
          </a:p>
          <a:p>
            <a:pPr marL="0" indent="0">
              <a:buNone/>
            </a:pPr>
            <a:endParaRPr lang="en-GB" dirty="0"/>
          </a:p>
        </p:txBody>
      </p:sp>
      <p:sp>
        <p:nvSpPr>
          <p:cNvPr id="9" name="Rectangle 8"/>
          <p:cNvSpPr/>
          <p:nvPr/>
        </p:nvSpPr>
        <p:spPr>
          <a:xfrm>
            <a:off x="238898" y="2337951"/>
            <a:ext cx="11680384" cy="12356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latin typeface="Comic Sans MS" panose="030F0702030302020204" pitchFamily="66" charset="0"/>
              </a:rPr>
              <a:t>What would your ideal school be like?</a:t>
            </a:r>
          </a:p>
          <a:p>
            <a:r>
              <a:rPr lang="fr-FR" sz="2800" i="1" dirty="0">
                <a:solidFill>
                  <a:srgbClr val="00B050"/>
                </a:solidFill>
                <a:latin typeface="Comic Sans MS" panose="030F0702030302020204" pitchFamily="66" charset="0"/>
              </a:rPr>
              <a:t>Mon collège idéal serait grand. Il y aurait deux cantines car j’aime manger!</a:t>
            </a:r>
          </a:p>
        </p:txBody>
      </p:sp>
      <p:sp>
        <p:nvSpPr>
          <p:cNvPr id="10" name="Rectangle 9"/>
          <p:cNvSpPr/>
          <p:nvPr/>
        </p:nvSpPr>
        <p:spPr>
          <a:xfrm>
            <a:off x="238896" y="4663732"/>
            <a:ext cx="11680385" cy="164816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rgbClr val="00B050"/>
                </a:solidFill>
                <a:latin typeface="Comic Sans MS" panose="030F0702030302020204" pitchFamily="66" charset="0"/>
              </a:rPr>
              <a:t>What is your favourite subject? Why?</a:t>
            </a:r>
          </a:p>
          <a:p>
            <a:r>
              <a:rPr lang="en-GB" sz="2800" i="1" dirty="0">
                <a:solidFill>
                  <a:srgbClr val="00B050"/>
                </a:solidFill>
                <a:latin typeface="Comic Sans MS" panose="030F0702030302020204" pitchFamily="66" charset="0"/>
              </a:rPr>
              <a:t>Ma mati</a:t>
            </a:r>
            <a:r>
              <a:rPr lang="en-GB" sz="2800" i="1" dirty="0">
                <a:solidFill>
                  <a:srgbClr val="00B050"/>
                </a:solidFill>
                <a:latin typeface="Comic Sans MS" panose="030F0702030302020204" pitchFamily="66" charset="0"/>
                <a:cs typeface="Calibri" panose="020F0502020204030204" pitchFamily="34" charset="0"/>
              </a:rPr>
              <a:t>ère </a:t>
            </a:r>
            <a:r>
              <a:rPr lang="en-GB" sz="2800" i="1" dirty="0" err="1">
                <a:solidFill>
                  <a:srgbClr val="00B050"/>
                </a:solidFill>
                <a:latin typeface="Comic Sans MS" panose="030F0702030302020204" pitchFamily="66" charset="0"/>
                <a:cs typeface="Calibri" panose="020F0502020204030204" pitchFamily="34" charset="0"/>
              </a:rPr>
              <a:t>préférée</a:t>
            </a:r>
            <a:r>
              <a:rPr lang="en-GB" sz="2800" i="1" dirty="0">
                <a:solidFill>
                  <a:srgbClr val="00B050"/>
                </a:solidFill>
                <a:latin typeface="Comic Sans MS" panose="030F0702030302020204" pitchFamily="66" charset="0"/>
                <a:cs typeface="Calibri" panose="020F0502020204030204" pitchFamily="34" charset="0"/>
              </a:rPr>
              <a:t> est </a:t>
            </a:r>
            <a:r>
              <a:rPr lang="en-GB" sz="2800" i="1" dirty="0" err="1">
                <a:solidFill>
                  <a:srgbClr val="00B050"/>
                </a:solidFill>
                <a:latin typeface="Comic Sans MS" panose="030F0702030302020204" pitchFamily="66" charset="0"/>
                <a:cs typeface="Calibri" panose="020F0502020204030204" pitchFamily="34" charset="0"/>
              </a:rPr>
              <a:t>l’anglais</a:t>
            </a:r>
            <a:r>
              <a:rPr lang="en-GB" sz="2800" i="1" dirty="0">
                <a:solidFill>
                  <a:srgbClr val="00B050"/>
                </a:solidFill>
                <a:latin typeface="Comic Sans MS" panose="030F0702030302020204" pitchFamily="66" charset="0"/>
                <a:cs typeface="Calibri" panose="020F0502020204030204" pitchFamily="34" charset="0"/>
              </a:rPr>
              <a:t> </a:t>
            </a:r>
            <a:r>
              <a:rPr lang="en-GB" sz="2800" i="1" dirty="0" err="1">
                <a:solidFill>
                  <a:srgbClr val="00B050"/>
                </a:solidFill>
                <a:latin typeface="Comic Sans MS" panose="030F0702030302020204" pitchFamily="66" charset="0"/>
                <a:cs typeface="Calibri" panose="020F0502020204030204" pitchFamily="34" charset="0"/>
              </a:rPr>
              <a:t>parce</a:t>
            </a:r>
            <a:r>
              <a:rPr lang="en-GB" sz="2800" i="1" dirty="0">
                <a:solidFill>
                  <a:srgbClr val="00B050"/>
                </a:solidFill>
                <a:latin typeface="Comic Sans MS" panose="030F0702030302020204" pitchFamily="66" charset="0"/>
                <a:cs typeface="Calibri" panose="020F0502020204030204" pitchFamily="34" charset="0"/>
              </a:rPr>
              <a:t> que c’est </a:t>
            </a:r>
            <a:r>
              <a:rPr lang="en-GB" sz="2800" i="1" dirty="0" err="1">
                <a:solidFill>
                  <a:srgbClr val="00B050"/>
                </a:solidFill>
                <a:latin typeface="Comic Sans MS" panose="030F0702030302020204" pitchFamily="66" charset="0"/>
                <a:cs typeface="Calibri" panose="020F0502020204030204" pitchFamily="34" charset="0"/>
              </a:rPr>
              <a:t>intéressant</a:t>
            </a:r>
            <a:r>
              <a:rPr lang="en-GB" sz="2800" i="1" dirty="0">
                <a:solidFill>
                  <a:srgbClr val="00B050"/>
                </a:solidFill>
                <a:latin typeface="Comic Sans MS" panose="030F0702030302020204" pitchFamily="66" charset="0"/>
                <a:cs typeface="Calibri" panose="020F0502020204030204" pitchFamily="34" charset="0"/>
              </a:rPr>
              <a:t> </a:t>
            </a:r>
            <a:r>
              <a:rPr lang="en-GB" sz="2800" i="1" dirty="0" err="1">
                <a:solidFill>
                  <a:srgbClr val="00B050"/>
                </a:solidFill>
                <a:latin typeface="Comic Sans MS" panose="030F0702030302020204" pitchFamily="66" charset="0"/>
                <a:cs typeface="Calibri" panose="020F0502020204030204" pitchFamily="34" charset="0"/>
              </a:rPr>
              <a:t>même</a:t>
            </a:r>
            <a:r>
              <a:rPr lang="en-GB" sz="2800" i="1" dirty="0">
                <a:solidFill>
                  <a:srgbClr val="00B050"/>
                </a:solidFill>
                <a:latin typeface="Comic Sans MS" panose="030F0702030302020204" pitchFamily="66" charset="0"/>
                <a:cs typeface="Calibri" panose="020F0502020204030204" pitchFamily="34" charset="0"/>
              </a:rPr>
              <a:t> </a:t>
            </a:r>
            <a:r>
              <a:rPr lang="en-GB" sz="2800" i="1" dirty="0" err="1">
                <a:solidFill>
                  <a:srgbClr val="00B050"/>
                </a:solidFill>
                <a:latin typeface="Comic Sans MS" panose="030F0702030302020204" pitchFamily="66" charset="0"/>
                <a:cs typeface="Calibri" panose="020F0502020204030204" pitchFamily="34" charset="0"/>
              </a:rPr>
              <a:t>si</a:t>
            </a:r>
            <a:r>
              <a:rPr lang="en-GB" sz="2800" i="1" dirty="0">
                <a:solidFill>
                  <a:srgbClr val="00B050"/>
                </a:solidFill>
                <a:latin typeface="Comic Sans MS" panose="030F0702030302020204" pitchFamily="66" charset="0"/>
                <a:cs typeface="Calibri" panose="020F0502020204030204" pitchFamily="34" charset="0"/>
              </a:rPr>
              <a:t> le prof est </a:t>
            </a:r>
            <a:r>
              <a:rPr lang="en-GB" sz="2800" i="1" dirty="0" err="1">
                <a:solidFill>
                  <a:srgbClr val="00B050"/>
                </a:solidFill>
                <a:latin typeface="Comic Sans MS" panose="030F0702030302020204" pitchFamily="66" charset="0"/>
                <a:cs typeface="Calibri" panose="020F0502020204030204" pitchFamily="34" charset="0"/>
              </a:rPr>
              <a:t>quelquefois</a:t>
            </a:r>
            <a:r>
              <a:rPr lang="en-GB" sz="2800" i="1" dirty="0">
                <a:solidFill>
                  <a:srgbClr val="00B050"/>
                </a:solidFill>
                <a:latin typeface="Comic Sans MS" panose="030F0702030302020204" pitchFamily="66" charset="0"/>
                <a:cs typeface="Calibri" panose="020F0502020204030204" pitchFamily="34" charset="0"/>
              </a:rPr>
              <a:t> trop </a:t>
            </a:r>
            <a:r>
              <a:rPr lang="en-GB" sz="2800" i="1" dirty="0" err="1">
                <a:solidFill>
                  <a:srgbClr val="00B050"/>
                </a:solidFill>
                <a:latin typeface="Comic Sans MS" panose="030F0702030302020204" pitchFamily="66" charset="0"/>
                <a:cs typeface="Calibri" panose="020F0502020204030204" pitchFamily="34" charset="0"/>
              </a:rPr>
              <a:t>sévère</a:t>
            </a:r>
            <a:r>
              <a:rPr lang="en-GB" sz="2800" i="1" dirty="0">
                <a:solidFill>
                  <a:srgbClr val="00B050"/>
                </a:solidFill>
                <a:latin typeface="Comic Sans MS" panose="030F0702030302020204" pitchFamily="66" charset="0"/>
                <a:cs typeface="Calibri" panose="020F0502020204030204" pitchFamily="34" charset="0"/>
              </a:rPr>
              <a:t>. </a:t>
            </a:r>
            <a:endParaRPr lang="en-GB" sz="2800" i="1"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1136856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4631" y="1440587"/>
            <a:ext cx="11622735" cy="5264865"/>
          </a:xfrm>
        </p:spPr>
        <p:txBody>
          <a:bodyPr>
            <a:normAutofit lnSpcReduction="10000"/>
          </a:bodyPr>
          <a:lstStyle/>
          <a:p>
            <a:pPr marL="0" indent="0">
              <a:lnSpc>
                <a:spcPct val="110000"/>
              </a:lnSpc>
              <a:buNone/>
            </a:pPr>
            <a:r>
              <a:rPr lang="fr-FR" sz="2400" dirty="0">
                <a:latin typeface="Comic Sans MS" panose="030F0702030302020204" pitchFamily="66" charset="0"/>
              </a:rPr>
              <a:t>a) La géographie est ________________. (utile, utiles)</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b) Je ________________ l'EPS. (aime, déteste)</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c) Le professeur de géographie est très ________________. (intelligente, intelligent)</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d) Ma prof d’histoire est ________________. (patient, patiente)</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e) Je déteste la musique car c'est très ________________. (fatigant, fatigante)</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f) Demain________________ le français. (j’étudie, je vais étudier, j’ai étudié)</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g) Hier  ________________ les sciences. (j’étudie, je vais étudier, j’ai étudié)</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h) Au collège il n’y a pas ________________ bibliothèque. (de, une)</a:t>
            </a:r>
            <a:endParaRPr lang="en-GB" sz="2000" dirty="0">
              <a:latin typeface="Comic Sans MS" panose="030F0702030302020204" pitchFamily="66" charset="0"/>
            </a:endParaRPr>
          </a:p>
          <a:p>
            <a:pPr marL="0" indent="0">
              <a:lnSpc>
                <a:spcPct val="110000"/>
              </a:lnSpc>
              <a:buNone/>
            </a:pPr>
            <a:r>
              <a:rPr lang="fr-FR" sz="2400" dirty="0">
                <a:latin typeface="Comic Sans MS" panose="030F0702030302020204" pitchFamily="66" charset="0"/>
              </a:rPr>
              <a:t>i) Mon collège idéal serait ________________ (grande, grand)</a:t>
            </a:r>
            <a:endParaRPr lang="en-GB" sz="2000" dirty="0">
              <a:latin typeface="Comic Sans MS" panose="030F0702030302020204" pitchFamily="66" charset="0"/>
            </a:endParaRPr>
          </a:p>
        </p:txBody>
      </p:sp>
      <p:sp>
        <p:nvSpPr>
          <p:cNvPr id="2" name="Title 1"/>
          <p:cNvSpPr>
            <a:spLocks noGrp="1"/>
          </p:cNvSpPr>
          <p:nvPr>
            <p:ph type="title"/>
          </p:nvPr>
        </p:nvSpPr>
        <p:spPr>
          <a:xfrm>
            <a:off x="484414" y="311422"/>
            <a:ext cx="11223171" cy="648138"/>
          </a:xfrm>
        </p:spPr>
        <p:txBody>
          <a:bodyPr>
            <a:normAutofit fontScale="90000"/>
          </a:bodyPr>
          <a:lstStyle/>
          <a:p>
            <a:pPr lvl="0"/>
            <a:r>
              <a:rPr lang="en-GB" sz="3200" dirty="0">
                <a:latin typeface="Comic Sans MS" panose="030F0702030302020204" pitchFamily="66" charset="0"/>
              </a:rPr>
              <a:t>4. Choose the right option in brackets to complete the sentence.</a:t>
            </a:r>
          </a:p>
        </p:txBody>
      </p:sp>
      <p:sp>
        <p:nvSpPr>
          <p:cNvPr id="4" name="Rectangle 3"/>
          <p:cNvSpPr/>
          <p:nvPr/>
        </p:nvSpPr>
        <p:spPr>
          <a:xfrm>
            <a:off x="3510584" y="1426391"/>
            <a:ext cx="2025773"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B050"/>
                </a:solidFill>
              </a:rPr>
              <a:t>utile</a:t>
            </a:r>
          </a:p>
        </p:txBody>
      </p:sp>
      <p:sp>
        <p:nvSpPr>
          <p:cNvPr id="13" name="Rectangle 12"/>
          <p:cNvSpPr/>
          <p:nvPr/>
        </p:nvSpPr>
        <p:spPr>
          <a:xfrm>
            <a:off x="1484811" y="1861773"/>
            <a:ext cx="2025773"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déteste</a:t>
            </a:r>
            <a:endParaRPr lang="en-GB" sz="2800" dirty="0">
              <a:solidFill>
                <a:srgbClr val="00B050"/>
              </a:solidFill>
            </a:endParaRPr>
          </a:p>
        </p:txBody>
      </p:sp>
      <p:sp>
        <p:nvSpPr>
          <p:cNvPr id="14" name="Rectangle 13"/>
          <p:cNvSpPr/>
          <p:nvPr/>
        </p:nvSpPr>
        <p:spPr>
          <a:xfrm>
            <a:off x="6383384" y="2420771"/>
            <a:ext cx="2025773"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B050"/>
                </a:solidFill>
              </a:rPr>
              <a:t>intelligent</a:t>
            </a:r>
          </a:p>
        </p:txBody>
      </p:sp>
      <p:sp>
        <p:nvSpPr>
          <p:cNvPr id="15" name="Rectangle 14"/>
          <p:cNvSpPr/>
          <p:nvPr/>
        </p:nvSpPr>
        <p:spPr>
          <a:xfrm>
            <a:off x="4116859" y="3205507"/>
            <a:ext cx="2025773"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patiente</a:t>
            </a:r>
            <a:endParaRPr lang="en-GB" sz="2800" dirty="0">
              <a:solidFill>
                <a:srgbClr val="00B050"/>
              </a:solidFill>
            </a:endParaRPr>
          </a:p>
        </p:txBody>
      </p:sp>
      <p:sp>
        <p:nvSpPr>
          <p:cNvPr id="16" name="Rectangle 15"/>
          <p:cNvSpPr/>
          <p:nvPr/>
        </p:nvSpPr>
        <p:spPr>
          <a:xfrm>
            <a:off x="6142632" y="3743865"/>
            <a:ext cx="2025773"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fatigant</a:t>
            </a:r>
            <a:endParaRPr lang="en-GB" sz="2800" dirty="0">
              <a:solidFill>
                <a:srgbClr val="00B050"/>
              </a:solidFill>
            </a:endParaRPr>
          </a:p>
        </p:txBody>
      </p:sp>
      <p:sp>
        <p:nvSpPr>
          <p:cNvPr id="17" name="Rectangle 16"/>
          <p:cNvSpPr/>
          <p:nvPr/>
        </p:nvSpPr>
        <p:spPr>
          <a:xfrm>
            <a:off x="1905197" y="4528907"/>
            <a:ext cx="2641389"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B050"/>
                </a:solidFill>
              </a:rPr>
              <a:t>je vais </a:t>
            </a:r>
            <a:r>
              <a:rPr lang="en-GB" sz="2800" dirty="0" err="1">
                <a:solidFill>
                  <a:srgbClr val="00B050"/>
                </a:solidFill>
              </a:rPr>
              <a:t>étudier</a:t>
            </a:r>
            <a:endParaRPr lang="en-GB" sz="2800" dirty="0">
              <a:solidFill>
                <a:srgbClr val="00B050"/>
              </a:solidFill>
            </a:endParaRPr>
          </a:p>
        </p:txBody>
      </p:sp>
      <p:sp>
        <p:nvSpPr>
          <p:cNvPr id="10" name="Rectangle 9"/>
          <p:cNvSpPr/>
          <p:nvPr/>
        </p:nvSpPr>
        <p:spPr>
          <a:xfrm>
            <a:off x="1654628" y="5056891"/>
            <a:ext cx="2641389"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err="1">
                <a:solidFill>
                  <a:srgbClr val="00B050"/>
                </a:solidFill>
              </a:rPr>
              <a:t>j’ai</a:t>
            </a:r>
            <a:r>
              <a:rPr lang="en-GB" sz="2800" dirty="0">
                <a:solidFill>
                  <a:srgbClr val="00B050"/>
                </a:solidFill>
              </a:rPr>
              <a:t> </a:t>
            </a:r>
            <a:r>
              <a:rPr lang="en-GB" sz="2800" dirty="0" err="1">
                <a:solidFill>
                  <a:srgbClr val="00B050"/>
                </a:solidFill>
              </a:rPr>
              <a:t>étudié</a:t>
            </a:r>
            <a:endParaRPr lang="en-GB" sz="2800" dirty="0">
              <a:solidFill>
                <a:srgbClr val="00B050"/>
              </a:solidFill>
            </a:endParaRPr>
          </a:p>
        </p:txBody>
      </p:sp>
      <p:sp>
        <p:nvSpPr>
          <p:cNvPr id="11" name="Rectangle 10"/>
          <p:cNvSpPr/>
          <p:nvPr/>
        </p:nvSpPr>
        <p:spPr>
          <a:xfrm>
            <a:off x="4062720" y="5577685"/>
            <a:ext cx="2641389"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B050"/>
                </a:solidFill>
              </a:rPr>
              <a:t>de</a:t>
            </a:r>
          </a:p>
        </p:txBody>
      </p:sp>
      <p:sp>
        <p:nvSpPr>
          <p:cNvPr id="12" name="Rectangle 11"/>
          <p:cNvSpPr/>
          <p:nvPr/>
        </p:nvSpPr>
        <p:spPr>
          <a:xfrm>
            <a:off x="4062720" y="6079259"/>
            <a:ext cx="2641389" cy="421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00B050"/>
                </a:solidFill>
              </a:rPr>
              <a:t>grand</a:t>
            </a:r>
          </a:p>
        </p:txBody>
      </p:sp>
    </p:spTree>
    <p:extLst>
      <p:ext uri="{BB962C8B-B14F-4D97-AF65-F5344CB8AC3E}">
        <p14:creationId xmlns:p14="http://schemas.microsoft.com/office/powerpoint/2010/main" val="281387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down)">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down)">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down)">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14" grpId="0"/>
      <p:bldP spid="15" grpId="0"/>
      <p:bldP spid="16" grpId="0"/>
      <p:bldP spid="17" grpId="0"/>
      <p:bldP spid="10"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997" y="365125"/>
            <a:ext cx="10886803" cy="1325563"/>
          </a:xfrm>
        </p:spPr>
        <p:txBody>
          <a:bodyPr/>
          <a:lstStyle/>
          <a:p>
            <a:pPr lvl="0"/>
            <a:r>
              <a:rPr lang="en-GB" dirty="0">
                <a:latin typeface="Comic Sans MS" panose="030F0702030302020204" pitchFamily="66" charset="0"/>
              </a:rPr>
              <a:t>5. What is the difference between </a:t>
            </a:r>
            <a:r>
              <a:rPr lang="en-GB" b="1" dirty="0">
                <a:latin typeface="Comic Sans MS" panose="030F0702030302020204" pitchFamily="66" charset="0"/>
              </a:rPr>
              <a:t>‘</a:t>
            </a:r>
            <a:r>
              <a:rPr lang="en-GB" b="1" dirty="0" err="1">
                <a:latin typeface="Comic Sans MS" panose="030F0702030302020204" pitchFamily="66" charset="0"/>
              </a:rPr>
              <a:t>est</a:t>
            </a:r>
            <a:r>
              <a:rPr lang="en-GB" b="1" dirty="0">
                <a:latin typeface="Comic Sans MS" panose="030F0702030302020204" pitchFamily="66" charset="0"/>
              </a:rPr>
              <a:t>’, ‘</a:t>
            </a:r>
            <a:r>
              <a:rPr lang="en-GB" b="1" dirty="0" err="1">
                <a:latin typeface="Comic Sans MS" panose="030F0702030302020204" pitchFamily="66" charset="0"/>
              </a:rPr>
              <a:t>c’est</a:t>
            </a:r>
            <a:r>
              <a:rPr lang="en-GB" b="1" dirty="0">
                <a:latin typeface="Comic Sans MS" panose="030F0702030302020204" pitchFamily="66" charset="0"/>
              </a:rPr>
              <a:t>’, ‘</a:t>
            </a:r>
            <a:r>
              <a:rPr lang="en-GB" b="1" dirty="0" err="1">
                <a:latin typeface="Comic Sans MS" panose="030F0702030302020204" pitchFamily="66" charset="0"/>
              </a:rPr>
              <a:t>sont</a:t>
            </a:r>
            <a:r>
              <a:rPr lang="en-GB" b="1" dirty="0">
                <a:latin typeface="Comic Sans MS" panose="030F0702030302020204" pitchFamily="66" charset="0"/>
              </a:rPr>
              <a:t>’ and ‘</a:t>
            </a:r>
            <a:r>
              <a:rPr lang="en-GB" b="1" dirty="0" err="1">
                <a:latin typeface="Comic Sans MS" panose="030F0702030302020204" pitchFamily="66" charset="0"/>
              </a:rPr>
              <a:t>il</a:t>
            </a:r>
            <a:r>
              <a:rPr lang="en-GB" b="1" dirty="0">
                <a:latin typeface="Comic Sans MS" panose="030F0702030302020204" pitchFamily="66" charset="0"/>
              </a:rPr>
              <a:t> y a’</a:t>
            </a:r>
            <a:r>
              <a:rPr lang="en-GB" dirty="0">
                <a:latin typeface="Comic Sans MS" panose="030F0702030302020204" pitchFamily="66" charset="0"/>
              </a:rPr>
              <a:t>?</a:t>
            </a:r>
          </a:p>
        </p:txBody>
      </p:sp>
      <p:sp>
        <p:nvSpPr>
          <p:cNvPr id="4" name="Rectangle 3"/>
          <p:cNvSpPr/>
          <p:nvPr/>
        </p:nvSpPr>
        <p:spPr>
          <a:xfrm>
            <a:off x="466997" y="2346867"/>
            <a:ext cx="11258006" cy="18401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2800" dirty="0">
                <a:solidFill>
                  <a:srgbClr val="00B050"/>
                </a:solidFill>
                <a:latin typeface="Comic Sans MS" panose="030F0702030302020204" pitchFamily="66" charset="0"/>
              </a:rPr>
              <a:t>Est – </a:t>
            </a:r>
            <a:r>
              <a:rPr lang="fr-FR" sz="2800" dirty="0" err="1">
                <a:solidFill>
                  <a:srgbClr val="00B050"/>
                </a:solidFill>
                <a:latin typeface="Comic Sans MS" panose="030F0702030302020204" pitchFamily="66" charset="0"/>
              </a:rPr>
              <a:t>is</a:t>
            </a:r>
            <a:endParaRPr lang="fr-FR" sz="2800" dirty="0">
              <a:solidFill>
                <a:srgbClr val="00B050"/>
              </a:solidFill>
              <a:latin typeface="Comic Sans MS" panose="030F0702030302020204" pitchFamily="66" charset="0"/>
            </a:endParaRPr>
          </a:p>
          <a:p>
            <a:r>
              <a:rPr lang="fr-FR" sz="2800" dirty="0">
                <a:solidFill>
                  <a:srgbClr val="00B050"/>
                </a:solidFill>
                <a:latin typeface="Comic Sans MS" panose="030F0702030302020204" pitchFamily="66" charset="0"/>
              </a:rPr>
              <a:t>C’est – </a:t>
            </a:r>
            <a:r>
              <a:rPr lang="fr-FR" sz="2800" dirty="0" err="1">
                <a:solidFill>
                  <a:srgbClr val="00B050"/>
                </a:solidFill>
                <a:latin typeface="Comic Sans MS" panose="030F0702030302020204" pitchFamily="66" charset="0"/>
              </a:rPr>
              <a:t>it</a:t>
            </a:r>
            <a:r>
              <a:rPr lang="fr-FR" sz="2800" dirty="0">
                <a:solidFill>
                  <a:srgbClr val="00B050"/>
                </a:solidFill>
                <a:latin typeface="Comic Sans MS" panose="030F0702030302020204" pitchFamily="66" charset="0"/>
              </a:rPr>
              <a:t> </a:t>
            </a:r>
            <a:r>
              <a:rPr lang="fr-FR" sz="2800" dirty="0" err="1">
                <a:solidFill>
                  <a:srgbClr val="00B050"/>
                </a:solidFill>
                <a:latin typeface="Comic Sans MS" panose="030F0702030302020204" pitchFamily="66" charset="0"/>
              </a:rPr>
              <a:t>is</a:t>
            </a:r>
            <a:r>
              <a:rPr lang="fr-FR" sz="2800" dirty="0">
                <a:solidFill>
                  <a:srgbClr val="00B050"/>
                </a:solidFill>
                <a:latin typeface="Comic Sans MS" panose="030F0702030302020204" pitchFamily="66" charset="0"/>
              </a:rPr>
              <a:t> / </a:t>
            </a:r>
            <a:r>
              <a:rPr lang="fr-FR" sz="2800" dirty="0" err="1">
                <a:solidFill>
                  <a:srgbClr val="00B050"/>
                </a:solidFill>
                <a:latin typeface="Comic Sans MS" panose="030F0702030302020204" pitchFamily="66" charset="0"/>
              </a:rPr>
              <a:t>this</a:t>
            </a:r>
            <a:r>
              <a:rPr lang="fr-FR" sz="2800" dirty="0">
                <a:solidFill>
                  <a:srgbClr val="00B050"/>
                </a:solidFill>
                <a:latin typeface="Comic Sans MS" panose="030F0702030302020204" pitchFamily="66" charset="0"/>
              </a:rPr>
              <a:t> </a:t>
            </a:r>
            <a:r>
              <a:rPr lang="fr-FR" sz="2800" dirty="0" err="1">
                <a:solidFill>
                  <a:srgbClr val="00B050"/>
                </a:solidFill>
                <a:latin typeface="Comic Sans MS" panose="030F0702030302020204" pitchFamily="66" charset="0"/>
              </a:rPr>
              <a:t>is</a:t>
            </a:r>
            <a:endParaRPr lang="fr-FR" sz="2800" dirty="0">
              <a:solidFill>
                <a:srgbClr val="00B050"/>
              </a:solidFill>
              <a:latin typeface="Comic Sans MS" panose="030F0702030302020204" pitchFamily="66" charset="0"/>
            </a:endParaRPr>
          </a:p>
          <a:p>
            <a:r>
              <a:rPr lang="fr-FR" sz="2800" dirty="0">
                <a:solidFill>
                  <a:srgbClr val="00B050"/>
                </a:solidFill>
                <a:latin typeface="Comic Sans MS" panose="030F0702030302020204" pitchFamily="66" charset="0"/>
              </a:rPr>
              <a:t>Sont – are</a:t>
            </a:r>
          </a:p>
          <a:p>
            <a:r>
              <a:rPr lang="fr-FR" sz="2800" dirty="0">
                <a:solidFill>
                  <a:srgbClr val="00B050"/>
                </a:solidFill>
                <a:latin typeface="Comic Sans MS" panose="030F0702030302020204" pitchFamily="66" charset="0"/>
              </a:rPr>
              <a:t>Il y a – </a:t>
            </a:r>
            <a:r>
              <a:rPr lang="fr-FR" sz="2800" dirty="0" err="1">
                <a:solidFill>
                  <a:srgbClr val="00B050"/>
                </a:solidFill>
                <a:latin typeface="Comic Sans MS" panose="030F0702030302020204" pitchFamily="66" charset="0"/>
              </a:rPr>
              <a:t>there</a:t>
            </a:r>
            <a:r>
              <a:rPr lang="fr-FR" sz="2800" dirty="0">
                <a:solidFill>
                  <a:srgbClr val="00B050"/>
                </a:solidFill>
                <a:latin typeface="Comic Sans MS" panose="030F0702030302020204" pitchFamily="66" charset="0"/>
              </a:rPr>
              <a:t> </a:t>
            </a:r>
            <a:r>
              <a:rPr lang="fr-FR" sz="2800" dirty="0" err="1">
                <a:solidFill>
                  <a:srgbClr val="00B050"/>
                </a:solidFill>
                <a:latin typeface="Comic Sans MS" panose="030F0702030302020204" pitchFamily="66" charset="0"/>
              </a:rPr>
              <a:t>is</a:t>
            </a:r>
            <a:r>
              <a:rPr lang="fr-FR" sz="2800" dirty="0">
                <a:solidFill>
                  <a:srgbClr val="00B050"/>
                </a:solidFill>
                <a:latin typeface="Comic Sans MS" panose="030F0702030302020204" pitchFamily="66" charset="0"/>
              </a:rPr>
              <a:t> / </a:t>
            </a:r>
            <a:r>
              <a:rPr lang="fr-FR" sz="2800" dirty="0" err="1">
                <a:solidFill>
                  <a:srgbClr val="00B050"/>
                </a:solidFill>
                <a:latin typeface="Comic Sans MS" panose="030F0702030302020204" pitchFamily="66" charset="0"/>
              </a:rPr>
              <a:t>there</a:t>
            </a:r>
            <a:r>
              <a:rPr lang="fr-FR" sz="2800" dirty="0">
                <a:solidFill>
                  <a:srgbClr val="00B050"/>
                </a:solidFill>
                <a:latin typeface="Comic Sans MS" panose="030F0702030302020204" pitchFamily="66" charset="0"/>
              </a:rPr>
              <a:t> are </a:t>
            </a:r>
          </a:p>
        </p:txBody>
      </p:sp>
    </p:spTree>
    <p:extLst>
      <p:ext uri="{BB962C8B-B14F-4D97-AF65-F5344CB8AC3E}">
        <p14:creationId xmlns:p14="http://schemas.microsoft.com/office/powerpoint/2010/main" val="3091969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r>
              <a:rPr lang="en-GB" sz="3200" dirty="0">
                <a:latin typeface="Comic Sans MS" panose="030F0702030302020204" pitchFamily="66" charset="0"/>
              </a:rPr>
              <a:t>6. Conjugate the following verbs in the present, Future and the Past with pronoun “Je” and add the English meaning.</a:t>
            </a:r>
          </a:p>
        </p:txBody>
      </p:sp>
      <p:sp>
        <p:nvSpPr>
          <p:cNvPr id="4" name="Content Placeholder 3"/>
          <p:cNvSpPr>
            <a:spLocks noGrp="1"/>
          </p:cNvSpPr>
          <p:nvPr>
            <p:ph sz="half" idx="1"/>
          </p:nvPr>
        </p:nvSpPr>
        <p:spPr>
          <a:xfrm>
            <a:off x="0" y="2482907"/>
            <a:ext cx="2786743" cy="3115343"/>
          </a:xfrm>
        </p:spPr>
        <p:txBody>
          <a:bodyPr>
            <a:normAutofit fontScale="92500" lnSpcReduction="20000"/>
          </a:bodyPr>
          <a:lstStyle/>
          <a:p>
            <a:pPr marL="514350" indent="-514350">
              <a:buFont typeface="+mj-lt"/>
              <a:buAutoNum type="alphaLcParenR"/>
            </a:pPr>
            <a:r>
              <a:rPr lang="en-GB" dirty="0">
                <a:latin typeface="Comic Sans MS" panose="030F0702030302020204" pitchFamily="66" charset="0"/>
              </a:rPr>
              <a:t>Étudier</a:t>
            </a:r>
          </a:p>
          <a:p>
            <a:pPr marL="514350" indent="-514350">
              <a:buFont typeface="+mj-lt"/>
              <a:buAutoNum type="alphaLcParenR"/>
            </a:pPr>
            <a:r>
              <a:rPr lang="en-GB" dirty="0" err="1">
                <a:latin typeface="Comic Sans MS" panose="030F0702030302020204" pitchFamily="66" charset="0"/>
              </a:rPr>
              <a:t>Travailler</a:t>
            </a:r>
            <a:endParaRPr lang="en-GB" dirty="0">
              <a:latin typeface="Comic Sans MS" panose="030F0702030302020204" pitchFamily="66" charset="0"/>
            </a:endParaRPr>
          </a:p>
          <a:p>
            <a:pPr marL="514350" indent="-514350">
              <a:buFont typeface="+mj-lt"/>
              <a:buAutoNum type="alphaLcParenR"/>
            </a:pPr>
            <a:r>
              <a:rPr lang="en-GB" dirty="0">
                <a:latin typeface="Comic Sans MS" panose="030F0702030302020204" pitchFamily="66" charset="0"/>
              </a:rPr>
              <a:t>Manger</a:t>
            </a:r>
          </a:p>
          <a:p>
            <a:pPr marL="514350" indent="-514350">
              <a:buFont typeface="+mj-lt"/>
              <a:buAutoNum type="alphaLcParenR"/>
            </a:pPr>
            <a:r>
              <a:rPr lang="en-GB" dirty="0" err="1">
                <a:latin typeface="Comic Sans MS" panose="030F0702030302020204" pitchFamily="66" charset="0"/>
              </a:rPr>
              <a:t>Aller</a:t>
            </a:r>
            <a:endParaRPr lang="en-GB" dirty="0">
              <a:latin typeface="Comic Sans MS" panose="030F0702030302020204" pitchFamily="66" charset="0"/>
            </a:endParaRPr>
          </a:p>
          <a:p>
            <a:pPr marL="514350" indent="-514350">
              <a:buFont typeface="+mj-lt"/>
              <a:buAutoNum type="alphaLcParenR"/>
            </a:pPr>
            <a:r>
              <a:rPr lang="en-GB" dirty="0">
                <a:latin typeface="Comic Sans MS" panose="030F0702030302020204" pitchFamily="66" charset="0"/>
              </a:rPr>
              <a:t>Faire</a:t>
            </a:r>
          </a:p>
          <a:p>
            <a:pPr marL="514350" indent="-514350">
              <a:buFont typeface="+mj-lt"/>
              <a:buAutoNum type="alphaLcParenR"/>
            </a:pPr>
            <a:r>
              <a:rPr lang="en-GB" dirty="0" err="1">
                <a:latin typeface="Comic Sans MS" panose="030F0702030302020204" pitchFamily="66" charset="0"/>
              </a:rPr>
              <a:t>Regarder</a:t>
            </a:r>
            <a:endParaRPr lang="en-GB" dirty="0">
              <a:latin typeface="Comic Sans MS" panose="030F0702030302020204" pitchFamily="66" charset="0"/>
            </a:endParaRPr>
          </a:p>
          <a:p>
            <a:pPr marL="514350" indent="-514350">
              <a:buFont typeface="+mj-lt"/>
              <a:buAutoNum type="alphaLcParenR"/>
            </a:pPr>
            <a:endParaRPr lang="en-GB" dirty="0">
              <a:latin typeface="Comic Sans MS" panose="030F0702030302020204" pitchFamily="66" charset="0"/>
            </a:endParaRPr>
          </a:p>
        </p:txBody>
      </p:sp>
      <p:sp>
        <p:nvSpPr>
          <p:cNvPr id="5" name="Content Placeholder 4"/>
          <p:cNvSpPr>
            <a:spLocks noGrp="1"/>
          </p:cNvSpPr>
          <p:nvPr>
            <p:ph sz="half" idx="2"/>
          </p:nvPr>
        </p:nvSpPr>
        <p:spPr>
          <a:xfrm>
            <a:off x="2067715" y="2006934"/>
            <a:ext cx="3196616" cy="4067294"/>
          </a:xfrm>
          <a:solidFill>
            <a:schemeClr val="bg1"/>
          </a:solidFill>
        </p:spPr>
        <p:txBody>
          <a:bodyPr>
            <a:normAutofit fontScale="92500" lnSpcReduction="20000"/>
          </a:bodyPr>
          <a:lstStyle/>
          <a:p>
            <a:pPr marL="0" indent="0">
              <a:buNone/>
            </a:pPr>
            <a:r>
              <a:rPr lang="en-GB" b="1" u="sng" dirty="0">
                <a:solidFill>
                  <a:srgbClr val="00B050"/>
                </a:solidFill>
                <a:latin typeface="Comic Sans MS" panose="030F0702030302020204" pitchFamily="66" charset="0"/>
              </a:rPr>
              <a:t>Present</a:t>
            </a:r>
          </a:p>
          <a:p>
            <a:pPr marL="514350" indent="-514350">
              <a:buFont typeface="+mj-lt"/>
              <a:buAutoNum type="alphaLcParenR"/>
            </a:pPr>
            <a:r>
              <a:rPr lang="en-GB" dirty="0" err="1">
                <a:solidFill>
                  <a:srgbClr val="00B050"/>
                </a:solidFill>
                <a:latin typeface="Comic Sans MS" panose="030F0702030302020204" pitchFamily="66" charset="0"/>
              </a:rPr>
              <a:t>J’étudie</a:t>
            </a:r>
            <a:r>
              <a:rPr lang="en-GB" dirty="0">
                <a:solidFill>
                  <a:srgbClr val="00B050"/>
                </a:solidFill>
                <a:latin typeface="Comic Sans MS" panose="030F0702030302020204" pitchFamily="66" charset="0"/>
              </a:rPr>
              <a:t> – I study</a:t>
            </a:r>
          </a:p>
          <a:p>
            <a:pPr marL="514350" indent="-514350">
              <a:buFont typeface="+mj-lt"/>
              <a:buAutoNum type="alphaLcParenR"/>
            </a:pPr>
            <a:r>
              <a:rPr lang="en-GB" dirty="0">
                <a:solidFill>
                  <a:srgbClr val="00B050"/>
                </a:solidFill>
                <a:latin typeface="Comic Sans MS" panose="030F0702030302020204" pitchFamily="66" charset="0"/>
              </a:rPr>
              <a:t>Je </a:t>
            </a:r>
            <a:r>
              <a:rPr lang="en-GB" dirty="0" err="1">
                <a:solidFill>
                  <a:srgbClr val="00B050"/>
                </a:solidFill>
                <a:latin typeface="Comic Sans MS" panose="030F0702030302020204" pitchFamily="66" charset="0"/>
              </a:rPr>
              <a:t>travaille</a:t>
            </a:r>
            <a:r>
              <a:rPr lang="en-GB" dirty="0">
                <a:solidFill>
                  <a:srgbClr val="00B050"/>
                </a:solidFill>
                <a:latin typeface="Comic Sans MS" panose="030F0702030302020204" pitchFamily="66" charset="0"/>
              </a:rPr>
              <a:t> – I work</a:t>
            </a:r>
          </a:p>
          <a:p>
            <a:pPr marL="514350" indent="-514350">
              <a:buFont typeface="+mj-lt"/>
              <a:buAutoNum type="alphaLcParenR"/>
            </a:pPr>
            <a:r>
              <a:rPr lang="en-GB" dirty="0">
                <a:solidFill>
                  <a:srgbClr val="00B050"/>
                </a:solidFill>
                <a:latin typeface="Comic Sans MS" panose="030F0702030302020204" pitchFamily="66" charset="0"/>
              </a:rPr>
              <a:t>Je mange – I eat</a:t>
            </a:r>
          </a:p>
          <a:p>
            <a:pPr marL="514350" indent="-514350">
              <a:buFont typeface="+mj-lt"/>
              <a:buAutoNum type="alphaLcParenR"/>
            </a:pPr>
            <a:r>
              <a:rPr lang="en-GB" dirty="0">
                <a:solidFill>
                  <a:srgbClr val="00B050"/>
                </a:solidFill>
                <a:latin typeface="Comic Sans MS" panose="030F0702030302020204" pitchFamily="66" charset="0"/>
              </a:rPr>
              <a:t>Je </a:t>
            </a:r>
            <a:r>
              <a:rPr lang="en-GB" dirty="0" err="1">
                <a:solidFill>
                  <a:srgbClr val="00B050"/>
                </a:solidFill>
                <a:latin typeface="Comic Sans MS" panose="030F0702030302020204" pitchFamily="66" charset="0"/>
              </a:rPr>
              <a:t>vais</a:t>
            </a:r>
            <a:r>
              <a:rPr lang="en-GB" dirty="0">
                <a:solidFill>
                  <a:srgbClr val="00B050"/>
                </a:solidFill>
                <a:latin typeface="Comic Sans MS" panose="030F0702030302020204" pitchFamily="66" charset="0"/>
              </a:rPr>
              <a:t> – I go</a:t>
            </a:r>
          </a:p>
          <a:p>
            <a:pPr marL="514350" indent="-514350">
              <a:buFont typeface="+mj-lt"/>
              <a:buAutoNum type="alphaLcParenR"/>
            </a:pPr>
            <a:r>
              <a:rPr lang="en-GB" dirty="0">
                <a:solidFill>
                  <a:srgbClr val="00B050"/>
                </a:solidFill>
                <a:latin typeface="Comic Sans MS" panose="030F0702030302020204" pitchFamily="66" charset="0"/>
              </a:rPr>
              <a:t>Je </a:t>
            </a:r>
            <a:r>
              <a:rPr lang="en-GB" dirty="0" err="1">
                <a:solidFill>
                  <a:srgbClr val="00B050"/>
                </a:solidFill>
                <a:latin typeface="Comic Sans MS" panose="030F0702030302020204" pitchFamily="66" charset="0"/>
              </a:rPr>
              <a:t>fais</a:t>
            </a:r>
            <a:r>
              <a:rPr lang="en-GB" dirty="0">
                <a:solidFill>
                  <a:srgbClr val="00B050"/>
                </a:solidFill>
                <a:latin typeface="Comic Sans MS" panose="030F0702030302020204" pitchFamily="66" charset="0"/>
              </a:rPr>
              <a:t> – I do</a:t>
            </a:r>
          </a:p>
          <a:p>
            <a:pPr marL="514350" indent="-514350">
              <a:buFont typeface="+mj-lt"/>
              <a:buAutoNum type="alphaLcParenR"/>
            </a:pPr>
            <a:r>
              <a:rPr lang="en-GB" dirty="0">
                <a:solidFill>
                  <a:srgbClr val="00B050"/>
                </a:solidFill>
                <a:latin typeface="Comic Sans MS" panose="030F0702030302020204" pitchFamily="66" charset="0"/>
              </a:rPr>
              <a:t>Je </a:t>
            </a:r>
            <a:r>
              <a:rPr lang="en-GB" dirty="0" err="1">
                <a:solidFill>
                  <a:srgbClr val="00B050"/>
                </a:solidFill>
                <a:latin typeface="Comic Sans MS" panose="030F0702030302020204" pitchFamily="66" charset="0"/>
              </a:rPr>
              <a:t>regarde</a:t>
            </a:r>
            <a:r>
              <a:rPr lang="en-GB" dirty="0">
                <a:solidFill>
                  <a:srgbClr val="00B050"/>
                </a:solidFill>
                <a:latin typeface="Comic Sans MS" panose="030F0702030302020204" pitchFamily="66" charset="0"/>
              </a:rPr>
              <a:t> – I watch</a:t>
            </a:r>
          </a:p>
        </p:txBody>
      </p:sp>
      <p:sp>
        <p:nvSpPr>
          <p:cNvPr id="6" name="Content Placeholder 4"/>
          <p:cNvSpPr txBox="1">
            <a:spLocks/>
          </p:cNvSpPr>
          <p:nvPr/>
        </p:nvSpPr>
        <p:spPr>
          <a:xfrm>
            <a:off x="5338613" y="2002183"/>
            <a:ext cx="3325585" cy="4067297"/>
          </a:xfrm>
          <a:prstGeom prst="rect">
            <a:avLst/>
          </a:prstGeom>
          <a:solidFill>
            <a:schemeClr val="bg1"/>
          </a:solidFill>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a:solidFill>
                  <a:srgbClr val="00B050"/>
                </a:solidFill>
                <a:latin typeface="Comic Sans MS" panose="030F0702030302020204" pitchFamily="66" charset="0"/>
              </a:rPr>
              <a:t>Future</a:t>
            </a:r>
          </a:p>
          <a:p>
            <a:pPr marL="514350" indent="-514350">
              <a:buFont typeface="+mj-lt"/>
              <a:buAutoNum type="alphaLcParenR"/>
            </a:pPr>
            <a:r>
              <a:rPr lang="en-GB" dirty="0">
                <a:solidFill>
                  <a:srgbClr val="00B050"/>
                </a:solidFill>
                <a:latin typeface="Comic Sans MS" panose="030F0702030302020204" pitchFamily="66" charset="0"/>
              </a:rPr>
              <a:t>Je vais </a:t>
            </a:r>
            <a:r>
              <a:rPr lang="en-GB" dirty="0" err="1">
                <a:solidFill>
                  <a:srgbClr val="00B050"/>
                </a:solidFill>
                <a:latin typeface="Comic Sans MS" panose="030F0702030302020204" pitchFamily="66" charset="0"/>
              </a:rPr>
              <a:t>étudier</a:t>
            </a:r>
            <a:r>
              <a:rPr lang="en-GB" dirty="0">
                <a:solidFill>
                  <a:srgbClr val="00B050"/>
                </a:solidFill>
                <a:latin typeface="Comic Sans MS" panose="030F0702030302020204" pitchFamily="66" charset="0"/>
              </a:rPr>
              <a:t> – I am going to study</a:t>
            </a:r>
          </a:p>
          <a:p>
            <a:pPr marL="514350" indent="-514350">
              <a:buFont typeface="+mj-lt"/>
              <a:buAutoNum type="alphaLcParenR"/>
            </a:pPr>
            <a:r>
              <a:rPr lang="en-GB" dirty="0">
                <a:solidFill>
                  <a:srgbClr val="00B050"/>
                </a:solidFill>
                <a:latin typeface="Comic Sans MS" panose="030F0702030302020204" pitchFamily="66" charset="0"/>
              </a:rPr>
              <a:t>Je </a:t>
            </a:r>
            <a:r>
              <a:rPr lang="en-GB" dirty="0" err="1">
                <a:solidFill>
                  <a:srgbClr val="00B050"/>
                </a:solidFill>
                <a:latin typeface="Comic Sans MS" panose="030F0702030302020204" pitchFamily="66" charset="0"/>
              </a:rPr>
              <a:t>vais</a:t>
            </a:r>
            <a:r>
              <a:rPr lang="en-GB" dirty="0">
                <a:solidFill>
                  <a:srgbClr val="00B050"/>
                </a:solidFill>
                <a:latin typeface="Comic Sans MS" panose="030F0702030302020204" pitchFamily="66" charset="0"/>
              </a:rPr>
              <a:t> </a:t>
            </a:r>
            <a:r>
              <a:rPr lang="en-GB" dirty="0" err="1">
                <a:solidFill>
                  <a:srgbClr val="00B050"/>
                </a:solidFill>
                <a:latin typeface="Comic Sans MS" panose="030F0702030302020204" pitchFamily="66" charset="0"/>
              </a:rPr>
              <a:t>travailler</a:t>
            </a:r>
            <a:r>
              <a:rPr lang="en-GB" dirty="0">
                <a:solidFill>
                  <a:srgbClr val="00B050"/>
                </a:solidFill>
                <a:latin typeface="Comic Sans MS" panose="030F0702030302020204" pitchFamily="66" charset="0"/>
              </a:rPr>
              <a:t> – I am going to work</a:t>
            </a:r>
          </a:p>
          <a:p>
            <a:pPr marL="514350" indent="-514350">
              <a:buFont typeface="+mj-lt"/>
              <a:buAutoNum type="alphaLcParenR"/>
            </a:pPr>
            <a:r>
              <a:rPr lang="en-GB" dirty="0">
                <a:solidFill>
                  <a:srgbClr val="00B050"/>
                </a:solidFill>
                <a:latin typeface="Comic Sans MS" panose="030F0702030302020204" pitchFamily="66" charset="0"/>
              </a:rPr>
              <a:t>Je </a:t>
            </a:r>
            <a:r>
              <a:rPr lang="en-GB" dirty="0" err="1">
                <a:solidFill>
                  <a:srgbClr val="00B050"/>
                </a:solidFill>
                <a:latin typeface="Comic Sans MS" panose="030F0702030302020204" pitchFamily="66" charset="0"/>
              </a:rPr>
              <a:t>vais</a:t>
            </a:r>
            <a:r>
              <a:rPr lang="en-GB" dirty="0">
                <a:solidFill>
                  <a:srgbClr val="00B050"/>
                </a:solidFill>
                <a:latin typeface="Comic Sans MS" panose="030F0702030302020204" pitchFamily="66" charset="0"/>
              </a:rPr>
              <a:t> manger – I am going to eat</a:t>
            </a:r>
          </a:p>
          <a:p>
            <a:pPr marL="514350" indent="-514350">
              <a:buFont typeface="+mj-lt"/>
              <a:buAutoNum type="alphaLcParenR"/>
            </a:pPr>
            <a:r>
              <a:rPr lang="en-GB" dirty="0">
                <a:solidFill>
                  <a:srgbClr val="00B050"/>
                </a:solidFill>
                <a:latin typeface="Comic Sans MS" panose="030F0702030302020204" pitchFamily="66" charset="0"/>
              </a:rPr>
              <a:t>Je </a:t>
            </a:r>
            <a:r>
              <a:rPr lang="en-GB" dirty="0" err="1">
                <a:solidFill>
                  <a:srgbClr val="00B050"/>
                </a:solidFill>
                <a:latin typeface="Comic Sans MS" panose="030F0702030302020204" pitchFamily="66" charset="0"/>
              </a:rPr>
              <a:t>vais</a:t>
            </a:r>
            <a:r>
              <a:rPr lang="en-GB" dirty="0">
                <a:solidFill>
                  <a:srgbClr val="00B050"/>
                </a:solidFill>
                <a:latin typeface="Comic Sans MS" panose="030F0702030302020204" pitchFamily="66" charset="0"/>
              </a:rPr>
              <a:t> </a:t>
            </a:r>
            <a:r>
              <a:rPr lang="en-GB" dirty="0" err="1">
                <a:solidFill>
                  <a:srgbClr val="00B050"/>
                </a:solidFill>
                <a:latin typeface="Comic Sans MS" panose="030F0702030302020204" pitchFamily="66" charset="0"/>
              </a:rPr>
              <a:t>aller</a:t>
            </a:r>
            <a:r>
              <a:rPr lang="en-GB" dirty="0">
                <a:solidFill>
                  <a:srgbClr val="00B050"/>
                </a:solidFill>
                <a:latin typeface="Comic Sans MS" panose="030F0702030302020204" pitchFamily="66" charset="0"/>
              </a:rPr>
              <a:t> – I am going to go</a:t>
            </a:r>
          </a:p>
          <a:p>
            <a:pPr marL="514350" indent="-514350">
              <a:buFont typeface="+mj-lt"/>
              <a:buAutoNum type="alphaLcParenR"/>
            </a:pPr>
            <a:r>
              <a:rPr lang="en-GB" dirty="0">
                <a:solidFill>
                  <a:srgbClr val="00B050"/>
                </a:solidFill>
                <a:latin typeface="Comic Sans MS" panose="030F0702030302020204" pitchFamily="66" charset="0"/>
              </a:rPr>
              <a:t>Je </a:t>
            </a:r>
            <a:r>
              <a:rPr lang="en-GB" dirty="0" err="1">
                <a:solidFill>
                  <a:srgbClr val="00B050"/>
                </a:solidFill>
                <a:latin typeface="Comic Sans MS" panose="030F0702030302020204" pitchFamily="66" charset="0"/>
              </a:rPr>
              <a:t>vais</a:t>
            </a:r>
            <a:r>
              <a:rPr lang="en-GB" dirty="0">
                <a:solidFill>
                  <a:srgbClr val="00B050"/>
                </a:solidFill>
                <a:latin typeface="Comic Sans MS" panose="030F0702030302020204" pitchFamily="66" charset="0"/>
              </a:rPr>
              <a:t> faire – I am going to do</a:t>
            </a:r>
          </a:p>
          <a:p>
            <a:pPr marL="514350" indent="-514350">
              <a:buFont typeface="+mj-lt"/>
              <a:buAutoNum type="alphaLcParenR"/>
            </a:pPr>
            <a:r>
              <a:rPr lang="en-GB" dirty="0">
                <a:solidFill>
                  <a:srgbClr val="00B050"/>
                </a:solidFill>
                <a:latin typeface="Comic Sans MS" panose="030F0702030302020204" pitchFamily="66" charset="0"/>
              </a:rPr>
              <a:t>Je </a:t>
            </a:r>
            <a:r>
              <a:rPr lang="en-GB" dirty="0" err="1">
                <a:solidFill>
                  <a:srgbClr val="00B050"/>
                </a:solidFill>
                <a:latin typeface="Comic Sans MS" panose="030F0702030302020204" pitchFamily="66" charset="0"/>
              </a:rPr>
              <a:t>vais</a:t>
            </a:r>
            <a:r>
              <a:rPr lang="en-GB" dirty="0">
                <a:solidFill>
                  <a:srgbClr val="00B050"/>
                </a:solidFill>
                <a:latin typeface="Comic Sans MS" panose="030F0702030302020204" pitchFamily="66" charset="0"/>
              </a:rPr>
              <a:t> </a:t>
            </a:r>
            <a:r>
              <a:rPr lang="en-GB" dirty="0" err="1">
                <a:solidFill>
                  <a:srgbClr val="00B050"/>
                </a:solidFill>
                <a:latin typeface="Comic Sans MS" panose="030F0702030302020204" pitchFamily="66" charset="0"/>
              </a:rPr>
              <a:t>regarder</a:t>
            </a:r>
            <a:r>
              <a:rPr lang="en-GB" dirty="0">
                <a:solidFill>
                  <a:srgbClr val="00B050"/>
                </a:solidFill>
                <a:latin typeface="Comic Sans MS" panose="030F0702030302020204" pitchFamily="66" charset="0"/>
              </a:rPr>
              <a:t> – I am going to watch</a:t>
            </a:r>
          </a:p>
        </p:txBody>
      </p:sp>
      <p:sp>
        <p:nvSpPr>
          <p:cNvPr id="7" name="Content Placeholder 4"/>
          <p:cNvSpPr txBox="1">
            <a:spLocks/>
          </p:cNvSpPr>
          <p:nvPr/>
        </p:nvSpPr>
        <p:spPr>
          <a:xfrm>
            <a:off x="8738481" y="2006932"/>
            <a:ext cx="3196616" cy="4067297"/>
          </a:xfrm>
          <a:prstGeom prst="rect">
            <a:avLst/>
          </a:prstGeom>
          <a:solidFill>
            <a:schemeClr val="bg1"/>
          </a:solidFill>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b="1" u="sng" dirty="0">
                <a:solidFill>
                  <a:srgbClr val="00B050"/>
                </a:solidFill>
                <a:latin typeface="Comic Sans MS" panose="030F0702030302020204" pitchFamily="66" charset="0"/>
              </a:rPr>
              <a:t>Past</a:t>
            </a:r>
          </a:p>
          <a:p>
            <a:pPr marL="514350" indent="-514350">
              <a:buFont typeface="+mj-lt"/>
              <a:buAutoNum type="alphaLcParenR"/>
            </a:pPr>
            <a:r>
              <a:rPr lang="en-GB" dirty="0" err="1">
                <a:solidFill>
                  <a:srgbClr val="00B050"/>
                </a:solidFill>
                <a:latin typeface="Comic Sans MS" panose="030F0702030302020204" pitchFamily="66" charset="0"/>
              </a:rPr>
              <a:t>J’ai</a:t>
            </a:r>
            <a:r>
              <a:rPr lang="en-GB" dirty="0">
                <a:solidFill>
                  <a:srgbClr val="00B050"/>
                </a:solidFill>
                <a:latin typeface="Comic Sans MS" panose="030F0702030302020204" pitchFamily="66" charset="0"/>
              </a:rPr>
              <a:t> </a:t>
            </a:r>
            <a:r>
              <a:rPr lang="en-GB" dirty="0" err="1">
                <a:solidFill>
                  <a:srgbClr val="00B050"/>
                </a:solidFill>
                <a:latin typeface="Comic Sans MS" panose="030F0702030302020204" pitchFamily="66" charset="0"/>
              </a:rPr>
              <a:t>étudié</a:t>
            </a:r>
            <a:r>
              <a:rPr lang="en-GB" dirty="0">
                <a:solidFill>
                  <a:srgbClr val="00B050"/>
                </a:solidFill>
                <a:latin typeface="Comic Sans MS" panose="030F0702030302020204" pitchFamily="66" charset="0"/>
              </a:rPr>
              <a:t> – I studied</a:t>
            </a:r>
          </a:p>
          <a:p>
            <a:pPr marL="514350" indent="-514350">
              <a:buFont typeface="+mj-lt"/>
              <a:buAutoNum type="alphaLcParenR"/>
            </a:pPr>
            <a:r>
              <a:rPr lang="en-GB" dirty="0" err="1">
                <a:solidFill>
                  <a:srgbClr val="00B050"/>
                </a:solidFill>
                <a:latin typeface="Comic Sans MS" panose="030F0702030302020204" pitchFamily="66" charset="0"/>
              </a:rPr>
              <a:t>J’ai</a:t>
            </a:r>
            <a:r>
              <a:rPr lang="en-GB" dirty="0">
                <a:solidFill>
                  <a:srgbClr val="00B050"/>
                </a:solidFill>
                <a:latin typeface="Comic Sans MS" panose="030F0702030302020204" pitchFamily="66" charset="0"/>
              </a:rPr>
              <a:t> </a:t>
            </a:r>
            <a:r>
              <a:rPr lang="en-GB" dirty="0" err="1">
                <a:solidFill>
                  <a:srgbClr val="00B050"/>
                </a:solidFill>
                <a:latin typeface="Comic Sans MS" panose="030F0702030302020204" pitchFamily="66" charset="0"/>
              </a:rPr>
              <a:t>travaillé</a:t>
            </a:r>
            <a:r>
              <a:rPr lang="en-GB" dirty="0">
                <a:solidFill>
                  <a:srgbClr val="00B050"/>
                </a:solidFill>
                <a:latin typeface="Comic Sans MS" panose="030F0702030302020204" pitchFamily="66" charset="0"/>
              </a:rPr>
              <a:t> – I worked</a:t>
            </a:r>
          </a:p>
          <a:p>
            <a:pPr marL="514350" indent="-514350">
              <a:buFont typeface="+mj-lt"/>
              <a:buAutoNum type="alphaLcParenR"/>
            </a:pPr>
            <a:r>
              <a:rPr lang="en-GB" dirty="0" err="1">
                <a:solidFill>
                  <a:srgbClr val="00B050"/>
                </a:solidFill>
                <a:latin typeface="Comic Sans MS" panose="030F0702030302020204" pitchFamily="66" charset="0"/>
              </a:rPr>
              <a:t>J’ai</a:t>
            </a:r>
            <a:r>
              <a:rPr lang="en-GB" dirty="0">
                <a:solidFill>
                  <a:srgbClr val="00B050"/>
                </a:solidFill>
                <a:latin typeface="Comic Sans MS" panose="030F0702030302020204" pitchFamily="66" charset="0"/>
              </a:rPr>
              <a:t> </a:t>
            </a:r>
            <a:r>
              <a:rPr lang="en-GB" dirty="0" err="1">
                <a:solidFill>
                  <a:srgbClr val="00B050"/>
                </a:solidFill>
                <a:latin typeface="Comic Sans MS" panose="030F0702030302020204" pitchFamily="66" charset="0"/>
              </a:rPr>
              <a:t>mangé</a:t>
            </a:r>
            <a:r>
              <a:rPr lang="en-GB" dirty="0">
                <a:solidFill>
                  <a:srgbClr val="00B050"/>
                </a:solidFill>
                <a:latin typeface="Comic Sans MS" panose="030F0702030302020204" pitchFamily="66" charset="0"/>
              </a:rPr>
              <a:t> – I ate</a:t>
            </a:r>
          </a:p>
          <a:p>
            <a:pPr marL="514350" indent="-514350">
              <a:buFont typeface="+mj-lt"/>
              <a:buAutoNum type="alphaLcParenR"/>
            </a:pPr>
            <a:r>
              <a:rPr lang="en-GB" dirty="0">
                <a:solidFill>
                  <a:srgbClr val="00B050"/>
                </a:solidFill>
                <a:latin typeface="Comic Sans MS" panose="030F0702030302020204" pitchFamily="66" charset="0"/>
              </a:rPr>
              <a:t>Je </a:t>
            </a:r>
            <a:r>
              <a:rPr lang="en-GB" dirty="0" err="1">
                <a:solidFill>
                  <a:srgbClr val="00B050"/>
                </a:solidFill>
                <a:latin typeface="Comic Sans MS" panose="030F0702030302020204" pitchFamily="66" charset="0"/>
              </a:rPr>
              <a:t>suis</a:t>
            </a:r>
            <a:r>
              <a:rPr lang="en-GB" dirty="0">
                <a:solidFill>
                  <a:srgbClr val="00B050"/>
                </a:solidFill>
                <a:latin typeface="Comic Sans MS" panose="030F0702030302020204" pitchFamily="66" charset="0"/>
              </a:rPr>
              <a:t> </a:t>
            </a:r>
            <a:r>
              <a:rPr lang="en-GB" dirty="0" err="1">
                <a:solidFill>
                  <a:srgbClr val="00B050"/>
                </a:solidFill>
                <a:latin typeface="Comic Sans MS" panose="030F0702030302020204" pitchFamily="66" charset="0"/>
              </a:rPr>
              <a:t>allé</a:t>
            </a:r>
            <a:r>
              <a:rPr lang="en-GB" dirty="0">
                <a:solidFill>
                  <a:srgbClr val="00B050"/>
                </a:solidFill>
                <a:latin typeface="Comic Sans MS" panose="030F0702030302020204" pitchFamily="66" charset="0"/>
              </a:rPr>
              <a:t> – I went</a:t>
            </a:r>
          </a:p>
          <a:p>
            <a:pPr marL="514350" indent="-514350">
              <a:buFont typeface="+mj-lt"/>
              <a:buAutoNum type="alphaLcParenR"/>
            </a:pPr>
            <a:r>
              <a:rPr lang="en-GB" dirty="0" err="1">
                <a:solidFill>
                  <a:srgbClr val="00B050"/>
                </a:solidFill>
                <a:latin typeface="Comic Sans MS" panose="030F0702030302020204" pitchFamily="66" charset="0"/>
              </a:rPr>
              <a:t>J’ai</a:t>
            </a:r>
            <a:r>
              <a:rPr lang="en-GB" dirty="0">
                <a:solidFill>
                  <a:srgbClr val="00B050"/>
                </a:solidFill>
                <a:latin typeface="Comic Sans MS" panose="030F0702030302020204" pitchFamily="66" charset="0"/>
              </a:rPr>
              <a:t> fait – I did</a:t>
            </a:r>
          </a:p>
          <a:p>
            <a:pPr marL="514350" indent="-514350">
              <a:buFont typeface="+mj-lt"/>
              <a:buAutoNum type="alphaLcParenR"/>
            </a:pPr>
            <a:r>
              <a:rPr lang="en-GB" dirty="0" err="1">
                <a:solidFill>
                  <a:srgbClr val="00B050"/>
                </a:solidFill>
                <a:latin typeface="Comic Sans MS" panose="030F0702030302020204" pitchFamily="66" charset="0"/>
              </a:rPr>
              <a:t>J’ai</a:t>
            </a:r>
            <a:r>
              <a:rPr lang="en-GB" dirty="0">
                <a:solidFill>
                  <a:srgbClr val="00B050"/>
                </a:solidFill>
                <a:latin typeface="Comic Sans MS" panose="030F0702030302020204" pitchFamily="66" charset="0"/>
              </a:rPr>
              <a:t> </a:t>
            </a:r>
            <a:r>
              <a:rPr lang="en-GB" dirty="0" err="1">
                <a:solidFill>
                  <a:srgbClr val="00B050"/>
                </a:solidFill>
                <a:latin typeface="Comic Sans MS" panose="030F0702030302020204" pitchFamily="66" charset="0"/>
              </a:rPr>
              <a:t>regardé</a:t>
            </a:r>
            <a:r>
              <a:rPr lang="en-GB" dirty="0">
                <a:solidFill>
                  <a:srgbClr val="00B050"/>
                </a:solidFill>
                <a:latin typeface="Comic Sans MS" panose="030F0702030302020204" pitchFamily="66" charset="0"/>
              </a:rPr>
              <a:t> – I watched</a:t>
            </a:r>
          </a:p>
        </p:txBody>
      </p:sp>
    </p:spTree>
    <p:extLst>
      <p:ext uri="{BB962C8B-B14F-4D97-AF65-F5344CB8AC3E}">
        <p14:creationId xmlns:p14="http://schemas.microsoft.com/office/powerpoint/2010/main" val="408892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wipe(down)">
                                      <p:cBhvr>
                                        <p:cTn id="7" dur="500"/>
                                        <p:tgtEl>
                                          <p:spTgt spid="5">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down)">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wipe(down)">
                                      <p:cBhvr>
                                        <p:cTn id="22" dur="500"/>
                                        <p:tgtEl>
                                          <p:spTgt spid="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wipe(down)">
                                      <p:cBhvr>
                                        <p:cTn id="27" dur="500"/>
                                        <p:tgtEl>
                                          <p:spTgt spid="5">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Effect transition="in" filter="wipe(down)">
                                      <p:cBhvr>
                                        <p:cTn id="32" dur="500"/>
                                        <p:tgtEl>
                                          <p:spTgt spid="5">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Effect transition="in" filter="wipe(down)">
                                      <p:cBhvr>
                                        <p:cTn id="37" dur="500"/>
                                        <p:tgtEl>
                                          <p:spTgt spid="5">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5">
                                            <p:txEl>
                                              <p:pRg st="6" end="6"/>
                                            </p:txEl>
                                          </p:spTgt>
                                        </p:tgtEl>
                                        <p:attrNameLst>
                                          <p:attrName>style.visibility</p:attrName>
                                        </p:attrNameLst>
                                      </p:cBhvr>
                                      <p:to>
                                        <p:strVal val="visible"/>
                                      </p:to>
                                    </p:set>
                                    <p:animEffect transition="in" filter="wipe(down)">
                                      <p:cBhvr>
                                        <p:cTn id="42" dur="500"/>
                                        <p:tgtEl>
                                          <p:spTgt spid="5">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6">
                                            <p:bg/>
                                          </p:spTgt>
                                        </p:tgtEl>
                                        <p:attrNameLst>
                                          <p:attrName>style.visibility</p:attrName>
                                        </p:attrNameLst>
                                      </p:cBhvr>
                                      <p:to>
                                        <p:strVal val="visible"/>
                                      </p:to>
                                    </p:set>
                                    <p:animEffect transition="in" filter="wipe(down)">
                                      <p:cBhvr>
                                        <p:cTn id="47" dur="500"/>
                                        <p:tgtEl>
                                          <p:spTgt spid="6">
                                            <p:bg/>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6">
                                            <p:txEl>
                                              <p:pRg st="0" end="0"/>
                                            </p:txEl>
                                          </p:spTgt>
                                        </p:tgtEl>
                                        <p:attrNameLst>
                                          <p:attrName>style.visibility</p:attrName>
                                        </p:attrNameLst>
                                      </p:cBhvr>
                                      <p:to>
                                        <p:strVal val="visible"/>
                                      </p:to>
                                    </p:set>
                                    <p:animEffect transition="in" filter="wipe(down)">
                                      <p:cBhvr>
                                        <p:cTn id="52" dur="500"/>
                                        <p:tgtEl>
                                          <p:spTgt spid="6">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6">
                                            <p:txEl>
                                              <p:pRg st="1" end="1"/>
                                            </p:txEl>
                                          </p:spTgt>
                                        </p:tgtEl>
                                        <p:attrNameLst>
                                          <p:attrName>style.visibility</p:attrName>
                                        </p:attrNameLst>
                                      </p:cBhvr>
                                      <p:to>
                                        <p:strVal val="visible"/>
                                      </p:to>
                                    </p:set>
                                    <p:animEffect transition="in" filter="wipe(down)">
                                      <p:cBhvr>
                                        <p:cTn id="57" dur="500"/>
                                        <p:tgtEl>
                                          <p:spTgt spid="6">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6">
                                            <p:txEl>
                                              <p:pRg st="2" end="2"/>
                                            </p:txEl>
                                          </p:spTgt>
                                        </p:tgtEl>
                                        <p:attrNameLst>
                                          <p:attrName>style.visibility</p:attrName>
                                        </p:attrNameLst>
                                      </p:cBhvr>
                                      <p:to>
                                        <p:strVal val="visible"/>
                                      </p:to>
                                    </p:set>
                                    <p:animEffect transition="in" filter="wipe(down)">
                                      <p:cBhvr>
                                        <p:cTn id="62" dur="500"/>
                                        <p:tgtEl>
                                          <p:spTgt spid="6">
                                            <p:txEl>
                                              <p:pRg st="2" end="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grpId="0" nodeType="clickEffect">
                                  <p:stCondLst>
                                    <p:cond delay="0"/>
                                  </p:stCondLst>
                                  <p:childTnLst>
                                    <p:set>
                                      <p:cBhvr>
                                        <p:cTn id="66" dur="1" fill="hold">
                                          <p:stCondLst>
                                            <p:cond delay="0"/>
                                          </p:stCondLst>
                                        </p:cTn>
                                        <p:tgtEl>
                                          <p:spTgt spid="6">
                                            <p:txEl>
                                              <p:pRg st="3" end="3"/>
                                            </p:txEl>
                                          </p:spTgt>
                                        </p:tgtEl>
                                        <p:attrNameLst>
                                          <p:attrName>style.visibility</p:attrName>
                                        </p:attrNameLst>
                                      </p:cBhvr>
                                      <p:to>
                                        <p:strVal val="visible"/>
                                      </p:to>
                                    </p:set>
                                    <p:animEffect transition="in" filter="wipe(down)">
                                      <p:cBhvr>
                                        <p:cTn id="67" dur="500"/>
                                        <p:tgtEl>
                                          <p:spTgt spid="6">
                                            <p:txEl>
                                              <p:pRg st="3" end="3"/>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6">
                                            <p:txEl>
                                              <p:pRg st="4" end="4"/>
                                            </p:txEl>
                                          </p:spTgt>
                                        </p:tgtEl>
                                        <p:attrNameLst>
                                          <p:attrName>style.visibility</p:attrName>
                                        </p:attrNameLst>
                                      </p:cBhvr>
                                      <p:to>
                                        <p:strVal val="visible"/>
                                      </p:to>
                                    </p:set>
                                    <p:animEffect transition="in" filter="wipe(down)">
                                      <p:cBhvr>
                                        <p:cTn id="72" dur="500"/>
                                        <p:tgtEl>
                                          <p:spTgt spid="6">
                                            <p:txEl>
                                              <p:pRg st="4" end="4"/>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grpId="0" nodeType="clickEffect">
                                  <p:stCondLst>
                                    <p:cond delay="0"/>
                                  </p:stCondLst>
                                  <p:childTnLst>
                                    <p:set>
                                      <p:cBhvr>
                                        <p:cTn id="76" dur="1" fill="hold">
                                          <p:stCondLst>
                                            <p:cond delay="0"/>
                                          </p:stCondLst>
                                        </p:cTn>
                                        <p:tgtEl>
                                          <p:spTgt spid="6">
                                            <p:txEl>
                                              <p:pRg st="5" end="5"/>
                                            </p:txEl>
                                          </p:spTgt>
                                        </p:tgtEl>
                                        <p:attrNameLst>
                                          <p:attrName>style.visibility</p:attrName>
                                        </p:attrNameLst>
                                      </p:cBhvr>
                                      <p:to>
                                        <p:strVal val="visible"/>
                                      </p:to>
                                    </p:set>
                                    <p:animEffect transition="in" filter="wipe(down)">
                                      <p:cBhvr>
                                        <p:cTn id="77" dur="500"/>
                                        <p:tgtEl>
                                          <p:spTgt spid="6">
                                            <p:txEl>
                                              <p:pRg st="5" end="5"/>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6">
                                            <p:txEl>
                                              <p:pRg st="6" end="6"/>
                                            </p:txEl>
                                          </p:spTgt>
                                        </p:tgtEl>
                                        <p:attrNameLst>
                                          <p:attrName>style.visibility</p:attrName>
                                        </p:attrNameLst>
                                      </p:cBhvr>
                                      <p:to>
                                        <p:strVal val="visible"/>
                                      </p:to>
                                    </p:set>
                                    <p:animEffect transition="in" filter="wipe(down)">
                                      <p:cBhvr>
                                        <p:cTn id="82" dur="500"/>
                                        <p:tgtEl>
                                          <p:spTgt spid="6">
                                            <p:txEl>
                                              <p:pRg st="6" end="6"/>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grpId="0" nodeType="clickEffect">
                                  <p:stCondLst>
                                    <p:cond delay="0"/>
                                  </p:stCondLst>
                                  <p:childTnLst>
                                    <p:set>
                                      <p:cBhvr>
                                        <p:cTn id="86" dur="1" fill="hold">
                                          <p:stCondLst>
                                            <p:cond delay="0"/>
                                          </p:stCondLst>
                                        </p:cTn>
                                        <p:tgtEl>
                                          <p:spTgt spid="7">
                                            <p:bg/>
                                          </p:spTgt>
                                        </p:tgtEl>
                                        <p:attrNameLst>
                                          <p:attrName>style.visibility</p:attrName>
                                        </p:attrNameLst>
                                      </p:cBhvr>
                                      <p:to>
                                        <p:strVal val="visible"/>
                                      </p:to>
                                    </p:set>
                                    <p:animEffect transition="in" filter="wipe(down)">
                                      <p:cBhvr>
                                        <p:cTn id="87" dur="500"/>
                                        <p:tgtEl>
                                          <p:spTgt spid="7">
                                            <p:bg/>
                                          </p:spTgt>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7">
                                            <p:txEl>
                                              <p:pRg st="0" end="0"/>
                                            </p:txEl>
                                          </p:spTgt>
                                        </p:tgtEl>
                                        <p:attrNameLst>
                                          <p:attrName>style.visibility</p:attrName>
                                        </p:attrNameLst>
                                      </p:cBhvr>
                                      <p:to>
                                        <p:strVal val="visible"/>
                                      </p:to>
                                    </p:set>
                                    <p:animEffect transition="in" filter="wipe(down)">
                                      <p:cBhvr>
                                        <p:cTn id="92" dur="500"/>
                                        <p:tgtEl>
                                          <p:spTgt spid="7">
                                            <p:txEl>
                                              <p:pRg st="0" end="0"/>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7">
                                            <p:txEl>
                                              <p:pRg st="1" end="1"/>
                                            </p:txEl>
                                          </p:spTgt>
                                        </p:tgtEl>
                                        <p:attrNameLst>
                                          <p:attrName>style.visibility</p:attrName>
                                        </p:attrNameLst>
                                      </p:cBhvr>
                                      <p:to>
                                        <p:strVal val="visible"/>
                                      </p:to>
                                    </p:set>
                                    <p:animEffect transition="in" filter="wipe(down)">
                                      <p:cBhvr>
                                        <p:cTn id="97" dur="500"/>
                                        <p:tgtEl>
                                          <p:spTgt spid="7">
                                            <p:txEl>
                                              <p:pRg st="1" end="1"/>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4" fill="hold" grpId="0" nodeType="clickEffect">
                                  <p:stCondLst>
                                    <p:cond delay="0"/>
                                  </p:stCondLst>
                                  <p:childTnLst>
                                    <p:set>
                                      <p:cBhvr>
                                        <p:cTn id="101" dur="1" fill="hold">
                                          <p:stCondLst>
                                            <p:cond delay="0"/>
                                          </p:stCondLst>
                                        </p:cTn>
                                        <p:tgtEl>
                                          <p:spTgt spid="7">
                                            <p:txEl>
                                              <p:pRg st="2" end="2"/>
                                            </p:txEl>
                                          </p:spTgt>
                                        </p:tgtEl>
                                        <p:attrNameLst>
                                          <p:attrName>style.visibility</p:attrName>
                                        </p:attrNameLst>
                                      </p:cBhvr>
                                      <p:to>
                                        <p:strVal val="visible"/>
                                      </p:to>
                                    </p:set>
                                    <p:animEffect transition="in" filter="wipe(down)">
                                      <p:cBhvr>
                                        <p:cTn id="102" dur="500"/>
                                        <p:tgtEl>
                                          <p:spTgt spid="7">
                                            <p:txEl>
                                              <p:pRg st="2" end="2"/>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7">
                                            <p:txEl>
                                              <p:pRg st="3" end="3"/>
                                            </p:txEl>
                                          </p:spTgt>
                                        </p:tgtEl>
                                        <p:attrNameLst>
                                          <p:attrName>style.visibility</p:attrName>
                                        </p:attrNameLst>
                                      </p:cBhvr>
                                      <p:to>
                                        <p:strVal val="visible"/>
                                      </p:to>
                                    </p:set>
                                    <p:animEffect transition="in" filter="wipe(down)">
                                      <p:cBhvr>
                                        <p:cTn id="107" dur="500"/>
                                        <p:tgtEl>
                                          <p:spTgt spid="7">
                                            <p:txEl>
                                              <p:pRg st="3" end="3"/>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4" fill="hold" grpId="0" nodeType="clickEffect">
                                  <p:stCondLst>
                                    <p:cond delay="0"/>
                                  </p:stCondLst>
                                  <p:childTnLst>
                                    <p:set>
                                      <p:cBhvr>
                                        <p:cTn id="111" dur="1" fill="hold">
                                          <p:stCondLst>
                                            <p:cond delay="0"/>
                                          </p:stCondLst>
                                        </p:cTn>
                                        <p:tgtEl>
                                          <p:spTgt spid="7">
                                            <p:txEl>
                                              <p:pRg st="4" end="4"/>
                                            </p:txEl>
                                          </p:spTgt>
                                        </p:tgtEl>
                                        <p:attrNameLst>
                                          <p:attrName>style.visibility</p:attrName>
                                        </p:attrNameLst>
                                      </p:cBhvr>
                                      <p:to>
                                        <p:strVal val="visible"/>
                                      </p:to>
                                    </p:set>
                                    <p:animEffect transition="in" filter="wipe(down)">
                                      <p:cBhvr>
                                        <p:cTn id="112" dur="500"/>
                                        <p:tgtEl>
                                          <p:spTgt spid="7">
                                            <p:txEl>
                                              <p:pRg st="4" end="4"/>
                                            </p:txEl>
                                          </p:spTgt>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4" fill="hold" grpId="0" nodeType="clickEffect">
                                  <p:stCondLst>
                                    <p:cond delay="0"/>
                                  </p:stCondLst>
                                  <p:childTnLst>
                                    <p:set>
                                      <p:cBhvr>
                                        <p:cTn id="116" dur="1" fill="hold">
                                          <p:stCondLst>
                                            <p:cond delay="0"/>
                                          </p:stCondLst>
                                        </p:cTn>
                                        <p:tgtEl>
                                          <p:spTgt spid="7">
                                            <p:txEl>
                                              <p:pRg st="5" end="5"/>
                                            </p:txEl>
                                          </p:spTgt>
                                        </p:tgtEl>
                                        <p:attrNameLst>
                                          <p:attrName>style.visibility</p:attrName>
                                        </p:attrNameLst>
                                      </p:cBhvr>
                                      <p:to>
                                        <p:strVal val="visible"/>
                                      </p:to>
                                    </p:set>
                                    <p:animEffect transition="in" filter="wipe(down)">
                                      <p:cBhvr>
                                        <p:cTn id="117" dur="500"/>
                                        <p:tgtEl>
                                          <p:spTgt spid="7">
                                            <p:txEl>
                                              <p:pRg st="5" end="5"/>
                                            </p:txEl>
                                          </p:spTgt>
                                        </p:tgtEl>
                                      </p:cBhvr>
                                    </p:animEffect>
                                  </p:childTnLst>
                                </p:cTn>
                              </p:par>
                            </p:childTnLst>
                          </p:cTn>
                        </p:par>
                      </p:childTnLst>
                    </p:cTn>
                  </p:par>
                  <p:par>
                    <p:cTn id="118" fill="hold">
                      <p:stCondLst>
                        <p:cond delay="indefinite"/>
                      </p:stCondLst>
                      <p:childTnLst>
                        <p:par>
                          <p:cTn id="119" fill="hold">
                            <p:stCondLst>
                              <p:cond delay="0"/>
                            </p:stCondLst>
                            <p:childTnLst>
                              <p:par>
                                <p:cTn id="120" presetID="22" presetClass="entr" presetSubtype="4" fill="hold" grpId="0" nodeType="clickEffect">
                                  <p:stCondLst>
                                    <p:cond delay="0"/>
                                  </p:stCondLst>
                                  <p:childTnLst>
                                    <p:set>
                                      <p:cBhvr>
                                        <p:cTn id="121" dur="1" fill="hold">
                                          <p:stCondLst>
                                            <p:cond delay="0"/>
                                          </p:stCondLst>
                                        </p:cTn>
                                        <p:tgtEl>
                                          <p:spTgt spid="7">
                                            <p:txEl>
                                              <p:pRg st="6" end="6"/>
                                            </p:txEl>
                                          </p:spTgt>
                                        </p:tgtEl>
                                        <p:attrNameLst>
                                          <p:attrName>style.visibility</p:attrName>
                                        </p:attrNameLst>
                                      </p:cBhvr>
                                      <p:to>
                                        <p:strVal val="visible"/>
                                      </p:to>
                                    </p:set>
                                    <p:animEffect transition="in" filter="wipe(down)">
                                      <p:cBhvr>
                                        <p:cTn id="122"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P spid="6" grpId="0" build="p" animBg="1"/>
      <p:bldP spid="7"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813" y="165121"/>
            <a:ext cx="11304086" cy="1325563"/>
          </a:xfrm>
        </p:spPr>
        <p:txBody>
          <a:bodyPr>
            <a:noAutofit/>
          </a:bodyPr>
          <a:lstStyle/>
          <a:p>
            <a:pPr lvl="0">
              <a:lnSpc>
                <a:spcPct val="107000"/>
              </a:lnSpc>
              <a:spcAft>
                <a:spcPts val="800"/>
              </a:spcAft>
            </a:pPr>
            <a:r>
              <a:rPr lang="en-GB" sz="3200" dirty="0">
                <a:latin typeface="Comic Sans MS" panose="030F0702030302020204" pitchFamily="66" charset="0"/>
                <a:ea typeface="Calibri" panose="020F0502020204030204" pitchFamily="34" charset="0"/>
                <a:cs typeface="Calibri" panose="020F0502020204030204" pitchFamily="34" charset="0"/>
              </a:rPr>
              <a:t>7. Write if the following sentences are positive (P),  negative (N) or both (P/N).</a:t>
            </a:r>
            <a:endParaRPr lang="en-GB" sz="28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Rectangle 3"/>
          <p:cNvSpPr/>
          <p:nvPr/>
        </p:nvSpPr>
        <p:spPr>
          <a:xfrm>
            <a:off x="0" y="1602766"/>
            <a:ext cx="11746947" cy="5078313"/>
          </a:xfrm>
          <a:prstGeom prst="rect">
            <a:avLst/>
          </a:prstGeom>
        </p:spPr>
        <p:txBody>
          <a:bodyPr wrap="square">
            <a:spAutoFit/>
          </a:bodyPr>
          <a:lstStyle/>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a) Je vais au collège à sept heures, je pense que c’est fatigant.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b) Les sciences sont inutiles.</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c) Les langues sont très utiles.</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d) Le professeur d’anglais n’est pas méchant.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e) La prof d’EPS n’explique pas bien.</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f) Mon collège est très moderne mais assez sale.</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g) Dans mon collège, il n’y a pas de piscine, c’est vraiment nul.</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0"/>
              </a:spcAft>
            </a:pPr>
            <a:r>
              <a:rPr lang="fr-FR" sz="2400" dirty="0">
                <a:latin typeface="Calibri" panose="020F0502020204030204" pitchFamily="34" charset="0"/>
                <a:ea typeface="Calibri" panose="020F0502020204030204" pitchFamily="34" charset="0"/>
                <a:cs typeface="Calibri" panose="020F0502020204030204" pitchFamily="34" charset="0"/>
              </a:rPr>
              <a:t>h) L'anglais n'est pas ennuyeux.</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50000"/>
              </a:lnSpc>
              <a:spcAft>
                <a:spcPts val="800"/>
              </a:spcAft>
            </a:pPr>
            <a:r>
              <a:rPr lang="fr-FR" sz="2400" dirty="0">
                <a:latin typeface="Calibri" panose="020F0502020204030204" pitchFamily="34" charset="0"/>
                <a:ea typeface="Calibri" panose="020F0502020204030204" pitchFamily="34" charset="0"/>
                <a:cs typeface="Calibri" panose="020F0502020204030204" pitchFamily="34" charset="0"/>
              </a:rPr>
              <a:t>i) Ma prof d’informatique est moins compréhensive que mon prof de sciences.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ounded Rectangle 5"/>
          <p:cNvSpPr/>
          <p:nvPr/>
        </p:nvSpPr>
        <p:spPr>
          <a:xfrm>
            <a:off x="7080572" y="1744418"/>
            <a:ext cx="1083714"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7" name="Rounded Rectangle 6"/>
          <p:cNvSpPr/>
          <p:nvPr/>
        </p:nvSpPr>
        <p:spPr>
          <a:xfrm>
            <a:off x="3026732" y="2314830"/>
            <a:ext cx="1083714"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9" name="Rounded Rectangle 8"/>
          <p:cNvSpPr/>
          <p:nvPr/>
        </p:nvSpPr>
        <p:spPr>
          <a:xfrm>
            <a:off x="2883040" y="2808160"/>
            <a:ext cx="1440765"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0" name="Rounded Rectangle 9"/>
          <p:cNvSpPr/>
          <p:nvPr/>
        </p:nvSpPr>
        <p:spPr>
          <a:xfrm>
            <a:off x="3629547" y="3315628"/>
            <a:ext cx="2575309"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1" name="Rounded Rectangle 10"/>
          <p:cNvSpPr/>
          <p:nvPr/>
        </p:nvSpPr>
        <p:spPr>
          <a:xfrm>
            <a:off x="2480520" y="3990486"/>
            <a:ext cx="2757686"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2" name="Rounded Rectangle 11"/>
          <p:cNvSpPr/>
          <p:nvPr/>
        </p:nvSpPr>
        <p:spPr>
          <a:xfrm>
            <a:off x="2775648" y="4521022"/>
            <a:ext cx="3873345"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3" name="Rounded Rectangle 12"/>
          <p:cNvSpPr/>
          <p:nvPr/>
        </p:nvSpPr>
        <p:spPr>
          <a:xfrm>
            <a:off x="6474604" y="5028490"/>
            <a:ext cx="2295649"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4" name="Rounded Rectangle 13"/>
          <p:cNvSpPr/>
          <p:nvPr/>
        </p:nvSpPr>
        <p:spPr>
          <a:xfrm>
            <a:off x="1943017" y="5498752"/>
            <a:ext cx="2642045"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15" name="Rounded Rectangle 14"/>
          <p:cNvSpPr/>
          <p:nvPr/>
        </p:nvSpPr>
        <p:spPr>
          <a:xfrm>
            <a:off x="4110446" y="6137379"/>
            <a:ext cx="2799805" cy="470262"/>
          </a:xfrm>
          <a:prstGeom prst="roundRect">
            <a:avLst/>
          </a:prstGeom>
          <a:noFill/>
          <a:ln w="38100">
            <a:solidFill>
              <a:srgbClr val="00B05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solidFill>
                <a:srgbClr val="00B050"/>
              </a:solidFill>
            </a:endParaRPr>
          </a:p>
        </p:txBody>
      </p:sp>
      <p:sp>
        <p:nvSpPr>
          <p:cNvPr id="5" name="TextBox 4"/>
          <p:cNvSpPr txBox="1"/>
          <p:nvPr/>
        </p:nvSpPr>
        <p:spPr>
          <a:xfrm>
            <a:off x="10453699" y="898813"/>
            <a:ext cx="1293248" cy="5909310"/>
          </a:xfrm>
          <a:prstGeom prst="rect">
            <a:avLst/>
          </a:prstGeom>
          <a:noFill/>
        </p:spPr>
        <p:txBody>
          <a:bodyPr wrap="square" rtlCol="0">
            <a:spAutoFit/>
          </a:bodyPr>
          <a:lstStyle/>
          <a:p>
            <a:pPr marL="514350" indent="-514350">
              <a:lnSpc>
                <a:spcPct val="150000"/>
              </a:lnSpc>
              <a:buFont typeface="+mj-lt"/>
              <a:buAutoNum type="alphaLcParenR"/>
            </a:pPr>
            <a:r>
              <a:rPr lang="en-GB" sz="2800" dirty="0">
                <a:solidFill>
                  <a:srgbClr val="00B050"/>
                </a:solidFill>
              </a:rPr>
              <a:t>N</a:t>
            </a:r>
          </a:p>
          <a:p>
            <a:pPr marL="514350" indent="-514350">
              <a:lnSpc>
                <a:spcPct val="150000"/>
              </a:lnSpc>
              <a:buFont typeface="+mj-lt"/>
              <a:buAutoNum type="alphaLcParenR"/>
            </a:pPr>
            <a:r>
              <a:rPr lang="en-GB" sz="2800" dirty="0">
                <a:solidFill>
                  <a:srgbClr val="00B050"/>
                </a:solidFill>
              </a:rPr>
              <a:t>N</a:t>
            </a:r>
          </a:p>
          <a:p>
            <a:pPr marL="514350" indent="-514350">
              <a:lnSpc>
                <a:spcPct val="150000"/>
              </a:lnSpc>
              <a:buFont typeface="+mj-lt"/>
              <a:buAutoNum type="alphaLcParenR"/>
            </a:pPr>
            <a:r>
              <a:rPr lang="en-GB" sz="2800" dirty="0">
                <a:solidFill>
                  <a:srgbClr val="00B050"/>
                </a:solidFill>
              </a:rPr>
              <a:t>P</a:t>
            </a:r>
          </a:p>
          <a:p>
            <a:pPr marL="514350" indent="-514350">
              <a:lnSpc>
                <a:spcPct val="150000"/>
              </a:lnSpc>
              <a:buFont typeface="+mj-lt"/>
              <a:buAutoNum type="alphaLcParenR"/>
            </a:pPr>
            <a:r>
              <a:rPr lang="en-GB" sz="2800" dirty="0">
                <a:solidFill>
                  <a:srgbClr val="00B050"/>
                </a:solidFill>
              </a:rPr>
              <a:t>P</a:t>
            </a:r>
          </a:p>
          <a:p>
            <a:pPr marL="514350" indent="-514350">
              <a:lnSpc>
                <a:spcPct val="150000"/>
              </a:lnSpc>
              <a:buFont typeface="+mj-lt"/>
              <a:buAutoNum type="alphaLcParenR"/>
            </a:pPr>
            <a:r>
              <a:rPr lang="en-GB" sz="2800" dirty="0">
                <a:solidFill>
                  <a:srgbClr val="00B050"/>
                </a:solidFill>
              </a:rPr>
              <a:t>N</a:t>
            </a:r>
          </a:p>
          <a:p>
            <a:pPr marL="514350" indent="-514350">
              <a:lnSpc>
                <a:spcPct val="150000"/>
              </a:lnSpc>
              <a:buFont typeface="+mj-lt"/>
              <a:buAutoNum type="alphaLcParenR"/>
            </a:pPr>
            <a:r>
              <a:rPr lang="en-GB" sz="2800" dirty="0">
                <a:solidFill>
                  <a:srgbClr val="00B050"/>
                </a:solidFill>
              </a:rPr>
              <a:t>P/N</a:t>
            </a:r>
          </a:p>
          <a:p>
            <a:pPr marL="514350" indent="-514350">
              <a:lnSpc>
                <a:spcPct val="150000"/>
              </a:lnSpc>
              <a:buFont typeface="+mj-lt"/>
              <a:buAutoNum type="alphaLcParenR"/>
            </a:pPr>
            <a:r>
              <a:rPr lang="en-GB" sz="2800" dirty="0">
                <a:solidFill>
                  <a:srgbClr val="00B050"/>
                </a:solidFill>
              </a:rPr>
              <a:t>N</a:t>
            </a:r>
          </a:p>
          <a:p>
            <a:pPr marL="514350" indent="-514350">
              <a:lnSpc>
                <a:spcPct val="150000"/>
              </a:lnSpc>
              <a:buFont typeface="+mj-lt"/>
              <a:buAutoNum type="alphaLcParenR"/>
            </a:pPr>
            <a:r>
              <a:rPr lang="en-GB" sz="2800" dirty="0">
                <a:solidFill>
                  <a:srgbClr val="00B050"/>
                </a:solidFill>
              </a:rPr>
              <a:t>P</a:t>
            </a:r>
          </a:p>
          <a:p>
            <a:pPr marL="514350" indent="-514350">
              <a:lnSpc>
                <a:spcPct val="150000"/>
              </a:lnSpc>
              <a:buFont typeface="+mj-lt"/>
              <a:buAutoNum type="alphaLcParenR"/>
            </a:pPr>
            <a:r>
              <a:rPr lang="en-GB" sz="2800" dirty="0">
                <a:solidFill>
                  <a:srgbClr val="00B050"/>
                </a:solidFill>
              </a:rPr>
              <a:t>N</a:t>
            </a:r>
          </a:p>
        </p:txBody>
      </p:sp>
    </p:spTree>
    <p:extLst>
      <p:ext uri="{BB962C8B-B14F-4D97-AF65-F5344CB8AC3E}">
        <p14:creationId xmlns:p14="http://schemas.microsoft.com/office/powerpoint/2010/main" val="1480849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down)">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down)">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down)">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wipe(down)">
                                      <p:cBhvr>
                                        <p:cTn id="46" dur="500"/>
                                        <p:tgtEl>
                                          <p:spTgt spid="14"/>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down)">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1" grpId="0" animBg="1"/>
      <p:bldP spid="12" grpId="0" animBg="1"/>
      <p:bldP spid="13" grpId="0" animBg="1"/>
      <p:bldP spid="14" grpId="0" animBg="1"/>
      <p:bldP spid="15"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283504" y="142689"/>
            <a:ext cx="7632587" cy="64374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mj-lt"/>
              <a:buAutoNum type="arabicPeriod"/>
            </a:pPr>
            <a:r>
              <a:rPr lang="fr-FR" sz="2200" b="1" dirty="0">
                <a:solidFill>
                  <a:schemeClr val="bg1"/>
                </a:solidFill>
                <a:latin typeface="Comic Sans MS" panose="030F0702030302020204" pitchFamily="66" charset="0"/>
              </a:rPr>
              <a:t>Mon coll</a:t>
            </a:r>
            <a:r>
              <a:rPr lang="fr-FR" sz="2200" b="1" dirty="0">
                <a:solidFill>
                  <a:schemeClr val="bg1"/>
                </a:solidFill>
                <a:latin typeface="Comic Sans MS" panose="030F0702030302020204" pitchFamily="66" charset="0"/>
                <a:cs typeface="Calibri" panose="020F0502020204030204" pitchFamily="34" charset="0"/>
              </a:rPr>
              <a:t>ège s’appelle…</a:t>
            </a:r>
            <a:endParaRPr lang="fr-FR" sz="2200" b="1" dirty="0">
              <a:solidFill>
                <a:schemeClr val="bg1"/>
              </a:solidFill>
              <a:latin typeface="Comic Sans MS" panose="030F0702030302020204" pitchFamily="66" charset="0"/>
            </a:endParaRPr>
          </a:p>
          <a:p>
            <a:pPr marL="457200" indent="-457200">
              <a:buFont typeface="+mj-lt"/>
              <a:buAutoNum type="arabicPeriod"/>
            </a:pPr>
            <a:r>
              <a:rPr lang="fr-FR" sz="2200" b="1" dirty="0">
                <a:solidFill>
                  <a:schemeClr val="bg1"/>
                </a:solidFill>
                <a:latin typeface="Comic Sans MS" panose="030F0702030302020204" pitchFamily="66" charset="0"/>
              </a:rPr>
              <a:t>J’étudie. </a:t>
            </a:r>
          </a:p>
          <a:p>
            <a:pPr marL="457200" indent="-457200">
              <a:buFont typeface="+mj-lt"/>
              <a:buAutoNum type="arabicPeriod"/>
            </a:pPr>
            <a:r>
              <a:rPr lang="fr-FR" sz="2200" b="1" dirty="0">
                <a:solidFill>
                  <a:schemeClr val="bg1"/>
                </a:solidFill>
                <a:latin typeface="Comic Sans MS" panose="030F0702030302020204" pitchFamily="66" charset="0"/>
              </a:rPr>
              <a:t>J’ai étudié</a:t>
            </a:r>
          </a:p>
          <a:p>
            <a:pPr marL="457200" indent="-457200">
              <a:buFont typeface="+mj-lt"/>
              <a:buAutoNum type="arabicPeriod"/>
            </a:pPr>
            <a:r>
              <a:rPr lang="fr-FR" sz="2200" b="1" dirty="0">
                <a:solidFill>
                  <a:schemeClr val="bg1"/>
                </a:solidFill>
                <a:latin typeface="Comic Sans MS" panose="030F0702030302020204" pitchFamily="66" charset="0"/>
              </a:rPr>
              <a:t>Mon collège est…</a:t>
            </a:r>
          </a:p>
          <a:p>
            <a:pPr marL="457200" indent="-457200">
              <a:buFont typeface="+mj-lt"/>
              <a:buAutoNum type="arabicPeriod"/>
            </a:pPr>
            <a:r>
              <a:rPr lang="fr-FR" sz="2200" b="1" dirty="0">
                <a:solidFill>
                  <a:schemeClr val="bg1"/>
                </a:solidFill>
                <a:latin typeface="Comic Sans MS" panose="030F0702030302020204" pitchFamily="66" charset="0"/>
              </a:rPr>
              <a:t>Dans mon collège il y a des laboratoires. </a:t>
            </a:r>
          </a:p>
          <a:p>
            <a:pPr marL="457200" indent="-457200">
              <a:buFont typeface="+mj-lt"/>
              <a:buAutoNum type="arabicPeriod"/>
            </a:pPr>
            <a:r>
              <a:rPr lang="fr-FR" sz="2200" b="1" dirty="0">
                <a:solidFill>
                  <a:schemeClr val="bg1"/>
                </a:solidFill>
                <a:latin typeface="Comic Sans MS" panose="030F0702030302020204" pitchFamily="66" charset="0"/>
              </a:rPr>
              <a:t>Dans mon collège il y a une bibliothèque. </a:t>
            </a:r>
          </a:p>
          <a:p>
            <a:pPr marL="457200" indent="-457200">
              <a:buFont typeface="+mj-lt"/>
              <a:buAutoNum type="arabicPeriod"/>
            </a:pPr>
            <a:r>
              <a:rPr lang="fr-FR" sz="2200" b="1" dirty="0">
                <a:solidFill>
                  <a:schemeClr val="bg1"/>
                </a:solidFill>
                <a:latin typeface="Comic Sans MS" panose="030F0702030302020204" pitchFamily="66" charset="0"/>
              </a:rPr>
              <a:t>Dans mon collège il n’y a pas de gymnase. </a:t>
            </a:r>
          </a:p>
          <a:p>
            <a:pPr marL="457200" indent="-457200">
              <a:buFont typeface="+mj-lt"/>
              <a:buAutoNum type="arabicPeriod"/>
            </a:pPr>
            <a:r>
              <a:rPr lang="fr-FR" sz="2200" b="1" dirty="0">
                <a:solidFill>
                  <a:schemeClr val="bg1"/>
                </a:solidFill>
                <a:latin typeface="Comic Sans MS" panose="030F0702030302020204" pitchFamily="66" charset="0"/>
              </a:rPr>
              <a:t>J’aime l’anglais.</a:t>
            </a:r>
          </a:p>
          <a:p>
            <a:pPr marL="457200" indent="-457200">
              <a:buFont typeface="+mj-lt"/>
              <a:buAutoNum type="arabicPeriod"/>
            </a:pPr>
            <a:r>
              <a:rPr lang="fr-FR" sz="2200" b="1" dirty="0">
                <a:solidFill>
                  <a:schemeClr val="bg1"/>
                </a:solidFill>
                <a:latin typeface="Comic Sans MS" panose="030F0702030302020204" pitchFamily="66" charset="0"/>
              </a:rPr>
              <a:t>Je n’aime pas l’EPS.</a:t>
            </a:r>
          </a:p>
          <a:p>
            <a:pPr marL="457200" indent="-457200">
              <a:buFont typeface="+mj-lt"/>
              <a:buAutoNum type="arabicPeriod"/>
            </a:pPr>
            <a:r>
              <a:rPr lang="fr-FR" sz="2200" b="1" dirty="0">
                <a:solidFill>
                  <a:schemeClr val="bg1"/>
                </a:solidFill>
                <a:latin typeface="Comic Sans MS" panose="030F0702030302020204" pitchFamily="66" charset="0"/>
              </a:rPr>
              <a:t>Ma matière préférée est la géographie.</a:t>
            </a:r>
          </a:p>
          <a:p>
            <a:pPr marL="457200" indent="-457200">
              <a:buFont typeface="+mj-lt"/>
              <a:buAutoNum type="arabicPeriod"/>
            </a:pPr>
            <a:r>
              <a:rPr lang="fr-FR" sz="2200" b="1" dirty="0">
                <a:solidFill>
                  <a:schemeClr val="bg1"/>
                </a:solidFill>
                <a:latin typeface="Comic Sans MS" panose="030F0702030302020204" pitchFamily="66" charset="0"/>
              </a:rPr>
              <a:t>C’est vraiment utile.</a:t>
            </a:r>
          </a:p>
          <a:p>
            <a:pPr marL="457200" indent="-457200">
              <a:buFont typeface="+mj-lt"/>
              <a:buAutoNum type="arabicPeriod"/>
            </a:pPr>
            <a:r>
              <a:rPr lang="fr-FR" sz="2200" b="1" dirty="0">
                <a:solidFill>
                  <a:schemeClr val="bg1"/>
                </a:solidFill>
                <a:latin typeface="Comic Sans MS" panose="030F0702030302020204" pitchFamily="66" charset="0"/>
              </a:rPr>
              <a:t>Mon professeur préféré est le prof de géographie.</a:t>
            </a:r>
          </a:p>
          <a:p>
            <a:pPr marL="457200" indent="-457200">
              <a:buFont typeface="+mj-lt"/>
              <a:buAutoNum type="arabicPeriod"/>
            </a:pPr>
            <a:r>
              <a:rPr lang="fr-FR" sz="2200" b="1" dirty="0">
                <a:solidFill>
                  <a:schemeClr val="bg1"/>
                </a:solidFill>
                <a:latin typeface="Comic Sans MS" panose="030F0702030302020204" pitchFamily="66" charset="0"/>
              </a:rPr>
              <a:t>Il est plus patient que mon professeur de maths</a:t>
            </a:r>
          </a:p>
          <a:p>
            <a:pPr marL="457200" indent="-457200">
              <a:buFont typeface="+mj-lt"/>
              <a:buAutoNum type="arabicPeriod"/>
            </a:pPr>
            <a:r>
              <a:rPr lang="fr-FR" sz="2200" b="1" dirty="0">
                <a:solidFill>
                  <a:schemeClr val="bg1"/>
                </a:solidFill>
                <a:latin typeface="Comic Sans MS" panose="030F0702030302020204" pitchFamily="66" charset="0"/>
              </a:rPr>
              <a:t>Demain</a:t>
            </a:r>
          </a:p>
          <a:p>
            <a:pPr marL="457200" indent="-457200">
              <a:buFont typeface="+mj-lt"/>
              <a:buAutoNum type="arabicPeriod"/>
            </a:pPr>
            <a:r>
              <a:rPr lang="fr-FR" sz="2200" b="1" dirty="0">
                <a:solidFill>
                  <a:schemeClr val="bg1"/>
                </a:solidFill>
                <a:latin typeface="Comic Sans MS" panose="030F0702030302020204" pitchFamily="66" charset="0"/>
              </a:rPr>
              <a:t>Je vais étudier</a:t>
            </a:r>
          </a:p>
          <a:p>
            <a:pPr marL="457200" indent="-457200">
              <a:buFont typeface="+mj-lt"/>
              <a:buAutoNum type="arabicPeriod"/>
            </a:pPr>
            <a:r>
              <a:rPr lang="fr-FR" sz="2200" b="1" dirty="0">
                <a:solidFill>
                  <a:schemeClr val="bg1"/>
                </a:solidFill>
                <a:latin typeface="Comic Sans MS" panose="030F0702030302020204" pitchFamily="66" charset="0"/>
              </a:rPr>
              <a:t>Je vais manger dans la cantine</a:t>
            </a:r>
          </a:p>
        </p:txBody>
      </p:sp>
      <p:pic>
        <p:nvPicPr>
          <p:cNvPr id="7" name="Picture 2">
            <a:extLst>
              <a:ext uri="{FF2B5EF4-FFF2-40B4-BE49-F238E27FC236}">
                <a16:creationId xmlns:a16="http://schemas.microsoft.com/office/drawing/2014/main" id="{0590BDEE-D1A0-9941-9543-B43FEF4239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90579" y="1631854"/>
            <a:ext cx="3717917" cy="24863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2677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38200" y="1"/>
            <a:ext cx="10515600" cy="1005840"/>
          </a:xfrm>
        </p:spPr>
        <p:txBody>
          <a:bodyPr anchor="ctr">
            <a:normAutofit/>
          </a:bodyPr>
          <a:lstStyle/>
          <a:p>
            <a:pPr algn="ctr"/>
            <a:r>
              <a:rPr lang="en-GB" u="sng" dirty="0">
                <a:latin typeface="Comic Sans MS" panose="030F0702030302020204" pitchFamily="66" charset="0"/>
              </a:rPr>
              <a:t>Revising in MFL</a:t>
            </a:r>
          </a:p>
        </p:txBody>
      </p:sp>
      <p:sp>
        <p:nvSpPr>
          <p:cNvPr id="5" name="Title 5"/>
          <p:cNvSpPr txBox="1">
            <a:spLocks noGrp="1"/>
          </p:cNvSpPr>
          <p:nvPr>
            <p:ph idx="1"/>
          </p:nvPr>
        </p:nvSpPr>
        <p:spPr>
          <a:xfrm>
            <a:off x="838200" y="1005842"/>
            <a:ext cx="10515600" cy="5852158"/>
          </a:xfrm>
          <a:prstGeom prst="rect">
            <a:avLst/>
          </a:prstGeom>
        </p:spPr>
        <p:txBody>
          <a:bodyPr vert="horz" lIns="68580" tIns="34290" rIns="68580" bIns="3429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Research suggests that you need to hear a word </a:t>
            </a:r>
            <a:r>
              <a:rPr lang="en-GB" sz="2800" u="sng" dirty="0">
                <a:latin typeface="Comic Sans MS" panose="030F0702030302020204" pitchFamily="66" charset="0"/>
                <a:cs typeface="Calibri" panose="020F0502020204030204" pitchFamily="34" charset="0"/>
              </a:rPr>
              <a:t>seven</a:t>
            </a:r>
            <a:r>
              <a:rPr lang="en-GB" sz="2800" dirty="0">
                <a:latin typeface="Comic Sans MS" panose="030F0702030302020204" pitchFamily="66" charset="0"/>
                <a:cs typeface="Calibri" panose="020F0502020204030204" pitchFamily="34" charset="0"/>
              </a:rPr>
              <a:t> times before you remember it, so make sure you spend a good amount of time revising.</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Research also suggests it is better to learn language in context e.g. </a:t>
            </a:r>
            <a:r>
              <a:rPr lang="en-GB" sz="2800" i="1" dirty="0">
                <a:latin typeface="Comic Sans MS" panose="030F0702030302020204" pitchFamily="66" charset="0"/>
                <a:cs typeface="Calibri" panose="020F0502020204030204" pitchFamily="34" charset="0"/>
              </a:rPr>
              <a:t>je suis allé avec ma famille en avion</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You can try:</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Look/cover/check</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Say the French out loud, repeat the English</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Create flashcards with French on one side and English on the other to test yourself</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Ask a friend/family member to test you</a:t>
            </a:r>
          </a:p>
          <a:p>
            <a:pPr marL="342900" indent="-342900">
              <a:lnSpc>
                <a:spcPct val="100000"/>
              </a:lnSpc>
              <a:buFont typeface="Arial"/>
              <a:buChar char="•"/>
            </a:pPr>
            <a:r>
              <a:rPr lang="en-GB" sz="2800" dirty="0">
                <a:latin typeface="Comic Sans MS" panose="030F0702030302020204" pitchFamily="66" charset="0"/>
                <a:cs typeface="Calibri" panose="020F0502020204030204" pitchFamily="34" charset="0"/>
              </a:rPr>
              <a:t>Try short bursts but revisit vocab regularly e.g. 3 </a:t>
            </a:r>
            <a:r>
              <a:rPr lang="en-GB" sz="2800">
                <a:latin typeface="Comic Sans MS" panose="030F0702030302020204" pitchFamily="66" charset="0"/>
                <a:cs typeface="Calibri" panose="020F0502020204030204" pitchFamily="34" charset="0"/>
              </a:rPr>
              <a:t>x 10-minute </a:t>
            </a:r>
            <a:r>
              <a:rPr lang="en-GB" sz="2800" dirty="0">
                <a:latin typeface="Comic Sans MS" panose="030F0702030302020204" pitchFamily="66" charset="0"/>
                <a:cs typeface="Calibri" panose="020F0502020204030204" pitchFamily="34" charset="0"/>
              </a:rPr>
              <a:t>spells, rather than </a:t>
            </a:r>
            <a:r>
              <a:rPr lang="en-GB" sz="2800">
                <a:latin typeface="Comic Sans MS" panose="030F0702030302020204" pitchFamily="66" charset="0"/>
                <a:cs typeface="Calibri" panose="020F0502020204030204" pitchFamily="34" charset="0"/>
              </a:rPr>
              <a:t>one 30-minute </a:t>
            </a:r>
            <a:r>
              <a:rPr lang="en-GB" sz="2800" dirty="0">
                <a:latin typeface="Comic Sans MS" panose="030F0702030302020204" pitchFamily="66" charset="0"/>
                <a:cs typeface="Calibri" panose="020F0502020204030204" pitchFamily="34" charset="0"/>
              </a:rPr>
              <a:t>session </a:t>
            </a:r>
            <a:endParaRPr lang="en-GB" sz="2800" dirty="0">
              <a:solidFill>
                <a:prstClr val="black"/>
              </a:solidFill>
              <a:latin typeface="Comic Sans MS" panose="030F0702030302020204" pitchFamily="66" charset="0"/>
              <a:cs typeface="Calibri" panose="020F0502020204030204" pitchFamily="34" charset="0"/>
            </a:endParaRPr>
          </a:p>
        </p:txBody>
      </p:sp>
    </p:spTree>
    <p:extLst>
      <p:ext uri="{BB962C8B-B14F-4D97-AF65-F5344CB8AC3E}">
        <p14:creationId xmlns:p14="http://schemas.microsoft.com/office/powerpoint/2010/main" val="235989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additive="base">
                                        <p:cTn id="4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calcmode="lin" valueType="num">
                                      <p:cBhvr additive="base">
                                        <p:cTn id="49"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8d2b040-4d60-4b73-8960-49102152ab97">
      <Terms xmlns="http://schemas.microsoft.com/office/infopath/2007/PartnerControls"/>
    </lcf76f155ced4ddcb4097134ff3c332f>
    <TaxCatchAll xmlns="17a39593-945a-4813-81bf-1728cf9e5038" xsi:nil="true"/>
    <_dlc_DocId xmlns="17a39593-945a-4813-81bf-1728cf9e5038">RVPSRJS5WCQE-1801518596-45951</_dlc_DocId>
    <_dlc_DocIdUrl xmlns="17a39593-945a-4813-81bf-1728cf9e5038">
      <Url>https://stpeterscatholicschool.sharepoint.com/sites/StaffShared/_layouts/15/DocIdRedir.aspx?ID=RVPSRJS5WCQE-1801518596-45951</Url>
      <Description>RVPSRJS5WCQE-1801518596-45951</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BD1B4B6-1D84-486D-89D9-17A6A358F4AD}">
  <ds:schemaRefs>
    <ds:schemaRef ds:uri="http://schemas.microsoft.com/sharepoint/events"/>
  </ds:schemaRefs>
</ds:datastoreItem>
</file>

<file path=customXml/itemProps2.xml><?xml version="1.0" encoding="utf-8"?>
<ds:datastoreItem xmlns:ds="http://schemas.openxmlformats.org/officeDocument/2006/customXml" ds:itemID="{627F9EC1-12E8-400C-95AA-24C5F9F211EC}">
  <ds:schemaRefs>
    <ds:schemaRef ds:uri="http://schemas.microsoft.com/sharepoint/v3/contenttype/forms"/>
  </ds:schemaRefs>
</ds:datastoreItem>
</file>

<file path=customXml/itemProps3.xml><?xml version="1.0" encoding="utf-8"?>
<ds:datastoreItem xmlns:ds="http://schemas.openxmlformats.org/officeDocument/2006/customXml" ds:itemID="{52021F93-AD4A-4C80-B0C7-C37A48559D12}">
  <ds:schemaRefs>
    <ds:schemaRef ds:uri="a0474e4c-aed6-4eae-a604-0bea1de83e7a"/>
    <ds:schemaRef ds:uri="b718aa60-7cf0-45e3-8d89-7c676556ebc7"/>
    <ds:schemaRef ds:uri="http://purl.org/dc/terms/"/>
    <ds:schemaRef ds:uri="http://purl.org/dc/dcmitype/"/>
    <ds:schemaRef ds:uri="http://schemas.microsoft.com/office/2006/documentManagement/types"/>
    <ds:schemaRef ds:uri="http://schemas.microsoft.com/office/infopath/2007/PartnerControls"/>
    <ds:schemaRef ds:uri="http://schemas.microsoft.com/office/2006/metadata/properties"/>
    <ds:schemaRef ds:uri="http://schemas.openxmlformats.org/package/2006/metadata/core-properties"/>
    <ds:schemaRef ds:uri="http://www.w3.org/XML/1998/namespace"/>
    <ds:schemaRef ds:uri="http://purl.org/dc/elements/1.1/"/>
  </ds:schemaRefs>
</ds:datastoreItem>
</file>

<file path=customXml/itemProps4.xml><?xml version="1.0" encoding="utf-8"?>
<ds:datastoreItem xmlns:ds="http://schemas.openxmlformats.org/officeDocument/2006/customXml" ds:itemID="{DF314931-D853-40C8-B2FA-0AEFB438AC02}"/>
</file>

<file path=docProps/app.xml><?xml version="1.0" encoding="utf-8"?>
<Properties xmlns="http://schemas.openxmlformats.org/officeDocument/2006/extended-properties" xmlns:vt="http://schemas.openxmlformats.org/officeDocument/2006/docPropsVTypes">
  <TotalTime>49</TotalTime>
  <Words>1809</Words>
  <Application>Microsoft Office PowerPoint</Application>
  <PresentationFormat>Widescreen</PresentationFormat>
  <Paragraphs>317</Paragraphs>
  <Slides>16</Slides>
  <Notes>4</Notes>
  <HiddenSlides>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Arial</vt:lpstr>
      <vt:lpstr>Bodoni MT</vt:lpstr>
      <vt:lpstr>Book Antiqua</vt:lpstr>
      <vt:lpstr>Calibri</vt:lpstr>
      <vt:lpstr>Calibri Light</vt:lpstr>
      <vt:lpstr>Comic Sans MS</vt:lpstr>
      <vt:lpstr>Univers Next Pro</vt:lpstr>
      <vt:lpstr>Univers Next Pro Condensed</vt:lpstr>
      <vt:lpstr>Wingdings</vt:lpstr>
      <vt:lpstr>1_Office Theme</vt:lpstr>
      <vt:lpstr>PowerPoint Presentation</vt:lpstr>
      <vt:lpstr>PowerPoint Presentation</vt:lpstr>
      <vt:lpstr>Article 28...</vt:lpstr>
      <vt:lpstr>The sentence builders</vt:lpstr>
      <vt:lpstr>PowerPoint Presentation</vt:lpstr>
      <vt:lpstr>PowerPoint Presentation</vt:lpstr>
      <vt:lpstr>PowerPoint Presentation</vt:lpstr>
      <vt:lpstr>1. Match the English with the French</vt:lpstr>
      <vt:lpstr>2. Translate the following questions into English</vt:lpstr>
      <vt:lpstr>3. Answer the following questions in French</vt:lpstr>
      <vt:lpstr>4. Choose the right option in brackets to complete the sentence.</vt:lpstr>
      <vt:lpstr>5. What is the difference between ‘est’, ‘c’est’, ‘sont’ and ‘il y a’?</vt:lpstr>
      <vt:lpstr>6. Conjugate the following verbs in the present, Future and the Past with pronoun “Je” and add the English meaning.</vt:lpstr>
      <vt:lpstr>7. Write if the following sentences are positive (P),  negative (N) or both (P/N).</vt:lpstr>
      <vt:lpstr>PowerPoint Presentation</vt:lpstr>
      <vt:lpstr>Revising in MFL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H Clements</dc:creator>
  <cp:lastModifiedBy>Mr M Turner</cp:lastModifiedBy>
  <cp:revision>1</cp:revision>
  <dcterms:created xsi:type="dcterms:W3CDTF">2024-07-29T11:29:02Z</dcterms:created>
  <dcterms:modified xsi:type="dcterms:W3CDTF">2026-06-03T09:16:30Z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_dlc_DocIdItemGuid">
    <vt:lpwstr>feff08d8-a700-49d7-9a58-ca9e63de27eb</vt:lpwstr>
  </property>
  <property fmtid="{D5CDD505-2E9C-101B-9397-08002B2CF9AE}" pid="4" name="MediaServiceImageTags">
    <vt:lpwstr/>
  </property>
</Properties>
</file>