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75" r:id="rId4"/>
    <p:sldId id="276" r:id="rId5"/>
    <p:sldId id="277" r:id="rId6"/>
    <p:sldId id="267" r:id="rId7"/>
    <p:sldId id="268" r:id="rId8"/>
    <p:sldId id="278" r:id="rId9"/>
    <p:sldId id="279" r:id="rId10"/>
    <p:sldId id="270" r:id="rId11"/>
    <p:sldId id="280" r:id="rId12"/>
    <p:sldId id="281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4A4A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82"/>
    <p:restoredTop sz="94718"/>
  </p:normalViewPr>
  <p:slideViewPr>
    <p:cSldViewPr snapToGrid="0">
      <p:cViewPr varScale="1">
        <p:scale>
          <a:sx n="112" d="100"/>
          <a:sy n="112" d="100"/>
        </p:scale>
        <p:origin x="384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Common protocols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Common protocols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protocol?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File:Flag map of Germany.svg">
            <a:extLst>
              <a:ext uri="{FF2B5EF4-FFF2-40B4-BE49-F238E27FC236}">
                <a16:creationId xmlns:a16="http://schemas.microsoft.com/office/drawing/2014/main" id="{CBE15C32-7B39-4CDC-BF68-418F578DA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923" y="1171524"/>
            <a:ext cx="1884759" cy="255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ile:Flag map of England.svg">
            <a:extLst>
              <a:ext uri="{FF2B5EF4-FFF2-40B4-BE49-F238E27FC236}">
                <a16:creationId xmlns:a16="http://schemas.microsoft.com/office/drawing/2014/main" id="{C29F3008-BB87-4FCF-88D7-165A4848E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16326" y="1074882"/>
            <a:ext cx="2067580" cy="274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F7C4EF-9812-4F24-BDAC-129A98508C8D}"/>
              </a:ext>
            </a:extLst>
          </p:cNvPr>
          <p:cNvSpPr txBox="1"/>
          <p:nvPr/>
        </p:nvSpPr>
        <p:spPr>
          <a:xfrm>
            <a:off x="5534788" y="3168357"/>
            <a:ext cx="112242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en-GB" sz="11500" b="1" dirty="0">
              <a:solidFill>
                <a:srgbClr val="C000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A812165-EB7D-414A-9C3D-E245D23A3818}"/>
              </a:ext>
            </a:extLst>
          </p:cNvPr>
          <p:cNvGrpSpPr/>
          <p:nvPr/>
        </p:nvGrpSpPr>
        <p:grpSpPr>
          <a:xfrm>
            <a:off x="1910084" y="3517515"/>
            <a:ext cx="8371834" cy="3340485"/>
            <a:chOff x="1910084" y="3517515"/>
            <a:chExt cx="8371834" cy="3340485"/>
          </a:xfrm>
        </p:grpSpPr>
        <p:sp>
          <p:nvSpPr>
            <p:cNvPr id="12" name="Arc 11">
              <a:extLst>
                <a:ext uri="{FF2B5EF4-FFF2-40B4-BE49-F238E27FC236}">
                  <a16:creationId xmlns:a16="http://schemas.microsoft.com/office/drawing/2014/main" id="{88544987-7C33-4ACF-ABAD-D9DC9F1B00BD}"/>
                </a:ext>
              </a:extLst>
            </p:cNvPr>
            <p:cNvSpPr/>
            <p:nvPr/>
          </p:nvSpPr>
          <p:spPr>
            <a:xfrm>
              <a:off x="2928419" y="3517515"/>
              <a:ext cx="5758381" cy="1257038"/>
            </a:xfrm>
            <a:prstGeom prst="arc">
              <a:avLst>
                <a:gd name="adj1" fmla="val 10776121"/>
                <a:gd name="adj2" fmla="val 0"/>
              </a:avLst>
            </a:prstGeom>
            <a:ln w="57150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7E4660D5-0340-4C1A-B496-1A99755BD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10084" y="4193855"/>
              <a:ext cx="2658068" cy="2658068"/>
            </a:xfrm>
            <a:prstGeom prst="rect">
              <a:avLst/>
            </a:prstGeom>
          </p:spPr>
        </p:pic>
        <p:pic>
          <p:nvPicPr>
            <p:cNvPr id="15" name="Picture 1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46C719BE-C2F9-4C58-B0B7-9E4B91FEB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23850" y="4199932"/>
              <a:ext cx="2658068" cy="26580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7282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protocol?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File:Flag map of Germany.svg">
            <a:extLst>
              <a:ext uri="{FF2B5EF4-FFF2-40B4-BE49-F238E27FC236}">
                <a16:creationId xmlns:a16="http://schemas.microsoft.com/office/drawing/2014/main" id="{CBE15C32-7B39-4CDC-BF68-418F578DA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923" y="1171524"/>
            <a:ext cx="1884759" cy="255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ile:Flag map of England.svg">
            <a:extLst>
              <a:ext uri="{FF2B5EF4-FFF2-40B4-BE49-F238E27FC236}">
                <a16:creationId xmlns:a16="http://schemas.microsoft.com/office/drawing/2014/main" id="{C29F3008-BB87-4FCF-88D7-165A4848E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16326" y="1074882"/>
            <a:ext cx="2067580" cy="274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F7C4EF-9812-4F24-BDAC-129A98508C8D}"/>
              </a:ext>
            </a:extLst>
          </p:cNvPr>
          <p:cNvSpPr txBox="1"/>
          <p:nvPr/>
        </p:nvSpPr>
        <p:spPr>
          <a:xfrm>
            <a:off x="5356913" y="3517515"/>
            <a:ext cx="134363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chemeClr val="accent6"/>
                </a:solidFill>
                <a:sym typeface="Wingdings" panose="05000000000000000000" pitchFamily="2" charset="2"/>
              </a:rPr>
              <a:t>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A812165-EB7D-414A-9C3D-E245D23A3818}"/>
              </a:ext>
            </a:extLst>
          </p:cNvPr>
          <p:cNvGrpSpPr/>
          <p:nvPr/>
        </p:nvGrpSpPr>
        <p:grpSpPr>
          <a:xfrm>
            <a:off x="1910084" y="3517515"/>
            <a:ext cx="8371834" cy="3340485"/>
            <a:chOff x="1910084" y="3517515"/>
            <a:chExt cx="8371834" cy="3340485"/>
          </a:xfrm>
        </p:grpSpPr>
        <p:sp>
          <p:nvSpPr>
            <p:cNvPr id="12" name="Arc 11">
              <a:extLst>
                <a:ext uri="{FF2B5EF4-FFF2-40B4-BE49-F238E27FC236}">
                  <a16:creationId xmlns:a16="http://schemas.microsoft.com/office/drawing/2014/main" id="{88544987-7C33-4ACF-ABAD-D9DC9F1B00BD}"/>
                </a:ext>
              </a:extLst>
            </p:cNvPr>
            <p:cNvSpPr/>
            <p:nvPr/>
          </p:nvSpPr>
          <p:spPr>
            <a:xfrm>
              <a:off x="2928419" y="3517515"/>
              <a:ext cx="5758381" cy="1257038"/>
            </a:xfrm>
            <a:prstGeom prst="arc">
              <a:avLst>
                <a:gd name="adj1" fmla="val 10776121"/>
                <a:gd name="adj2" fmla="val 0"/>
              </a:avLst>
            </a:prstGeom>
            <a:ln w="57150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7E4660D5-0340-4C1A-B496-1A99755BD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10084" y="4193855"/>
              <a:ext cx="2658068" cy="2658068"/>
            </a:xfrm>
            <a:prstGeom prst="rect">
              <a:avLst/>
            </a:prstGeom>
          </p:spPr>
        </p:pic>
        <p:pic>
          <p:nvPicPr>
            <p:cNvPr id="15" name="Picture 1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46C719BE-C2F9-4C58-B0B7-9E4B91FEB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23850" y="4199932"/>
              <a:ext cx="2658068" cy="2658068"/>
            </a:xfrm>
            <a:prstGeom prst="rect">
              <a:avLst/>
            </a:prstGeom>
          </p:spPr>
        </p:pic>
      </p:grpSp>
      <p:pic>
        <p:nvPicPr>
          <p:cNvPr id="10" name="Picture 9" descr="File:Flag map of England.svg">
            <a:extLst>
              <a:ext uri="{FF2B5EF4-FFF2-40B4-BE49-F238E27FC236}">
                <a16:creationId xmlns:a16="http://schemas.microsoft.com/office/drawing/2014/main" id="{A0C30731-1DD6-48A1-AEF1-453D44198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02" y="3902596"/>
            <a:ext cx="2067580" cy="274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F493D59-363D-42E7-98C0-1D0784D50DF7}"/>
              </a:ext>
            </a:extLst>
          </p:cNvPr>
          <p:cNvSpPr/>
          <p:nvPr/>
        </p:nvSpPr>
        <p:spPr>
          <a:xfrm>
            <a:off x="3467208" y="2636379"/>
            <a:ext cx="452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protocol is a set of rules that allows 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devices to communicate.</a:t>
            </a:r>
          </a:p>
        </p:txBody>
      </p:sp>
    </p:spTree>
    <p:extLst>
      <p:ext uri="{BB962C8B-B14F-4D97-AF65-F5344CB8AC3E}">
        <p14:creationId xmlns:p14="http://schemas.microsoft.com/office/powerpoint/2010/main" val="1218462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8154540" cy="7745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types of protocols are used for different purposes.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need to be aware of the basic principles and purposes of the following protocols.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Common protocols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F5C66887-7BD2-4788-AA2A-923E7CBE32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388046"/>
              </p:ext>
            </p:extLst>
          </p:nvPr>
        </p:nvGraphicFramePr>
        <p:xfrm>
          <a:off x="967791" y="2513077"/>
          <a:ext cx="10256417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495">
                  <a:extLst>
                    <a:ext uri="{9D8B030D-6E8A-4147-A177-3AD203B41FA5}">
                      <a16:colId xmlns:a16="http://schemas.microsoft.com/office/drawing/2014/main" val="459331899"/>
                    </a:ext>
                  </a:extLst>
                </a:gridCol>
                <a:gridCol w="4730621">
                  <a:extLst>
                    <a:ext uri="{9D8B030D-6E8A-4147-A177-3AD203B41FA5}">
                      <a16:colId xmlns:a16="http://schemas.microsoft.com/office/drawing/2014/main" val="4074238019"/>
                    </a:ext>
                  </a:extLst>
                </a:gridCol>
                <a:gridCol w="3536301">
                  <a:extLst>
                    <a:ext uri="{9D8B030D-6E8A-4147-A177-3AD203B41FA5}">
                      <a16:colId xmlns:a16="http://schemas.microsoft.com/office/drawing/2014/main" val="35284396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Acronym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Full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Area/purpose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141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TCP/IP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Transmission Control Protocol/Internet Protocol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Communication over a LAN/WAN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7889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HTTP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Hypertext Transfer Protocol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Web page requests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6657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HTTPS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Hypertext Transfer Protocol Secure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Web page requests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1429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File Transfer Protocol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File transfers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6827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Post Office Protocol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665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Internet Message Access Protocol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Email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378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SMTP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Simple Mail Transfer Protocol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Email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047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7079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1043955"/>
            <a:ext cx="5336468" cy="206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Transmission Control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(TCP) provides error-free transmission between two routers.</a:t>
            </a:r>
            <a:endParaRPr lang="en-GB" sz="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(IP) routes packets across a wide area network (WAN).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Together, they make up 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TCP/IP protocol stack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foundation of communication over the internet.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TCP/IP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8EFBEE5-3372-43DF-90B9-F321A7599615}"/>
              </a:ext>
            </a:extLst>
          </p:cNvPr>
          <p:cNvGrpSpPr/>
          <p:nvPr/>
        </p:nvGrpSpPr>
        <p:grpSpPr>
          <a:xfrm>
            <a:off x="400378" y="3731312"/>
            <a:ext cx="4910893" cy="3002548"/>
            <a:chOff x="1492540" y="1518858"/>
            <a:chExt cx="3396190" cy="207645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237EC4B-B294-4562-8C72-9AB84FE57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73247" y="1518858"/>
              <a:ext cx="1215483" cy="2076450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6564D8-661B-4019-978E-558A8F84A449}"/>
                </a:ext>
              </a:extLst>
            </p:cNvPr>
            <p:cNvCxnSpPr>
              <a:cxnSpLocks/>
            </p:cNvCxnSpPr>
            <p:nvPr/>
          </p:nvCxnSpPr>
          <p:spPr>
            <a:xfrm>
              <a:off x="2508753" y="2581275"/>
              <a:ext cx="1699769" cy="0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1781D25-0F16-40C0-9589-811C64AE5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92540" y="1518858"/>
              <a:ext cx="1215483" cy="2076450"/>
            </a:xfrm>
            <a:prstGeom prst="rect">
              <a:avLst/>
            </a:prstGeom>
          </p:spPr>
        </p:pic>
      </p:grpSp>
      <p:pic>
        <p:nvPicPr>
          <p:cNvPr id="10" name="Picture 9" descr="A picture containing object, fireworks, star&#10;&#10;Description automatically generated">
            <a:extLst>
              <a:ext uri="{FF2B5EF4-FFF2-40B4-BE49-F238E27FC236}">
                <a16:creationId xmlns:a16="http://schemas.microsoft.com/office/drawing/2014/main" id="{4BB342FD-CE58-4E4E-8672-D02B15DBA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4537" y="420536"/>
            <a:ext cx="6437463" cy="643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45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97F8BE5-43BF-43CD-A76B-9BA2EA4963B2}"/>
              </a:ext>
            </a:extLst>
          </p:cNvPr>
          <p:cNvSpPr/>
          <p:nvPr/>
        </p:nvSpPr>
        <p:spPr>
          <a:xfrm>
            <a:off x="0" y="419860"/>
            <a:ext cx="12192000" cy="806459"/>
          </a:xfrm>
          <a:prstGeom prst="rect">
            <a:avLst/>
          </a:pr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1294131"/>
            <a:ext cx="5031915" cy="4843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Hypertext Transfer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(HTTP) is a way for a client and server to send and receive requests, and to deliver HTML web pages.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the fundamental protocol of the World Wide Web (WWW).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Hypertext Transfer Protocol Secure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(HTTPS) is effectively the same as HTTP except it adds in encryption and authentication.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 it should be used on the web when a website needs to deal with sensitive information such as passwords or bank account details.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 / HTTPS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607B94E1-D3EB-4DF3-8CD6-20AB2CC4F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367" y="2377744"/>
            <a:ext cx="4106523" cy="41065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11A141-1F26-4BF9-B0BC-87B77E9565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68" b="-2171"/>
          <a:stretch/>
        </p:blipFill>
        <p:spPr>
          <a:xfrm>
            <a:off x="6204648" y="419861"/>
            <a:ext cx="5987352" cy="80645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0962528-69C4-463F-8CF7-D60AD8E1C1B6}"/>
              </a:ext>
            </a:extLst>
          </p:cNvPr>
          <p:cNvGrpSpPr/>
          <p:nvPr/>
        </p:nvGrpSpPr>
        <p:grpSpPr>
          <a:xfrm>
            <a:off x="5495728" y="1441662"/>
            <a:ext cx="2015413" cy="2015413"/>
            <a:chOff x="5654350" y="1399674"/>
            <a:chExt cx="2015413" cy="2015413"/>
          </a:xfrm>
        </p:grpSpPr>
        <p:pic>
          <p:nvPicPr>
            <p:cNvPr id="7" name="Picture 4" descr="Padlock, Portable, Locks, Shackle, Security, Electronic">
              <a:extLst>
                <a:ext uri="{FF2B5EF4-FFF2-40B4-BE49-F238E27FC236}">
                  <a16:creationId xmlns:a16="http://schemas.microsoft.com/office/drawing/2014/main" id="{A53E05C7-A4E9-4B38-9827-BA97849394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0932" y="1524305"/>
              <a:ext cx="1422250" cy="16000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2C1C2D58-2A7E-4D76-A010-B175C6951B3B}"/>
                </a:ext>
              </a:extLst>
            </p:cNvPr>
            <p:cNvSpPr/>
            <p:nvPr/>
          </p:nvSpPr>
          <p:spPr>
            <a:xfrm>
              <a:off x="5654350" y="1399674"/>
              <a:ext cx="2015413" cy="2015413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B50E0087-EB6F-4410-B68F-402DCBE89BB8}"/>
              </a:ext>
            </a:extLst>
          </p:cNvPr>
          <p:cNvSpPr/>
          <p:nvPr/>
        </p:nvSpPr>
        <p:spPr>
          <a:xfrm>
            <a:off x="7958137" y="561579"/>
            <a:ext cx="408112" cy="4081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917843E-C6BB-4525-B05A-1C29F6E4B87F}"/>
              </a:ext>
            </a:extLst>
          </p:cNvPr>
          <p:cNvCxnSpPr>
            <a:cxnSpLocks/>
          </p:cNvCxnSpPr>
          <p:nvPr/>
        </p:nvCxnSpPr>
        <p:spPr>
          <a:xfrm flipH="1">
            <a:off x="5996880" y="568090"/>
            <a:ext cx="2113866" cy="99820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D30E9C-3218-4A94-9E6D-6E54CB804DAD}"/>
              </a:ext>
            </a:extLst>
          </p:cNvPr>
          <p:cNvCxnSpPr>
            <a:cxnSpLocks/>
            <a:stCxn id="11" idx="5"/>
          </p:cNvCxnSpPr>
          <p:nvPr/>
        </p:nvCxnSpPr>
        <p:spPr>
          <a:xfrm flipH="1">
            <a:off x="7441408" y="909924"/>
            <a:ext cx="865074" cy="19166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117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41880" y="993174"/>
            <a:ext cx="3517320" cy="4843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File Transmission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(FTP) is a protocol used for sending files between computers, normally on a wide area network (WAN).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Often people use </a:t>
            </a:r>
            <a:r>
              <a:rPr lang="en-GB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FTP clients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software applications which sit on top of the actual FTP protocol.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interact with the program and it generates and sends the appropriate FTP commands.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FTP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1A8917-0C62-454C-8F69-D708DA0548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4300" y="430897"/>
            <a:ext cx="8267700" cy="6404032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ight Arrow 16">
            <a:extLst>
              <a:ext uri="{FF2B5EF4-FFF2-40B4-BE49-F238E27FC236}">
                <a16:creationId xmlns:a16="http://schemas.microsoft.com/office/drawing/2014/main" id="{D102299F-E65B-4F03-B30B-05744637B00B}"/>
              </a:ext>
            </a:extLst>
          </p:cNvPr>
          <p:cNvSpPr/>
          <p:nvPr/>
        </p:nvSpPr>
        <p:spPr>
          <a:xfrm>
            <a:off x="6506349" y="2341462"/>
            <a:ext cx="3103602" cy="105916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Upload</a:t>
            </a:r>
            <a:endParaRPr lang="en-GB" sz="2800" dirty="0"/>
          </a:p>
        </p:txBody>
      </p:sp>
      <p:sp>
        <p:nvSpPr>
          <p:cNvPr id="6" name="Right Arrow 17">
            <a:extLst>
              <a:ext uri="{FF2B5EF4-FFF2-40B4-BE49-F238E27FC236}">
                <a16:creationId xmlns:a16="http://schemas.microsoft.com/office/drawing/2014/main" id="{1588F918-234C-4B62-8225-9DADDF7CCF24}"/>
              </a:ext>
            </a:extLst>
          </p:cNvPr>
          <p:cNvSpPr/>
          <p:nvPr/>
        </p:nvSpPr>
        <p:spPr>
          <a:xfrm flipH="1">
            <a:off x="6506349" y="4033808"/>
            <a:ext cx="3103602" cy="1059166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Download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99040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97F8BE5-43BF-43CD-A76B-9BA2EA4963B2}"/>
              </a:ext>
            </a:extLst>
          </p:cNvPr>
          <p:cNvSpPr/>
          <p:nvPr/>
        </p:nvSpPr>
        <p:spPr>
          <a:xfrm>
            <a:off x="0" y="419860"/>
            <a:ext cx="12192000" cy="806459"/>
          </a:xfrm>
          <a:prstGeom prst="rect">
            <a:avLst/>
          </a:pr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6" y="1402988"/>
            <a:ext cx="5022582" cy="3248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Hypertext Transfer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(HTTP) is a way for a client and server to send and receive requests and to deliver HTML web pages. It is the fundamental protocol of the World Wide Web (WWW).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Hypertext Transfer Protocol Secure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(HTTPS) is effectively the same as HTTP, except it adds in encryption and authentication. HTTPS should be used whenever a website handles sensitive information like passwords or bank details.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HTTP/HTTPS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607B94E1-D3EB-4DF3-8CD6-20AB2CC4F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0367" y="2377744"/>
            <a:ext cx="4106523" cy="41065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11A141-1F26-4BF9-B0BC-87B77E9565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468" b="-2171"/>
          <a:stretch/>
        </p:blipFill>
        <p:spPr>
          <a:xfrm>
            <a:off x="6204648" y="419861"/>
            <a:ext cx="5987352" cy="80645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0962528-69C4-463F-8CF7-D60AD8E1C1B6}"/>
              </a:ext>
            </a:extLst>
          </p:cNvPr>
          <p:cNvGrpSpPr/>
          <p:nvPr/>
        </p:nvGrpSpPr>
        <p:grpSpPr>
          <a:xfrm>
            <a:off x="5495728" y="1441662"/>
            <a:ext cx="2015413" cy="2015413"/>
            <a:chOff x="5654350" y="1399674"/>
            <a:chExt cx="2015413" cy="2015413"/>
          </a:xfrm>
        </p:grpSpPr>
        <p:pic>
          <p:nvPicPr>
            <p:cNvPr id="7" name="Picture 4" descr="Padlock, Portable, Locks, Shackle, Security, Electronic">
              <a:extLst>
                <a:ext uri="{FF2B5EF4-FFF2-40B4-BE49-F238E27FC236}">
                  <a16:creationId xmlns:a16="http://schemas.microsoft.com/office/drawing/2014/main" id="{A53E05C7-A4E9-4B38-9827-BA97849394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0932" y="1524305"/>
              <a:ext cx="1422250" cy="16000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2C1C2D58-2A7E-4D76-A010-B175C6951B3B}"/>
                </a:ext>
              </a:extLst>
            </p:cNvPr>
            <p:cNvSpPr/>
            <p:nvPr/>
          </p:nvSpPr>
          <p:spPr>
            <a:xfrm>
              <a:off x="5654350" y="1399674"/>
              <a:ext cx="2015413" cy="2015413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B50E0087-EB6F-4410-B68F-402DCBE89BB8}"/>
              </a:ext>
            </a:extLst>
          </p:cNvPr>
          <p:cNvSpPr/>
          <p:nvPr/>
        </p:nvSpPr>
        <p:spPr>
          <a:xfrm>
            <a:off x="7958137" y="561579"/>
            <a:ext cx="408112" cy="408112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917843E-C6BB-4525-B05A-1C29F6E4B87F}"/>
              </a:ext>
            </a:extLst>
          </p:cNvPr>
          <p:cNvCxnSpPr>
            <a:cxnSpLocks/>
          </p:cNvCxnSpPr>
          <p:nvPr/>
        </p:nvCxnSpPr>
        <p:spPr>
          <a:xfrm flipH="1">
            <a:off x="5996880" y="568090"/>
            <a:ext cx="2113866" cy="99820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7D30E9C-3218-4A94-9E6D-6E54CB804DAD}"/>
              </a:ext>
            </a:extLst>
          </p:cNvPr>
          <p:cNvCxnSpPr>
            <a:cxnSpLocks/>
            <a:stCxn id="11" idx="5"/>
          </p:cNvCxnSpPr>
          <p:nvPr/>
        </p:nvCxnSpPr>
        <p:spPr>
          <a:xfrm flipH="1">
            <a:off x="7441408" y="909924"/>
            <a:ext cx="865074" cy="19166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3768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3517320" cy="3248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File Transmission Protocol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(FTP) is a protocol used for sending files between computers, typically via a wide area network (WAN).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People often use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FTP clients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software applications that sit on top of the actual FTP protocol.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Users interact with the program to generate and send the appropriate FTP commands.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FTP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1A8917-0C62-454C-8F69-D708DA0548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4300" y="430897"/>
            <a:ext cx="8267700" cy="6404032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ight Arrow 16">
            <a:extLst>
              <a:ext uri="{FF2B5EF4-FFF2-40B4-BE49-F238E27FC236}">
                <a16:creationId xmlns:a16="http://schemas.microsoft.com/office/drawing/2014/main" id="{D102299F-E65B-4F03-B30B-05744637B00B}"/>
              </a:ext>
            </a:extLst>
          </p:cNvPr>
          <p:cNvSpPr/>
          <p:nvPr/>
        </p:nvSpPr>
        <p:spPr>
          <a:xfrm>
            <a:off x="6506349" y="2341462"/>
            <a:ext cx="3103602" cy="105916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Upload</a:t>
            </a:r>
            <a:endParaRPr lang="en-GB" sz="2800" dirty="0"/>
          </a:p>
        </p:txBody>
      </p:sp>
      <p:sp>
        <p:nvSpPr>
          <p:cNvPr id="6" name="Right Arrow 17">
            <a:extLst>
              <a:ext uri="{FF2B5EF4-FFF2-40B4-BE49-F238E27FC236}">
                <a16:creationId xmlns:a16="http://schemas.microsoft.com/office/drawing/2014/main" id="{1588F918-234C-4B62-8225-9DADDF7CCF24}"/>
              </a:ext>
            </a:extLst>
          </p:cNvPr>
          <p:cNvSpPr/>
          <p:nvPr/>
        </p:nvSpPr>
        <p:spPr>
          <a:xfrm flipH="1">
            <a:off x="6506349" y="4033808"/>
            <a:ext cx="3103602" cy="1059166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Download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25939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95225" y="993174"/>
            <a:ext cx="11645322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popular protocols are used in conjunction with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deal with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 like a virtual post office for all incoming and outgoing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Simple Mail Transfer Protocol (SMTP)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transfers outgoing emails between servers or from an email client to a server.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POP/IMAP/SMTP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65A7E67-F02E-4464-8E55-C82EA03D34E8}"/>
              </a:ext>
            </a:extLst>
          </p:cNvPr>
          <p:cNvSpPr/>
          <p:nvPr/>
        </p:nvSpPr>
        <p:spPr>
          <a:xfrm>
            <a:off x="755780" y="3984171"/>
            <a:ext cx="3918857" cy="27805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E0289E7-1F90-4A03-B213-3B3422452771}"/>
              </a:ext>
            </a:extLst>
          </p:cNvPr>
          <p:cNvSpPr/>
          <p:nvPr/>
        </p:nvSpPr>
        <p:spPr>
          <a:xfrm>
            <a:off x="8036767" y="3984170"/>
            <a:ext cx="3918857" cy="27805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C0A50F3-A845-4F68-961B-73D374124205}"/>
              </a:ext>
            </a:extLst>
          </p:cNvPr>
          <p:cNvSpPr/>
          <p:nvPr/>
        </p:nvSpPr>
        <p:spPr>
          <a:xfrm>
            <a:off x="8509518" y="2242457"/>
            <a:ext cx="3682482" cy="836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EBDD8ED-6764-4990-9505-9DC1B814020E}"/>
              </a:ext>
            </a:extLst>
          </p:cNvPr>
          <p:cNvSpPr/>
          <p:nvPr/>
        </p:nvSpPr>
        <p:spPr>
          <a:xfrm>
            <a:off x="9479901" y="2736600"/>
            <a:ext cx="2041959" cy="836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E7D7592-CF39-4066-90A1-52B06901402D}"/>
              </a:ext>
            </a:extLst>
          </p:cNvPr>
          <p:cNvSpPr/>
          <p:nvPr/>
        </p:nvSpPr>
        <p:spPr>
          <a:xfrm>
            <a:off x="7728857" y="4851917"/>
            <a:ext cx="435430" cy="307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A17B52B-F230-4157-AC11-525D4178B22A}"/>
              </a:ext>
            </a:extLst>
          </p:cNvPr>
          <p:cNvSpPr/>
          <p:nvPr/>
        </p:nvSpPr>
        <p:spPr>
          <a:xfrm>
            <a:off x="7595115" y="4716622"/>
            <a:ext cx="435430" cy="307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0C58B-29FD-4CB0-BE82-6D6317EF1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1009" y="2166637"/>
            <a:ext cx="11211091" cy="455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93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727F72-F6A5-49E3-8517-1E8C56172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1009" y="2166637"/>
            <a:ext cx="11211091" cy="455375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95225" y="993174"/>
            <a:ext cx="11922794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popular protocols are used in conjunction with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deal with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 like a virtual post office for all incoming and outgoing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 Office Protocol (POP)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transfers emails from the mail server to your device, removing them from the server in the process.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POP/IMAP/SMTP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65A7E67-F02E-4464-8E55-C82EA03D34E8}"/>
              </a:ext>
            </a:extLst>
          </p:cNvPr>
          <p:cNvSpPr/>
          <p:nvPr/>
        </p:nvSpPr>
        <p:spPr>
          <a:xfrm>
            <a:off x="755780" y="3984171"/>
            <a:ext cx="3842853" cy="27805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BB9FB1-4296-4E83-96F6-7A8D619707E7}"/>
              </a:ext>
            </a:extLst>
          </p:cNvPr>
          <p:cNvSpPr txBox="1"/>
          <p:nvPr/>
        </p:nvSpPr>
        <p:spPr>
          <a:xfrm>
            <a:off x="7510794" y="2432821"/>
            <a:ext cx="9028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en-GB" sz="8800" b="1" dirty="0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9EE0198-D946-4217-A5CE-53ED396FBC83}"/>
              </a:ext>
            </a:extLst>
          </p:cNvPr>
          <p:cNvSpPr txBox="1"/>
          <p:nvPr/>
        </p:nvSpPr>
        <p:spPr>
          <a:xfrm>
            <a:off x="6616861" y="4329559"/>
            <a:ext cx="9028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en-GB" sz="8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718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D7F025-D247-406D-947F-20454FD5C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1009" y="2166637"/>
            <a:ext cx="11211091" cy="455375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95225" y="993174"/>
            <a:ext cx="11645322" cy="1173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popular protocols are used in conjunction with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deal with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Mail servers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 like a virtual post office for all incoming and outgoing email.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Message Access Protocol (IMAP)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keeps emails on the mail server, ensuring synchronicity between devices.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POP/IMAP/SMTP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DD7AC7-E5A9-4CCE-B985-3B7920B45052}"/>
              </a:ext>
            </a:extLst>
          </p:cNvPr>
          <p:cNvSpPr txBox="1"/>
          <p:nvPr/>
        </p:nvSpPr>
        <p:spPr>
          <a:xfrm>
            <a:off x="4545150" y="4541387"/>
            <a:ext cx="9909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0" b="1" dirty="0">
                <a:solidFill>
                  <a:schemeClr val="accent6"/>
                </a:solidFill>
                <a:sym typeface="Wingdings" panose="05000000000000000000" pitchFamily="2" charset="2"/>
              </a:rPr>
              <a:t>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47675A-3B56-4B2A-A9A6-8C3FB8FD1CE2}"/>
              </a:ext>
            </a:extLst>
          </p:cNvPr>
          <p:cNvSpPr txBox="1"/>
          <p:nvPr/>
        </p:nvSpPr>
        <p:spPr>
          <a:xfrm>
            <a:off x="7510794" y="2432821"/>
            <a:ext cx="9028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en-GB" sz="8800" b="1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8D5A32-8A01-48BC-B1D5-038E1F14D859}"/>
              </a:ext>
            </a:extLst>
          </p:cNvPr>
          <p:cNvSpPr txBox="1"/>
          <p:nvPr/>
        </p:nvSpPr>
        <p:spPr>
          <a:xfrm>
            <a:off x="6616861" y="4329559"/>
            <a:ext cx="9028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 dirty="0">
                <a:solidFill>
                  <a:srgbClr val="C00000"/>
                </a:solidFill>
                <a:sym typeface="Wingdings" panose="05000000000000000000" pitchFamily="2" charset="2"/>
              </a:rPr>
              <a:t></a:t>
            </a:r>
            <a:endParaRPr lang="en-GB" sz="8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47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6789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protocol is a set of rules that allows two devices to communicate: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TCP (Transmission Control Protocol): Provides error-free transmission between two routers.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(Internet Protocol): Routes packets across a wide area network. Along with TCP, it makes up the TCP/IP protocol stack.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 (Hypertext Transfer Protocol):</a:t>
            </a: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client-server method of requesting and delivering HTML web pages.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 (Hypertext Transfer Protocol Secure): Encryption and authentication for requesting and delivering HTML web pages. Used to transfer sensitive information – e.g., passwords, bank details.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FTP (File Transfer Protocol): Used to send files between computers, typically via a wide area network.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 (Post Office Protocol): Retrieves email from a mail server, removing it from the server and transferring it to your device.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SMTP (Simple Mail Transfer Protocol): Sends email to an email server.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IMAP (Internet Message Access Protocol): Used by mail clients to manage remote mailboxes and retrieve email from a mail server.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46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RVPSRJS5WCQE-1801518596-45166</_dlc_DocId>
    <_dlc_DocIdUrl xmlns="17a39593-945a-4813-81bf-1728cf9e5038">
      <Url>https://stpeterscatholicschool.sharepoint.com/sites/StaffShared/_layouts/15/DocIdRedir.aspx?ID=RVPSRJS5WCQE-1801518596-45166</Url>
      <Description>RVPSRJS5WCQE-1801518596-45166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CF0E51D-248E-4FC7-B411-CCDC21D3FFA5}"/>
</file>

<file path=customXml/itemProps2.xml><?xml version="1.0" encoding="utf-8"?>
<ds:datastoreItem xmlns:ds="http://schemas.openxmlformats.org/officeDocument/2006/customXml" ds:itemID="{C668107E-1906-4C5C-AFBB-3B51A2849692}"/>
</file>

<file path=customXml/itemProps3.xml><?xml version="1.0" encoding="utf-8"?>
<ds:datastoreItem xmlns:ds="http://schemas.openxmlformats.org/officeDocument/2006/customXml" ds:itemID="{AC38B0CB-69A1-4CA1-B7FD-8883DE7EB0F6}"/>
</file>

<file path=customXml/itemProps4.xml><?xml version="1.0" encoding="utf-8"?>
<ds:datastoreItem xmlns:ds="http://schemas.openxmlformats.org/officeDocument/2006/customXml" ds:itemID="{6DE3F532-1C1E-47B7-B904-17BFE8425372}"/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834</Words>
  <Application>Microsoft Macintosh PowerPoint</Application>
  <PresentationFormat>Widescreen</PresentationFormat>
  <Paragraphs>92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70</cp:revision>
  <dcterms:created xsi:type="dcterms:W3CDTF">2019-10-14T15:21:06Z</dcterms:created>
  <dcterms:modified xsi:type="dcterms:W3CDTF">2021-03-01T17:05:54Z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6f5602c0-0af6-49ad-9aa7-ea30a3e41567</vt:lpwstr>
  </property>
  <property fmtid="{D5CDD505-2E9C-101B-9397-08002B2CF9AE}" pid="4" name="MediaServiceImageTags">
    <vt:lpwstr/>
  </property>
</Properties>
</file>