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7"/>
  </p:notesMasterIdLst>
  <p:sldIdLst>
    <p:sldId id="256" r:id="rId2"/>
    <p:sldId id="257" r:id="rId3"/>
    <p:sldId id="258" r:id="rId4"/>
    <p:sldId id="259" r:id="rId5"/>
    <p:sldId id="260" r:id="rId6"/>
    <p:sldId id="263" r:id="rId7"/>
    <p:sldId id="264" r:id="rId8"/>
    <p:sldId id="265" r:id="rId9"/>
    <p:sldId id="266" r:id="rId10"/>
    <p:sldId id="267" r:id="rId11"/>
    <p:sldId id="268" r:id="rId12"/>
    <p:sldId id="269" r:id="rId13"/>
    <p:sldId id="270" r:id="rId14"/>
    <p:sldId id="271" r:id="rId15"/>
    <p:sldId id="273" r:id="rId16"/>
    <p:sldId id="274" r:id="rId17"/>
    <p:sldId id="275" r:id="rId18"/>
    <p:sldId id="276" r:id="rId19"/>
    <p:sldId id="277" r:id="rId20"/>
    <p:sldId id="278" r:id="rId21"/>
    <p:sldId id="279" r:id="rId22"/>
    <p:sldId id="280" r:id="rId23"/>
    <p:sldId id="281" r:id="rId24"/>
    <p:sldId id="282" r:id="rId25"/>
    <p:sldId id="283" r:id="rId26"/>
  </p:sldIdLst>
  <p:sldSz cx="6858000" cy="9906000" type="A4"/>
  <p:notesSz cx="6858000" cy="9144000"/>
  <p:embeddedFontLst>
    <p:embeddedFont>
      <p:font typeface="Arial Narrow" panose="020B0606020202030204" pitchFamily="34" charset="0"/>
      <p:regular r:id="rId28"/>
      <p:bold r:id="rId29"/>
      <p:italic r:id="rId30"/>
      <p:boldItalic r:id="rId31"/>
    </p:embeddedFont>
    <p:embeddedFont>
      <p:font typeface="Book Antiqua" panose="02040602050305030304" pitchFamily="18" charset="0"/>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Century Gothic" panose="020B050202020202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ED07F8-A3B4-458B-BA3B-7F21F6E78C46}" v="1" dt="2023-06-21T08:39:10.392"/>
  </p1510:revLst>
</p1510:revInfo>
</file>

<file path=ppt/tableStyles.xml><?xml version="1.0" encoding="utf-8"?>
<a:tblStyleLst xmlns:a="http://schemas.openxmlformats.org/drawingml/2006/main" def="{D1A5D336-3260-42BB-B45E-4BC73FE68BB1}">
  <a:tblStyle styleId="{D1A5D336-3260-42BB-B45E-4BC73FE68BB1}"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400" autoAdjust="0"/>
  </p:normalViewPr>
  <p:slideViewPr>
    <p:cSldViewPr snapToGrid="0">
      <p:cViewPr varScale="1">
        <p:scale>
          <a:sx n="75" d="100"/>
          <a:sy n="75" d="100"/>
        </p:scale>
        <p:origin x="1554" y="7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2.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presProps" Target="presProps.xml"/><Relationship Id="rId52" Type="http://schemas.openxmlformats.org/officeDocument/2006/relationships/customXml" Target="../customXml/item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Sort </a:t>
            </a:r>
            <a:endParaRPr dirty="0"/>
          </a:p>
        </p:txBody>
      </p:sp>
      <p:sp>
        <p:nvSpPr>
          <p:cNvPr id="95" name="Google Shape;95;p2: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e0ec6dc70f_0_2: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e0ec6dc70f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ge0ec6dc70f_0_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3: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Sort out </a:t>
            </a:r>
            <a:endParaRPr dirty="0"/>
          </a:p>
        </p:txBody>
      </p:sp>
      <p:sp>
        <p:nvSpPr>
          <p:cNvPr id="120" name="Google Shape;120;p4: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7: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8: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p9: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p10: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1: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p12: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13: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5" name="Google Shape;315;p14: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2" name="Google Shape;322;p15: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e0ec6dc70f_0_31: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e0ec6dc70f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5" name="Google Shape;345;ge0ec6dc70f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16: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p17: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18: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19: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4" name="Google Shape;404;p20: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4" name="Google Shape;414;p21: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4" name="Google Shape;424;p22: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3" name="Google Shape;433;p23: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e0ec6dc70f_0_46: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e0ec6dc70f_0_4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4" name="Google Shape;444;ge0ec6dc70f_0_4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e0ec6dc70f_0_39:notes"/>
          <p:cNvSpPr>
            <a:spLocks noGrp="1" noRot="1" noChangeAspect="1"/>
          </p:cNvSpPr>
          <p:nvPr>
            <p:ph type="sldImg" idx="2"/>
          </p:nvPr>
        </p:nvSpPr>
        <p:spPr>
          <a:xfrm>
            <a:off x="2360613" y="1143000"/>
            <a:ext cx="2136775"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1" name="Google Shape;451;ge0ec6dc70f_0_3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2" name="Google Shape;452;ge0ec6dc70f_0_3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 name="Google Shape;18;p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28" name="Google Shape;28;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34" name="Google Shape;34;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7" name="Google Shape;47;p7"/>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9" name="Google Shape;49;p7"/>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61" name="Google Shape;61;p9"/>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2" name="Google Shape;62;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Calibri"/>
                <a:ea typeface="Calibri"/>
                <a:cs typeface="Calibri"/>
                <a:sym typeface="Calibri"/>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9" name="Google Shape;69;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Sallc@st-peters.solihull.sch.uk" TargetMode="External"/><Relationship Id="rId5" Type="http://schemas.openxmlformats.org/officeDocument/2006/relationships/hyperlink" Target="mailto:Hussaina@st-peters.solihull.sch.uk"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jpg"/><Relationship Id="rId3" Type="http://schemas.openxmlformats.org/officeDocument/2006/relationships/image" Target="../media/image5.png"/><Relationship Id="rId7" Type="http://schemas.openxmlformats.org/officeDocument/2006/relationships/image" Target="../media/image9.jpg"/><Relationship Id="rId12"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png"/><Relationship Id="rId15" Type="http://schemas.openxmlformats.org/officeDocument/2006/relationships/image" Target="../media/image17.jpg"/><Relationship Id="rId10" Type="http://schemas.openxmlformats.org/officeDocument/2006/relationships/image" Target="../media/image12.jpg"/><Relationship Id="rId4" Type="http://schemas.openxmlformats.org/officeDocument/2006/relationships/image" Target="../media/image6.jpg"/><Relationship Id="rId9" Type="http://schemas.openxmlformats.org/officeDocument/2006/relationships/image" Target="../media/image11.jpg"/><Relationship Id="rId14" Type="http://schemas.openxmlformats.org/officeDocument/2006/relationships/image" Target="../media/image16.jpg"/></Relationships>
</file>

<file path=ppt/slides/_rels/slide7.xml.rels><?xml version="1.0" encoding="UTF-8" standalone="yes"?>
<Relationships xmlns="http://schemas.openxmlformats.org/package/2006/relationships"><Relationship Id="rId8" Type="http://schemas.openxmlformats.org/officeDocument/2006/relationships/image" Target="../media/image22.jpg"/><Relationship Id="rId13" Type="http://schemas.openxmlformats.org/officeDocument/2006/relationships/image" Target="../media/image27.jpg"/><Relationship Id="rId3" Type="http://schemas.openxmlformats.org/officeDocument/2006/relationships/image" Target="../media/image5.png"/><Relationship Id="rId7" Type="http://schemas.openxmlformats.org/officeDocument/2006/relationships/image" Target="../media/image21.jpg"/><Relationship Id="rId12" Type="http://schemas.openxmlformats.org/officeDocument/2006/relationships/image" Target="../media/image26.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0.jpg"/><Relationship Id="rId11" Type="http://schemas.openxmlformats.org/officeDocument/2006/relationships/image" Target="../media/image25.jpg"/><Relationship Id="rId5" Type="http://schemas.openxmlformats.org/officeDocument/2006/relationships/image" Target="../media/image19.jpg"/><Relationship Id="rId15" Type="http://schemas.openxmlformats.org/officeDocument/2006/relationships/image" Target="../media/image29.jpg"/><Relationship Id="rId10" Type="http://schemas.openxmlformats.org/officeDocument/2006/relationships/image" Target="../media/image24.jpg"/><Relationship Id="rId4" Type="http://schemas.openxmlformats.org/officeDocument/2006/relationships/image" Target="../media/image18.jpg"/><Relationship Id="rId9" Type="http://schemas.openxmlformats.org/officeDocument/2006/relationships/image" Target="../media/image23.jpg"/><Relationship Id="rId14" Type="http://schemas.openxmlformats.org/officeDocument/2006/relationships/image" Target="../media/image28.jpg"/></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jpg"/><Relationship Id="rId3" Type="http://schemas.openxmlformats.org/officeDocument/2006/relationships/image" Target="../media/image30.jpg"/><Relationship Id="rId7" Type="http://schemas.openxmlformats.org/officeDocument/2006/relationships/image" Target="../media/image34.jpg"/><Relationship Id="rId12" Type="http://schemas.openxmlformats.org/officeDocument/2006/relationships/image" Target="../media/image39.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3.jpg"/><Relationship Id="rId11" Type="http://schemas.openxmlformats.org/officeDocument/2006/relationships/image" Target="../media/image38.jpg"/><Relationship Id="rId5" Type="http://schemas.openxmlformats.org/officeDocument/2006/relationships/image" Target="../media/image32.jpg"/><Relationship Id="rId15" Type="http://schemas.openxmlformats.org/officeDocument/2006/relationships/image" Target="../media/image42.jpg"/><Relationship Id="rId10" Type="http://schemas.openxmlformats.org/officeDocument/2006/relationships/image" Target="../media/image37.jpg"/><Relationship Id="rId4" Type="http://schemas.openxmlformats.org/officeDocument/2006/relationships/image" Target="../media/image31.jpg"/><Relationship Id="rId9" Type="http://schemas.openxmlformats.org/officeDocument/2006/relationships/image" Target="../media/image36.jpg"/><Relationship Id="rId14" Type="http://schemas.openxmlformats.org/officeDocument/2006/relationships/image" Target="../media/image41.jp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jpg"/><Relationship Id="rId18" Type="http://schemas.openxmlformats.org/officeDocument/2006/relationships/image" Target="../media/image45.png"/><Relationship Id="rId26" Type="http://schemas.openxmlformats.org/officeDocument/2006/relationships/image" Target="../media/image53.png"/><Relationship Id="rId3" Type="http://schemas.openxmlformats.org/officeDocument/2006/relationships/image" Target="../media/image30.jpg"/><Relationship Id="rId21" Type="http://schemas.openxmlformats.org/officeDocument/2006/relationships/image" Target="../media/image48.png"/><Relationship Id="rId7" Type="http://schemas.openxmlformats.org/officeDocument/2006/relationships/image" Target="../media/image34.jpg"/><Relationship Id="rId12" Type="http://schemas.openxmlformats.org/officeDocument/2006/relationships/image" Target="../media/image39.jpg"/><Relationship Id="rId17" Type="http://schemas.openxmlformats.org/officeDocument/2006/relationships/image" Target="../media/image44.png"/><Relationship Id="rId25" Type="http://schemas.openxmlformats.org/officeDocument/2006/relationships/image" Target="../media/image52.png"/><Relationship Id="rId2" Type="http://schemas.openxmlformats.org/officeDocument/2006/relationships/notesSlide" Target="../notesSlides/notesSlide9.xml"/><Relationship Id="rId16" Type="http://schemas.openxmlformats.org/officeDocument/2006/relationships/image" Target="../media/image43.png"/><Relationship Id="rId20"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33.jpg"/><Relationship Id="rId11" Type="http://schemas.openxmlformats.org/officeDocument/2006/relationships/image" Target="../media/image38.jpg"/><Relationship Id="rId24" Type="http://schemas.openxmlformats.org/officeDocument/2006/relationships/image" Target="../media/image51.jpg"/><Relationship Id="rId5" Type="http://schemas.openxmlformats.org/officeDocument/2006/relationships/image" Target="../media/image32.jpg"/><Relationship Id="rId15" Type="http://schemas.openxmlformats.org/officeDocument/2006/relationships/image" Target="../media/image42.jpg"/><Relationship Id="rId23" Type="http://schemas.openxmlformats.org/officeDocument/2006/relationships/image" Target="../media/image50.png"/><Relationship Id="rId10" Type="http://schemas.openxmlformats.org/officeDocument/2006/relationships/image" Target="../media/image37.jpg"/><Relationship Id="rId19" Type="http://schemas.openxmlformats.org/officeDocument/2006/relationships/image" Target="../media/image46.png"/><Relationship Id="rId4" Type="http://schemas.openxmlformats.org/officeDocument/2006/relationships/image" Target="../media/image31.jpg"/><Relationship Id="rId9" Type="http://schemas.openxmlformats.org/officeDocument/2006/relationships/image" Target="../media/image36.jpg"/><Relationship Id="rId14" Type="http://schemas.openxmlformats.org/officeDocument/2006/relationships/image" Target="../media/image41.jpg"/><Relationship Id="rId22" Type="http://schemas.openxmlformats.org/officeDocument/2006/relationships/image" Target="../media/image49.png"/><Relationship Id="rId27" Type="http://schemas.openxmlformats.org/officeDocument/2006/relationships/image" Target="../media/image54.jpg"/></Relationships>
</file>

<file path=ppt/slides/_rels/slide1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7.png"/><Relationship Id="rId4" Type="http://schemas.openxmlformats.org/officeDocument/2006/relationships/image" Target="../media/image5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9.jpg"/></Relationships>
</file>

<file path=ppt/slides/_rels/slide1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1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5.png"/><Relationship Id="rId4" Type="http://schemas.openxmlformats.org/officeDocument/2006/relationships/image" Target="../media/image68.png"/></Relationships>
</file>

<file path=ppt/slides/_rels/slide1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jpg"/></Relationships>
</file>

<file path=ppt/slides/_rels/slide1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75.png"/><Relationship Id="rId4" Type="http://schemas.openxmlformats.org/officeDocument/2006/relationships/image" Target="../media/image74.png"/></Relationships>
</file>

<file path=ppt/slides/_rels/slide2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78.png"/><Relationship Id="rId4" Type="http://schemas.openxmlformats.org/officeDocument/2006/relationships/image" Target="../media/image77.png"/></Relationships>
</file>

<file path=ppt/slides/_rels/slide22.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81.jpg"/></Relationships>
</file>

<file path=ppt/slides/_rels/slide24.xml.rels><?xml version="1.0" encoding="UTF-8" standalone="yes"?>
<Relationships xmlns="http://schemas.openxmlformats.org/package/2006/relationships"><Relationship Id="rId3" Type="http://schemas.openxmlformats.org/officeDocument/2006/relationships/hyperlink" Target="https://www.food-hygiene-certificate.co.uk/food-allergy-awareness-training-course.aspx"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82.jpeg"/><Relationship Id="rId4" Type="http://schemas.openxmlformats.org/officeDocument/2006/relationships/hyperlink" Target="https://www.youtube.com/watch?v=VSG_FCQ10fA"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title"/>
          </p:nvPr>
        </p:nvSpPr>
        <p:spPr>
          <a:xfrm>
            <a:off x="155575" y="476750"/>
            <a:ext cx="6353855" cy="1007481"/>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300"/>
              <a:buFont typeface="Calibri"/>
              <a:buNone/>
            </a:pPr>
            <a:r>
              <a:rPr lang="en-GB" b="1"/>
              <a:t>Level 3 CTEC Extended Certificate</a:t>
            </a:r>
            <a:br>
              <a:rPr lang="en-GB" b="1"/>
            </a:br>
            <a:r>
              <a:rPr lang="en-GB" b="1"/>
              <a:t>Health and Social Care</a:t>
            </a:r>
            <a:endParaRPr/>
          </a:p>
        </p:txBody>
      </p:sp>
      <p:sp>
        <p:nvSpPr>
          <p:cNvPr id="89" name="Google Shape;89;p13"/>
          <p:cNvSpPr txBox="1"/>
          <p:nvPr/>
        </p:nvSpPr>
        <p:spPr>
          <a:xfrm>
            <a:off x="155430" y="8432864"/>
            <a:ext cx="6354000" cy="1007400"/>
          </a:xfrm>
          <a:prstGeom prst="rect">
            <a:avLst/>
          </a:prstGeom>
          <a:noFill/>
          <a:ln>
            <a:noFill/>
          </a:ln>
        </p:spPr>
        <p:txBody>
          <a:bodyPr spcFirstLastPara="1" wrap="square" lIns="91425" tIns="45700" rIns="91425" bIns="45700" anchor="ctr" anchorCtr="0">
            <a:normAutofit/>
          </a:bodyPr>
          <a:lstStyle/>
          <a:p>
            <a:pPr marL="0" marR="0" lvl="0" indent="0" rtl="0">
              <a:lnSpc>
                <a:spcPct val="90000"/>
              </a:lnSpc>
              <a:spcBef>
                <a:spcPts val="0"/>
              </a:spcBef>
              <a:spcAft>
                <a:spcPts val="0"/>
              </a:spcAft>
              <a:buClr>
                <a:schemeClr val="dk1"/>
              </a:buClr>
              <a:buSzPct val="100000"/>
              <a:buFont typeface="Calibri"/>
              <a:buNone/>
            </a:pPr>
            <a:r>
              <a:rPr lang="en-GB" sz="2400" b="0" i="0" u="none" strike="noStrike" cap="none" dirty="0">
                <a:solidFill>
                  <a:schemeClr val="dk1"/>
                </a:solidFill>
                <a:latin typeface="Calibri"/>
                <a:ea typeface="Calibri"/>
                <a:cs typeface="Calibri"/>
                <a:sym typeface="Calibri"/>
              </a:rPr>
              <a:t>Name: ________________________</a:t>
            </a:r>
            <a:endParaRPr sz="1050" dirty="0"/>
          </a:p>
        </p:txBody>
      </p:sp>
      <p:sp>
        <p:nvSpPr>
          <p:cNvPr id="90" name="Google Shape;90;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a:t>
            </a:fld>
            <a:endParaRPr/>
          </a:p>
        </p:txBody>
      </p:sp>
      <p:pic>
        <p:nvPicPr>
          <p:cNvPr id="91" name="Google Shape;91;p13" descr="Cambridge Technicals Level 3 Health and Social Care (Paperback)"/>
          <p:cNvPicPr preferRelativeResize="0"/>
          <p:nvPr/>
        </p:nvPicPr>
        <p:blipFill rotWithShape="1">
          <a:blip r:embed="rId3">
            <a:alphaModFix/>
          </a:blip>
          <a:srcRect b="2315"/>
          <a:stretch/>
        </p:blipFill>
        <p:spPr>
          <a:xfrm>
            <a:off x="525276" y="1616344"/>
            <a:ext cx="2659884" cy="3973625"/>
          </a:xfrm>
          <a:prstGeom prst="rect">
            <a:avLst/>
          </a:prstGeom>
          <a:noFill/>
          <a:ln>
            <a:noFill/>
          </a:ln>
        </p:spPr>
      </p:pic>
      <p:sp>
        <p:nvSpPr>
          <p:cNvPr id="2" name="TextBox 1">
            <a:extLst>
              <a:ext uri="{FF2B5EF4-FFF2-40B4-BE49-F238E27FC236}">
                <a16:creationId xmlns:a16="http://schemas.microsoft.com/office/drawing/2014/main" id="{C78A56BD-C0E9-37A1-E6D5-B0ACB97BB60D}"/>
              </a:ext>
            </a:extLst>
          </p:cNvPr>
          <p:cNvSpPr txBox="1"/>
          <p:nvPr/>
        </p:nvSpPr>
        <p:spPr>
          <a:xfrm>
            <a:off x="307562" y="6099344"/>
            <a:ext cx="6257431" cy="2462213"/>
          </a:xfrm>
          <a:prstGeom prst="rect">
            <a:avLst/>
          </a:prstGeom>
          <a:noFill/>
        </p:spPr>
        <p:txBody>
          <a:bodyPr wrap="square" rtlCol="0">
            <a:spAutoFit/>
          </a:bodyPr>
          <a:lstStyle/>
          <a:p>
            <a:pPr algn="ctr"/>
            <a:r>
              <a:rPr lang="en-GB" dirty="0"/>
              <a:t>This is a two-year course. You will complete two exams at the end of year 12 </a:t>
            </a:r>
            <a:r>
              <a:rPr lang="en-GB" b="1" dirty="0"/>
              <a:t>Unit 3: Health, Safety and Security </a:t>
            </a:r>
            <a:r>
              <a:rPr lang="en-GB" dirty="0"/>
              <a:t>and </a:t>
            </a:r>
            <a:r>
              <a:rPr lang="en-GB" b="1" dirty="0"/>
              <a:t>Unit 4: Anatomy and Physiology</a:t>
            </a:r>
            <a:r>
              <a:rPr lang="en-GB" dirty="0"/>
              <a:t> and one exam in year 13 </a:t>
            </a:r>
            <a:r>
              <a:rPr lang="en-GB" b="1" dirty="0"/>
              <a:t>Unit 2: Equality, Diversity and Rights</a:t>
            </a:r>
            <a:r>
              <a:rPr lang="en-GB" dirty="0"/>
              <a:t>. Alongside three units of coursework, Unit 1 (</a:t>
            </a:r>
            <a:r>
              <a:rPr lang="en-GB" b="1" dirty="0"/>
              <a:t>Positive Relationships</a:t>
            </a:r>
            <a:r>
              <a:rPr lang="en-GB" dirty="0"/>
              <a:t>), unit 17 (</a:t>
            </a:r>
            <a:r>
              <a:rPr lang="en-GB" b="1" dirty="0"/>
              <a:t>Supporting People with Mental hea</a:t>
            </a:r>
            <a:r>
              <a:rPr lang="en-GB" dirty="0"/>
              <a:t>lth) and unit 24 (</a:t>
            </a:r>
            <a:r>
              <a:rPr lang="en-GB" b="1" dirty="0"/>
              <a:t>Public health</a:t>
            </a:r>
            <a:r>
              <a:rPr lang="en-GB" dirty="0"/>
              <a:t>). </a:t>
            </a:r>
          </a:p>
          <a:p>
            <a:pPr algn="ctr"/>
            <a:endParaRPr lang="en-GB" dirty="0"/>
          </a:p>
          <a:p>
            <a:pPr algn="ctr"/>
            <a:r>
              <a:rPr lang="en-GB" dirty="0"/>
              <a:t>This booklet will give you an insight into the different topics you will cover over the next two years. Please complete and bring with you in September. Any questions feel free to email. </a:t>
            </a:r>
          </a:p>
          <a:p>
            <a:pPr algn="ctr"/>
            <a:endParaRPr lang="en-GB" dirty="0"/>
          </a:p>
          <a:p>
            <a:pPr algn="ctr"/>
            <a:r>
              <a:rPr lang="en-GB" dirty="0"/>
              <a:t>Enjoy studying and researching! Miss Hussain</a:t>
            </a:r>
            <a:r>
              <a:rPr lang="en-GB" dirty="0">
                <a:sym typeface="Wingdings" panose="05000000000000000000" pitchFamily="2" charset="2"/>
              </a:rPr>
              <a:t> </a:t>
            </a:r>
            <a:endParaRPr lang="en-GB" dirty="0"/>
          </a:p>
        </p:txBody>
      </p:sp>
      <p:pic>
        <p:nvPicPr>
          <p:cNvPr id="2054" name="Picture 6" descr="My Revision Notes: Cambridge Technicals Level 3 Health and Social Care by  Judith Adams | Hachette UK">
            <a:extLst>
              <a:ext uri="{FF2B5EF4-FFF2-40B4-BE49-F238E27FC236}">
                <a16:creationId xmlns:a16="http://schemas.microsoft.com/office/drawing/2014/main" id="{14758985-EB98-1222-38AF-8B99610355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1616344"/>
            <a:ext cx="2817495" cy="3973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A2F5F30-963C-EBED-D283-A96F77788D9F}"/>
              </a:ext>
            </a:extLst>
          </p:cNvPr>
          <p:cNvSpPr txBox="1"/>
          <p:nvPr/>
        </p:nvSpPr>
        <p:spPr>
          <a:xfrm>
            <a:off x="307562" y="9070932"/>
            <a:ext cx="6353999" cy="738664"/>
          </a:xfrm>
          <a:prstGeom prst="rect">
            <a:avLst/>
          </a:prstGeom>
          <a:noFill/>
        </p:spPr>
        <p:txBody>
          <a:bodyPr wrap="square" rtlCol="0">
            <a:spAutoFit/>
          </a:bodyPr>
          <a:lstStyle/>
          <a:p>
            <a:pPr algn="r"/>
            <a:r>
              <a:rPr lang="en-GB" b="1" dirty="0"/>
              <a:t>Teachers (</a:t>
            </a:r>
            <a:r>
              <a:rPr lang="en-GB" b="1" dirty="0" err="1"/>
              <a:t>Yr</a:t>
            </a:r>
            <a:r>
              <a:rPr lang="en-GB" b="1" dirty="0"/>
              <a:t> 12): </a:t>
            </a:r>
          </a:p>
          <a:p>
            <a:pPr algn="r"/>
            <a:r>
              <a:rPr lang="en-GB" dirty="0"/>
              <a:t>Miss Hussain: </a:t>
            </a:r>
            <a:r>
              <a:rPr lang="en-GB" dirty="0">
                <a:hlinkClick r:id="rId5"/>
              </a:rPr>
              <a:t>Hussaina@st-peters.solihull.sch.uk</a:t>
            </a:r>
            <a:r>
              <a:rPr lang="en-GB" dirty="0"/>
              <a:t> </a:t>
            </a:r>
          </a:p>
          <a:p>
            <a:pPr algn="r"/>
            <a:r>
              <a:rPr lang="en-GB" dirty="0"/>
              <a:t>Miss Sall: </a:t>
            </a:r>
            <a:r>
              <a:rPr lang="en-GB" dirty="0">
                <a:hlinkClick r:id="rId6"/>
              </a:rPr>
              <a:t>Sallc@st-peters.solihull.sch.uk</a:t>
            </a:r>
            <a:r>
              <a:rPr lang="en-GB" dirty="0"/>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4"/>
          <p:cNvSpPr txBox="1">
            <a:spLocks noGrp="1"/>
          </p:cNvSpPr>
          <p:nvPr>
            <p:ph type="title"/>
          </p:nvPr>
        </p:nvSpPr>
        <p:spPr>
          <a:xfrm>
            <a:off x="471486" y="152270"/>
            <a:ext cx="5915025" cy="111089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300"/>
              <a:buFont typeface="Arial"/>
              <a:buNone/>
            </a:pPr>
            <a:r>
              <a:rPr lang="en-GB" b="1" u="sng">
                <a:latin typeface="Arial"/>
                <a:ea typeface="Arial"/>
                <a:cs typeface="Arial"/>
                <a:sym typeface="Arial"/>
              </a:rPr>
              <a:t>Contents</a:t>
            </a:r>
            <a:endParaRPr/>
          </a:p>
        </p:txBody>
      </p:sp>
      <p:sp>
        <p:nvSpPr>
          <p:cNvPr id="98" name="Google Shape;98;p14"/>
          <p:cNvSpPr txBox="1">
            <a:spLocks noGrp="1"/>
          </p:cNvSpPr>
          <p:nvPr>
            <p:ph type="body" idx="1"/>
          </p:nvPr>
        </p:nvSpPr>
        <p:spPr>
          <a:xfrm>
            <a:off x="266701" y="1494014"/>
            <a:ext cx="6305550" cy="5668786"/>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90000"/>
              </a:lnSpc>
              <a:spcBef>
                <a:spcPts val="0"/>
              </a:spcBef>
              <a:spcAft>
                <a:spcPts val="0"/>
              </a:spcAft>
              <a:buClr>
                <a:schemeClr val="dk1"/>
              </a:buClr>
              <a:buSzPct val="100000"/>
              <a:buNone/>
            </a:pPr>
            <a:r>
              <a:rPr lang="en-GB" dirty="0"/>
              <a:t>What will I be studying?			            Page 4&amp;5</a:t>
            </a:r>
            <a:endParaRPr dirty="0"/>
          </a:p>
          <a:p>
            <a:pPr marL="0" lvl="0" indent="0" algn="l" rtl="0">
              <a:lnSpc>
                <a:spcPct val="90000"/>
              </a:lnSpc>
              <a:spcBef>
                <a:spcPts val="750"/>
              </a:spcBef>
              <a:spcAft>
                <a:spcPts val="0"/>
              </a:spcAft>
              <a:buClr>
                <a:schemeClr val="dk1"/>
              </a:buClr>
              <a:buSzPct val="100000"/>
              <a:buNone/>
            </a:pPr>
            <a:r>
              <a:rPr lang="en-GB" dirty="0"/>
              <a:t>Recommended Netflix Programmes		                 Page 6</a:t>
            </a:r>
            <a:endParaRPr dirty="0"/>
          </a:p>
          <a:p>
            <a:pPr marL="0" lvl="0" indent="0" algn="l" rtl="0">
              <a:lnSpc>
                <a:spcPct val="90000"/>
              </a:lnSpc>
              <a:spcBef>
                <a:spcPts val="750"/>
              </a:spcBef>
              <a:spcAft>
                <a:spcPts val="0"/>
              </a:spcAft>
              <a:buClr>
                <a:schemeClr val="dk1"/>
              </a:buClr>
              <a:buSzPct val="100000"/>
              <a:buNone/>
            </a:pPr>
            <a:r>
              <a:rPr lang="en-GB" dirty="0"/>
              <a:t>Other recommended watching 			Page 7</a:t>
            </a:r>
            <a:endParaRPr dirty="0"/>
          </a:p>
          <a:p>
            <a:pPr marL="0" lvl="0" indent="0" algn="l" rtl="0">
              <a:lnSpc>
                <a:spcPct val="90000"/>
              </a:lnSpc>
              <a:spcBef>
                <a:spcPts val="750"/>
              </a:spcBef>
              <a:spcAft>
                <a:spcPts val="0"/>
              </a:spcAft>
              <a:buClr>
                <a:schemeClr val="dk1"/>
              </a:buClr>
              <a:buSzPct val="100000"/>
              <a:buNone/>
            </a:pPr>
            <a:r>
              <a:rPr lang="en-GB" dirty="0"/>
              <a:t>Recommended Reading 		                             Page 8 &amp;9</a:t>
            </a:r>
            <a:endParaRPr dirty="0"/>
          </a:p>
          <a:p>
            <a:pPr marL="0" lvl="0" indent="0" algn="l" rtl="0">
              <a:lnSpc>
                <a:spcPct val="90000"/>
              </a:lnSpc>
              <a:spcBef>
                <a:spcPts val="750"/>
              </a:spcBef>
              <a:spcAft>
                <a:spcPts val="0"/>
              </a:spcAft>
              <a:buClr>
                <a:schemeClr val="dk1"/>
              </a:buClr>
              <a:buSzPct val="100000"/>
              <a:buNone/>
            </a:pPr>
            <a:r>
              <a:rPr lang="en-GB" dirty="0"/>
              <a:t>Representations Task			              Page 10</a:t>
            </a:r>
            <a:endParaRPr dirty="0"/>
          </a:p>
          <a:p>
            <a:pPr marL="0" lvl="0" indent="0" algn="l" rtl="0">
              <a:lnSpc>
                <a:spcPct val="90000"/>
              </a:lnSpc>
              <a:spcBef>
                <a:spcPts val="750"/>
              </a:spcBef>
              <a:spcAft>
                <a:spcPts val="0"/>
              </a:spcAft>
              <a:buClr>
                <a:schemeClr val="dk1"/>
              </a:buClr>
              <a:buSzPct val="100000"/>
              <a:buNone/>
            </a:pPr>
            <a:r>
              <a:rPr lang="en-GB" dirty="0"/>
              <a:t>Learning Log				               Page 11</a:t>
            </a:r>
            <a:endParaRPr dirty="0"/>
          </a:p>
          <a:p>
            <a:pPr marL="0" lvl="0" indent="0" algn="l" rtl="0">
              <a:lnSpc>
                <a:spcPct val="90000"/>
              </a:lnSpc>
              <a:spcBef>
                <a:spcPts val="750"/>
              </a:spcBef>
              <a:spcAft>
                <a:spcPts val="0"/>
              </a:spcAft>
              <a:buClr>
                <a:schemeClr val="dk1"/>
              </a:buClr>
              <a:buSzPct val="100000"/>
              <a:buNone/>
            </a:pPr>
            <a:r>
              <a:rPr lang="en-GB" dirty="0"/>
              <a:t>Key word Glossary		                                           Page 12&amp;13</a:t>
            </a:r>
            <a:endParaRPr dirty="0"/>
          </a:p>
          <a:p>
            <a:pPr marL="0" lvl="0" indent="0" algn="l" rtl="0">
              <a:lnSpc>
                <a:spcPct val="90000"/>
              </a:lnSpc>
              <a:spcBef>
                <a:spcPts val="750"/>
              </a:spcBef>
              <a:spcAft>
                <a:spcPts val="0"/>
              </a:spcAft>
              <a:buClr>
                <a:schemeClr val="dk1"/>
              </a:buClr>
              <a:buSzPct val="100000"/>
              <a:buNone/>
            </a:pPr>
            <a:r>
              <a:rPr lang="en-GB" dirty="0"/>
              <a:t>A-Z Challenge		                                                  Page 14</a:t>
            </a:r>
            <a:endParaRPr dirty="0"/>
          </a:p>
          <a:p>
            <a:pPr marL="0" lvl="0" indent="0" algn="l" rtl="0">
              <a:lnSpc>
                <a:spcPct val="90000"/>
              </a:lnSpc>
              <a:spcBef>
                <a:spcPts val="750"/>
              </a:spcBef>
              <a:spcAft>
                <a:spcPts val="0"/>
              </a:spcAft>
              <a:buClr>
                <a:schemeClr val="dk1"/>
              </a:buClr>
              <a:buSzPct val="100000"/>
              <a:buNone/>
            </a:pPr>
            <a:r>
              <a:rPr lang="en-GB" dirty="0"/>
              <a:t>Health and Social Care research task                                      Page 15</a:t>
            </a:r>
          </a:p>
          <a:p>
            <a:pPr marL="0" lvl="0" indent="0" algn="l" rtl="0">
              <a:lnSpc>
                <a:spcPct val="90000"/>
              </a:lnSpc>
              <a:spcBef>
                <a:spcPts val="750"/>
              </a:spcBef>
              <a:spcAft>
                <a:spcPts val="0"/>
              </a:spcAft>
              <a:buClr>
                <a:schemeClr val="dk1"/>
              </a:buClr>
              <a:buSzPct val="100000"/>
              <a:buNone/>
            </a:pPr>
            <a:r>
              <a:rPr lang="en-GB" dirty="0"/>
              <a:t>History of the NHS				              Page 16</a:t>
            </a:r>
            <a:endParaRPr dirty="0"/>
          </a:p>
          <a:p>
            <a:pPr marL="0" lvl="0" indent="0" algn="l" rtl="0">
              <a:lnSpc>
                <a:spcPct val="90000"/>
              </a:lnSpc>
              <a:spcBef>
                <a:spcPts val="750"/>
              </a:spcBef>
              <a:spcAft>
                <a:spcPts val="0"/>
              </a:spcAft>
              <a:buClr>
                <a:schemeClr val="dk1"/>
              </a:buClr>
              <a:buSzPct val="100000"/>
              <a:buNone/>
            </a:pPr>
            <a:r>
              <a:rPr lang="en-GB" dirty="0"/>
              <a:t>Roles in Health and Social Care		               Page 17</a:t>
            </a:r>
            <a:endParaRPr dirty="0"/>
          </a:p>
          <a:p>
            <a:pPr marL="0" lvl="0" indent="0" algn="l" rtl="0">
              <a:lnSpc>
                <a:spcPct val="90000"/>
              </a:lnSpc>
              <a:spcBef>
                <a:spcPts val="750"/>
              </a:spcBef>
              <a:spcAft>
                <a:spcPts val="0"/>
              </a:spcAft>
              <a:buClr>
                <a:schemeClr val="dk1"/>
              </a:buClr>
              <a:buSzPct val="100000"/>
              <a:buNone/>
            </a:pPr>
            <a:r>
              <a:rPr lang="en-GB" dirty="0"/>
              <a:t>Frontline roles in a pandemic 		               Page 18</a:t>
            </a:r>
            <a:endParaRPr dirty="0"/>
          </a:p>
          <a:p>
            <a:pPr marL="0" lvl="0" indent="0" algn="l" rtl="0">
              <a:lnSpc>
                <a:spcPct val="90000"/>
              </a:lnSpc>
              <a:spcBef>
                <a:spcPts val="750"/>
              </a:spcBef>
              <a:spcAft>
                <a:spcPts val="0"/>
              </a:spcAft>
              <a:buClr>
                <a:schemeClr val="dk1"/>
              </a:buClr>
              <a:buSzPct val="100000"/>
              <a:buNone/>
            </a:pPr>
            <a:r>
              <a:rPr lang="en-GB" dirty="0"/>
              <a:t>True or False			                                 Page 19</a:t>
            </a:r>
            <a:endParaRPr dirty="0"/>
          </a:p>
          <a:p>
            <a:pPr marL="0" lvl="0" indent="0" algn="l" rtl="0">
              <a:lnSpc>
                <a:spcPct val="90000"/>
              </a:lnSpc>
              <a:spcBef>
                <a:spcPts val="750"/>
              </a:spcBef>
              <a:spcAft>
                <a:spcPts val="0"/>
              </a:spcAft>
              <a:buClr>
                <a:schemeClr val="dk1"/>
              </a:buClr>
              <a:buSzPct val="100000"/>
              <a:buNone/>
            </a:pPr>
            <a:r>
              <a:rPr lang="en-GB" dirty="0"/>
              <a:t>Promoting Health with Children                                             Page 20</a:t>
            </a:r>
            <a:endParaRPr dirty="0"/>
          </a:p>
          <a:p>
            <a:pPr marL="0" lvl="0" indent="0" algn="l" rtl="0">
              <a:lnSpc>
                <a:spcPct val="90000"/>
              </a:lnSpc>
              <a:spcBef>
                <a:spcPts val="750"/>
              </a:spcBef>
              <a:spcAft>
                <a:spcPts val="0"/>
              </a:spcAft>
              <a:buClr>
                <a:schemeClr val="dk1"/>
              </a:buClr>
              <a:buSzPct val="100000"/>
              <a:buNone/>
            </a:pPr>
            <a:r>
              <a:rPr lang="en-GB" dirty="0"/>
              <a:t>Malfunctions of the Body                                                         Page 21</a:t>
            </a:r>
            <a:endParaRPr dirty="0"/>
          </a:p>
          <a:p>
            <a:pPr marL="0" lvl="0" indent="0" algn="l" rtl="0">
              <a:lnSpc>
                <a:spcPct val="90000"/>
              </a:lnSpc>
              <a:spcBef>
                <a:spcPts val="750"/>
              </a:spcBef>
              <a:spcAft>
                <a:spcPts val="0"/>
              </a:spcAft>
              <a:buClr>
                <a:schemeClr val="dk1"/>
              </a:buClr>
              <a:buSzPct val="100000"/>
              <a:buNone/>
            </a:pPr>
            <a:r>
              <a:rPr lang="en-GB" dirty="0"/>
              <a:t>Extension Task – COVID-19 &amp; Public Health	         Page 22-24</a:t>
            </a:r>
            <a:endParaRPr dirty="0"/>
          </a:p>
          <a:p>
            <a:pPr marL="0" lvl="0" indent="0" algn="l" rtl="0">
              <a:lnSpc>
                <a:spcPct val="90000"/>
              </a:lnSpc>
              <a:spcBef>
                <a:spcPts val="750"/>
              </a:spcBef>
              <a:spcAft>
                <a:spcPts val="0"/>
              </a:spcAft>
              <a:buClr>
                <a:schemeClr val="dk1"/>
              </a:buClr>
              <a:buSzPct val="100000"/>
              <a:buNone/>
            </a:pPr>
            <a:endParaRPr dirty="0"/>
          </a:p>
          <a:p>
            <a:pPr marL="0" lvl="0" indent="0" algn="l" rtl="0">
              <a:lnSpc>
                <a:spcPct val="90000"/>
              </a:lnSpc>
              <a:spcBef>
                <a:spcPts val="750"/>
              </a:spcBef>
              <a:spcAft>
                <a:spcPts val="0"/>
              </a:spcAft>
              <a:buClr>
                <a:schemeClr val="dk1"/>
              </a:buClr>
              <a:buSzPct val="100000"/>
              <a:buNone/>
            </a:pPr>
            <a:endParaRPr dirty="0"/>
          </a:p>
        </p:txBody>
      </p:sp>
      <p:pic>
        <p:nvPicPr>
          <p:cNvPr id="99" name="Google Shape;99;p14" descr="3 Lifespan Development flashcards on Tinycards"/>
          <p:cNvPicPr preferRelativeResize="0"/>
          <p:nvPr/>
        </p:nvPicPr>
        <p:blipFill rotWithShape="1">
          <a:blip r:embed="rId3">
            <a:alphaModFix/>
          </a:blip>
          <a:srcRect/>
          <a:stretch/>
        </p:blipFill>
        <p:spPr>
          <a:xfrm>
            <a:off x="471486" y="7624498"/>
            <a:ext cx="5915026" cy="2242781"/>
          </a:xfrm>
          <a:prstGeom prst="rect">
            <a:avLst/>
          </a:prstGeom>
          <a:noFill/>
          <a:ln>
            <a:noFill/>
          </a:ln>
        </p:spPr>
      </p:pic>
      <p:sp>
        <p:nvSpPr>
          <p:cNvPr id="100" name="Google Shape;100;p1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5"/>
          <p:cNvSpPr txBox="1">
            <a:spLocks noGrp="1"/>
          </p:cNvSpPr>
          <p:nvPr>
            <p:ph type="title"/>
          </p:nvPr>
        </p:nvSpPr>
        <p:spPr>
          <a:xfrm>
            <a:off x="471488" y="527405"/>
            <a:ext cx="5915100" cy="1914600"/>
          </a:xfrm>
          <a:prstGeom prst="rect">
            <a:avLst/>
          </a:prstGeom>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1100"/>
              <a:buFont typeface="Arial"/>
              <a:buNone/>
            </a:pPr>
            <a:r>
              <a:rPr lang="en-GB" sz="4801" b="1">
                <a:solidFill>
                  <a:srgbClr val="695D46"/>
                </a:solidFill>
                <a:latin typeface="Arial"/>
                <a:ea typeface="Arial"/>
                <a:cs typeface="Arial"/>
                <a:sym typeface="Arial"/>
              </a:rPr>
              <a:t>Introduction</a:t>
            </a:r>
            <a:endParaRPr sz="6500"/>
          </a:p>
        </p:txBody>
      </p:sp>
      <p:sp>
        <p:nvSpPr>
          <p:cNvPr id="107" name="Google Shape;107;p15"/>
          <p:cNvSpPr txBox="1">
            <a:spLocks noGrp="1"/>
          </p:cNvSpPr>
          <p:nvPr>
            <p:ph type="body" idx="1"/>
          </p:nvPr>
        </p:nvSpPr>
        <p:spPr>
          <a:xfrm>
            <a:off x="485650" y="2219925"/>
            <a:ext cx="5915100" cy="6285300"/>
          </a:xfrm>
          <a:prstGeom prst="rect">
            <a:avLst/>
          </a:prstGeom>
        </p:spPr>
        <p:txBody>
          <a:bodyPr spcFirstLastPara="1" wrap="square" lIns="91425" tIns="45700" rIns="91425" bIns="45700" anchor="t" anchorCtr="0">
            <a:normAutofit/>
          </a:bodyPr>
          <a:lstStyle/>
          <a:p>
            <a:pPr marL="4091" lvl="0" indent="0" algn="just" rtl="0">
              <a:lnSpc>
                <a:spcPct val="100000"/>
              </a:lnSpc>
              <a:spcBef>
                <a:spcPts val="1710"/>
              </a:spcBef>
              <a:spcAft>
                <a:spcPts val="0"/>
              </a:spcAft>
              <a:buClr>
                <a:schemeClr val="dk1"/>
              </a:buClr>
              <a:buSzPts val="1100"/>
              <a:buFont typeface="Arial"/>
              <a:buNone/>
            </a:pPr>
            <a:r>
              <a:rPr lang="en-GB" sz="1400" dirty="0">
                <a:solidFill>
                  <a:srgbClr val="695D46"/>
                </a:solidFill>
                <a:latin typeface="Arial"/>
                <a:ea typeface="Arial"/>
                <a:cs typeface="Arial"/>
                <a:sym typeface="Arial"/>
              </a:rPr>
              <a:t>This booklet is to aid you with the transition from GCSE to A Level. </a:t>
            </a:r>
            <a:endParaRPr sz="1400" dirty="0">
              <a:solidFill>
                <a:srgbClr val="695D46"/>
              </a:solidFill>
              <a:latin typeface="Arial"/>
              <a:ea typeface="Arial"/>
              <a:cs typeface="Arial"/>
              <a:sym typeface="Arial"/>
            </a:endParaRPr>
          </a:p>
          <a:p>
            <a:pPr marL="5692" marR="310059" lvl="0" indent="8538" algn="just" rtl="0">
              <a:lnSpc>
                <a:spcPct val="98209"/>
              </a:lnSpc>
              <a:spcBef>
                <a:spcPts val="1668"/>
              </a:spcBef>
              <a:spcAft>
                <a:spcPts val="0"/>
              </a:spcAft>
              <a:buClr>
                <a:schemeClr val="dk1"/>
              </a:buClr>
              <a:buSzPts val="1100"/>
              <a:buFont typeface="Arial"/>
              <a:buNone/>
            </a:pPr>
            <a:r>
              <a:rPr lang="en-GB" sz="1400" dirty="0">
                <a:solidFill>
                  <a:srgbClr val="695D46"/>
                </a:solidFill>
                <a:latin typeface="Arial"/>
                <a:ea typeface="Arial"/>
                <a:cs typeface="Arial"/>
                <a:sym typeface="Arial"/>
              </a:rPr>
              <a:t>Here at St Peters Catholic School we offer the extended certificate which is equivalent to 1 A Level. The course is graded as Pass, Merit and Distinction. </a:t>
            </a:r>
            <a:endParaRPr sz="1400" dirty="0">
              <a:solidFill>
                <a:srgbClr val="695D46"/>
              </a:solidFill>
              <a:latin typeface="Arial"/>
              <a:ea typeface="Arial"/>
              <a:cs typeface="Arial"/>
              <a:sym typeface="Arial"/>
            </a:endParaRPr>
          </a:p>
          <a:p>
            <a:pPr marL="533" marR="375914" lvl="0" indent="13696" algn="just" rtl="0">
              <a:lnSpc>
                <a:spcPct val="98209"/>
              </a:lnSpc>
              <a:spcBef>
                <a:spcPts val="1693"/>
              </a:spcBef>
              <a:spcAft>
                <a:spcPts val="0"/>
              </a:spcAft>
              <a:buClr>
                <a:schemeClr val="dk1"/>
              </a:buClr>
              <a:buSzPts val="1100"/>
              <a:buFont typeface="Arial"/>
              <a:buNone/>
            </a:pPr>
            <a:r>
              <a:rPr lang="en-GB" sz="1400" dirty="0">
                <a:solidFill>
                  <a:srgbClr val="695D46"/>
                </a:solidFill>
                <a:latin typeface="Arial"/>
                <a:ea typeface="Arial"/>
                <a:cs typeface="Arial"/>
                <a:sym typeface="Arial"/>
              </a:rPr>
              <a:t>Health and Social Care is a popular course and covers a wide range of topics. As part of the course you will study several topics that will be examined both externally (exam) and internally (coursework). For coursework you will be required to carry out research and produce a written report. </a:t>
            </a:r>
            <a:endParaRPr dirty="0"/>
          </a:p>
        </p:txBody>
      </p:sp>
      <p:sp>
        <p:nvSpPr>
          <p:cNvPr id="108" name="Google Shape;108;p15"/>
          <p:cNvSpPr txBox="1">
            <a:spLocks noGrp="1"/>
          </p:cNvSpPr>
          <p:nvPr>
            <p:ph type="sldNum" idx="12"/>
          </p:nvPr>
        </p:nvSpPr>
        <p:spPr>
          <a:xfrm>
            <a:off x="4843463" y="9181397"/>
            <a:ext cx="1542900" cy="527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fld id="{00000000-1234-1234-1234-123412341234}" type="slidenum">
              <a:rPr lang="en-GB"/>
              <a:t>3</a:t>
            </a:fld>
            <a:endParaRPr/>
          </a:p>
        </p:txBody>
      </p:sp>
      <p:pic>
        <p:nvPicPr>
          <p:cNvPr id="109" name="Google Shape;109;p15"/>
          <p:cNvPicPr preferRelativeResize="0"/>
          <p:nvPr/>
        </p:nvPicPr>
        <p:blipFill>
          <a:blip r:embed="rId3">
            <a:alphaModFix/>
          </a:blip>
          <a:stretch>
            <a:fillRect/>
          </a:stretch>
        </p:blipFill>
        <p:spPr>
          <a:xfrm>
            <a:off x="457250" y="5210175"/>
            <a:ext cx="5943600" cy="1638300"/>
          </a:xfrm>
          <a:prstGeom prst="rect">
            <a:avLst/>
          </a:prstGeom>
          <a:noFill/>
          <a:ln>
            <a:noFill/>
          </a:ln>
        </p:spPr>
      </p:pic>
      <p:sp>
        <p:nvSpPr>
          <p:cNvPr id="110" name="Google Shape;110;p15"/>
          <p:cNvSpPr txBox="1"/>
          <p:nvPr/>
        </p:nvSpPr>
        <p:spPr>
          <a:xfrm>
            <a:off x="647750" y="5508400"/>
            <a:ext cx="3000000" cy="3000000"/>
          </a:xfrm>
          <a:prstGeom prst="rect">
            <a:avLst/>
          </a:prstGeom>
          <a:noFill/>
          <a:ln>
            <a:noFill/>
          </a:ln>
        </p:spPr>
        <p:txBody>
          <a:bodyPr spcFirstLastPara="1" wrap="square" lIns="91425" tIns="91425" rIns="91425" bIns="91425" anchor="ctr" anchorCtr="0">
            <a:noAutofit/>
          </a:bodyPr>
          <a:lstStyle/>
          <a:p>
            <a:pPr marL="0" marR="221655" lvl="0" indent="-1601" algn="l" rtl="0">
              <a:lnSpc>
                <a:spcPct val="98210"/>
              </a:lnSpc>
              <a:spcBef>
                <a:spcPts val="3345"/>
              </a:spcBef>
              <a:spcAft>
                <a:spcPts val="0"/>
              </a:spcAft>
              <a:buNone/>
            </a:pPr>
            <a:endParaRPr sz="1400">
              <a:solidFill>
                <a:srgbClr val="695D46"/>
              </a:solidFill>
            </a:endParaRPr>
          </a:p>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6"/>
          <p:cNvSpPr txBox="1">
            <a:spLocks noGrp="1"/>
          </p:cNvSpPr>
          <p:nvPr>
            <p:ph type="title"/>
          </p:nvPr>
        </p:nvSpPr>
        <p:spPr>
          <a:xfrm>
            <a:off x="182730" y="214584"/>
            <a:ext cx="6458702" cy="69981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2970"/>
              <a:buFont typeface="Calibri"/>
              <a:buNone/>
            </a:pPr>
            <a:r>
              <a:rPr lang="en-GB" sz="2770"/>
              <a:t>HSC Single - What exams will I be studying?</a:t>
            </a:r>
            <a:endParaRPr sz="2770"/>
          </a:p>
        </p:txBody>
      </p:sp>
      <p:sp>
        <p:nvSpPr>
          <p:cNvPr id="116" name="Google Shape;116;p16"/>
          <p:cNvSpPr txBox="1">
            <a:spLocks noGrp="1"/>
          </p:cNvSpPr>
          <p:nvPr>
            <p:ph type="body" idx="1"/>
          </p:nvPr>
        </p:nvSpPr>
        <p:spPr>
          <a:xfrm>
            <a:off x="199655" y="818866"/>
            <a:ext cx="6458700" cy="9087134"/>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80000"/>
              </a:lnSpc>
              <a:spcBef>
                <a:spcPts val="0"/>
              </a:spcBef>
              <a:spcAft>
                <a:spcPts val="0"/>
              </a:spcAft>
              <a:buClr>
                <a:schemeClr val="dk1"/>
              </a:buClr>
              <a:buSzPts val="1110"/>
              <a:buNone/>
            </a:pPr>
            <a:r>
              <a:rPr lang="en-GB" sz="1300" dirty="0"/>
              <a:t>This course allows you an insight in the many roles available within health and social care from nurses to social workers to child care assistants and beyond they have many key features that we shall explore and apply. You will be studying a range of units which will help you to gain skills that will be valuable in your chosen profession or future study. You will learn about the human body and mind alongside the changes across time. You will learn what it means to work in the sector and what skills and behaviours you will need to develop. We will study the following units; although the final one is subject to change and you may not study them in this order. </a:t>
            </a:r>
          </a:p>
          <a:p>
            <a:pPr marL="0" lvl="0" indent="0" algn="l" rtl="0">
              <a:lnSpc>
                <a:spcPct val="80000"/>
              </a:lnSpc>
              <a:spcBef>
                <a:spcPts val="0"/>
              </a:spcBef>
              <a:spcAft>
                <a:spcPts val="0"/>
              </a:spcAft>
              <a:buClr>
                <a:schemeClr val="dk1"/>
              </a:buClr>
              <a:buSzPts val="1110"/>
              <a:buNone/>
            </a:pPr>
            <a:endParaRPr lang="en-GB" sz="1600" b="1" dirty="0"/>
          </a:p>
          <a:p>
            <a:pPr marL="0" lvl="0" indent="0" algn="l" rtl="0">
              <a:lnSpc>
                <a:spcPct val="80000"/>
              </a:lnSpc>
              <a:spcBef>
                <a:spcPts val="750"/>
              </a:spcBef>
              <a:spcAft>
                <a:spcPts val="0"/>
              </a:spcAft>
              <a:buClr>
                <a:schemeClr val="dk1"/>
              </a:buClr>
              <a:buSzPts val="1480"/>
              <a:buNone/>
            </a:pPr>
            <a:r>
              <a:rPr lang="en-GB" sz="1600" b="1" dirty="0"/>
              <a:t>UNIT 2: Equality, diversity and rights in health and social care</a:t>
            </a:r>
            <a:r>
              <a:rPr lang="en-GB" sz="1400" dirty="0"/>
              <a:t>:</a:t>
            </a:r>
            <a:endParaRPr sz="2000" dirty="0"/>
          </a:p>
          <a:p>
            <a:pPr marL="171450" lvl="0" indent="-171450" algn="l" rtl="0">
              <a:lnSpc>
                <a:spcPct val="80000"/>
              </a:lnSpc>
              <a:spcBef>
                <a:spcPts val="750"/>
              </a:spcBef>
              <a:spcAft>
                <a:spcPts val="0"/>
              </a:spcAft>
              <a:buClr>
                <a:schemeClr val="dk1"/>
              </a:buClr>
              <a:buSzPts val="1110"/>
              <a:buChar char="•"/>
            </a:pPr>
            <a:r>
              <a:rPr lang="en-GB" sz="1200" dirty="0"/>
              <a:t>Understanding concepts of equality, diversity and rights and how these are applied in the context of health, social care and child care environments.</a:t>
            </a:r>
            <a:endParaRPr sz="1200" dirty="0"/>
          </a:p>
          <a:p>
            <a:pPr marL="171450" lvl="0" indent="-171450" algn="l" rtl="0">
              <a:lnSpc>
                <a:spcPct val="80000"/>
              </a:lnSpc>
              <a:spcBef>
                <a:spcPts val="750"/>
              </a:spcBef>
              <a:spcAft>
                <a:spcPts val="0"/>
              </a:spcAft>
              <a:buClr>
                <a:schemeClr val="dk1"/>
              </a:buClr>
              <a:buSzPts val="1110"/>
              <a:buChar char="•"/>
            </a:pPr>
            <a:r>
              <a:rPr lang="en-GB" sz="1200" dirty="0"/>
              <a:t>Understanding the impact of discriminatory practices on individuals in health, social care and child care environments .</a:t>
            </a:r>
            <a:endParaRPr sz="1200" dirty="0"/>
          </a:p>
          <a:p>
            <a:pPr marL="171450" lvl="0" indent="-171450" algn="l" rtl="0">
              <a:lnSpc>
                <a:spcPct val="80000"/>
              </a:lnSpc>
              <a:spcBef>
                <a:spcPts val="750"/>
              </a:spcBef>
              <a:spcAft>
                <a:spcPts val="0"/>
              </a:spcAft>
              <a:buClr>
                <a:schemeClr val="dk1"/>
              </a:buClr>
              <a:buSzPts val="1110"/>
              <a:buChar char="•"/>
            </a:pPr>
            <a:r>
              <a:rPr lang="en-GB" sz="1200" dirty="0"/>
              <a:t>Understanding how current legislation and national initiatives promote anti-discriminatory practice in health, social care and child care environments </a:t>
            </a:r>
            <a:endParaRPr sz="2000" dirty="0"/>
          </a:p>
          <a:p>
            <a:pPr marL="171450" lvl="0" indent="-171450" algn="l" rtl="0">
              <a:lnSpc>
                <a:spcPct val="80000"/>
              </a:lnSpc>
              <a:spcBef>
                <a:spcPts val="750"/>
              </a:spcBef>
              <a:spcAft>
                <a:spcPts val="0"/>
              </a:spcAft>
              <a:buClr>
                <a:schemeClr val="dk1"/>
              </a:buClr>
              <a:buSzPts val="1110"/>
              <a:buChar char="•"/>
            </a:pPr>
            <a:r>
              <a:rPr lang="en-GB" sz="1200" dirty="0"/>
              <a:t>Understanding how equality, diversity and rights in health, social care and child care environments are promoted. </a:t>
            </a:r>
            <a:endParaRPr sz="2000" dirty="0"/>
          </a:p>
          <a:p>
            <a:pPr marL="171450" lvl="0" indent="-171481" algn="l" rtl="0">
              <a:lnSpc>
                <a:spcPct val="80000"/>
              </a:lnSpc>
              <a:spcBef>
                <a:spcPts val="750"/>
              </a:spcBef>
              <a:spcAft>
                <a:spcPts val="0"/>
              </a:spcAft>
              <a:buClr>
                <a:srgbClr val="00B050"/>
              </a:buClr>
              <a:buSzPts val="1018"/>
              <a:buChar char="•"/>
            </a:pPr>
            <a:r>
              <a:rPr lang="en-GB" sz="1300" dirty="0">
                <a:solidFill>
                  <a:srgbClr val="00B050"/>
                </a:solidFill>
              </a:rPr>
              <a:t>How you will be assessed: this is a paper based exam, that lasts for 1 hour 30 minutes and is worth 60 marks. There will be four sections and include short- and long- answers. The questions are intended to assess your understanding of how health and care services , the people who need support and the equality and diversity issues arising. Each section will relate to a different service user group, for example the frail elderly, people with learning disabilities, people with mental health problems or people with long-term illnesses.  You will be expected to apply knowledge of relevant legislation.</a:t>
            </a:r>
            <a:endParaRPr sz="1300" dirty="0">
              <a:solidFill>
                <a:srgbClr val="00B050"/>
              </a:solidFill>
            </a:endParaRPr>
          </a:p>
          <a:p>
            <a:pPr marL="0" lvl="0" indent="0" algn="l" rtl="0">
              <a:lnSpc>
                <a:spcPct val="80000"/>
              </a:lnSpc>
              <a:spcBef>
                <a:spcPts val="750"/>
              </a:spcBef>
              <a:spcAft>
                <a:spcPts val="0"/>
              </a:spcAft>
              <a:buClr>
                <a:schemeClr val="dk1"/>
              </a:buClr>
              <a:buSzPts val="1573"/>
              <a:buNone/>
            </a:pPr>
            <a:endParaRPr lang="en-GB" sz="1600" b="1" dirty="0"/>
          </a:p>
          <a:p>
            <a:pPr marL="0" lvl="0" indent="0" algn="l" rtl="0">
              <a:lnSpc>
                <a:spcPct val="80000"/>
              </a:lnSpc>
              <a:spcBef>
                <a:spcPts val="750"/>
              </a:spcBef>
              <a:spcAft>
                <a:spcPts val="0"/>
              </a:spcAft>
              <a:buClr>
                <a:schemeClr val="dk1"/>
              </a:buClr>
              <a:buSzPts val="1573"/>
              <a:buNone/>
            </a:pPr>
            <a:r>
              <a:rPr lang="en-GB" sz="1600" b="1" dirty="0"/>
              <a:t>UNIT 3: Health, safety and security in health and social care </a:t>
            </a:r>
            <a:r>
              <a:rPr lang="en-GB" sz="1400" dirty="0"/>
              <a:t>will focus on:</a:t>
            </a:r>
            <a:endParaRPr sz="2000" dirty="0"/>
          </a:p>
          <a:p>
            <a:pPr marL="171450" lvl="0" indent="-171450" algn="l" rtl="0">
              <a:lnSpc>
                <a:spcPct val="80000"/>
              </a:lnSpc>
              <a:spcBef>
                <a:spcPts val="750"/>
              </a:spcBef>
              <a:spcAft>
                <a:spcPts val="0"/>
              </a:spcAft>
              <a:buClr>
                <a:schemeClr val="dk1"/>
              </a:buClr>
              <a:buSzPts val="1110"/>
              <a:buChar char="•"/>
            </a:pPr>
            <a:r>
              <a:rPr lang="en-GB" sz="1200" dirty="0"/>
              <a:t>Understanding potential hazards in health, social care and child care environments </a:t>
            </a:r>
            <a:endParaRPr sz="1200" dirty="0"/>
          </a:p>
          <a:p>
            <a:pPr marL="171450" lvl="0" indent="-171450" algn="l" rtl="0">
              <a:lnSpc>
                <a:spcPct val="80000"/>
              </a:lnSpc>
              <a:spcBef>
                <a:spcPts val="750"/>
              </a:spcBef>
              <a:spcAft>
                <a:spcPts val="0"/>
              </a:spcAft>
              <a:buClr>
                <a:schemeClr val="dk1"/>
              </a:buClr>
              <a:buSzPts val="1110"/>
              <a:buChar char="•"/>
            </a:pPr>
            <a:r>
              <a:rPr lang="en-GB" sz="1200" dirty="0"/>
              <a:t>Understanding how legislation, policies and procedures promote health, safety and security in health, social care and child care environments </a:t>
            </a:r>
            <a:endParaRPr sz="1200" dirty="0"/>
          </a:p>
          <a:p>
            <a:pPr marL="171450" lvl="0" indent="-171450" algn="l" rtl="0">
              <a:lnSpc>
                <a:spcPct val="80000"/>
              </a:lnSpc>
              <a:spcBef>
                <a:spcPts val="750"/>
              </a:spcBef>
              <a:spcAft>
                <a:spcPts val="0"/>
              </a:spcAft>
              <a:buClr>
                <a:schemeClr val="dk1"/>
              </a:buClr>
              <a:buSzPts val="1110"/>
              <a:buChar char="•"/>
            </a:pPr>
            <a:r>
              <a:rPr lang="en-GB" sz="1200" dirty="0"/>
              <a:t>Understanding the roles and responsibilities involved in health, safety and security in health, social care and child care environments </a:t>
            </a:r>
            <a:endParaRPr sz="1200" dirty="0"/>
          </a:p>
          <a:p>
            <a:pPr marL="171450" lvl="0" indent="-171450" algn="l" rtl="0">
              <a:lnSpc>
                <a:spcPct val="80000"/>
              </a:lnSpc>
              <a:spcBef>
                <a:spcPts val="750"/>
              </a:spcBef>
              <a:spcAft>
                <a:spcPts val="0"/>
              </a:spcAft>
              <a:buClr>
                <a:schemeClr val="dk1"/>
              </a:buClr>
              <a:buSzPts val="1110"/>
              <a:buChar char="•"/>
            </a:pPr>
            <a:r>
              <a:rPr lang="en-GB" sz="1200" dirty="0"/>
              <a:t>Know how to respond to incidents and emergencies in a health, social care or child care environment </a:t>
            </a:r>
            <a:endParaRPr sz="2000" dirty="0"/>
          </a:p>
          <a:p>
            <a:pPr marL="171450" lvl="0" indent="-171481" algn="l" rtl="0">
              <a:lnSpc>
                <a:spcPct val="80000"/>
              </a:lnSpc>
              <a:spcBef>
                <a:spcPts val="750"/>
              </a:spcBef>
              <a:spcAft>
                <a:spcPts val="0"/>
              </a:spcAft>
              <a:buClr>
                <a:srgbClr val="00B050"/>
              </a:buClr>
              <a:buSzPts val="1018"/>
              <a:buChar char="•"/>
            </a:pPr>
            <a:r>
              <a:rPr lang="en-GB" sz="1300" dirty="0">
                <a:solidFill>
                  <a:srgbClr val="00B050"/>
                </a:solidFill>
              </a:rPr>
              <a:t>How you will assessed: : this is a paper based exam, that lasts for 1 hour 30 minutes and is worth 60 marks. There will be four sections and include short- and long- answers.  Questions will be Scenario based and you will ned to demonstrate an understanding of legislation, Health and safety and Safeguarding as well as First Aid.</a:t>
            </a:r>
            <a:endParaRPr sz="1300" dirty="0"/>
          </a:p>
          <a:p>
            <a:pPr marL="0" lvl="0" indent="0" algn="l" rtl="0">
              <a:lnSpc>
                <a:spcPct val="80000"/>
              </a:lnSpc>
              <a:spcBef>
                <a:spcPts val="750"/>
              </a:spcBef>
              <a:spcAft>
                <a:spcPts val="0"/>
              </a:spcAft>
              <a:buClr>
                <a:schemeClr val="dk1"/>
              </a:buClr>
              <a:buSzPts val="1665"/>
              <a:buNone/>
            </a:pPr>
            <a:endParaRPr lang="en-GB" sz="1600" b="1" dirty="0"/>
          </a:p>
          <a:p>
            <a:pPr marL="0" lvl="0" indent="0" algn="l" rtl="0">
              <a:lnSpc>
                <a:spcPct val="80000"/>
              </a:lnSpc>
              <a:spcBef>
                <a:spcPts val="750"/>
              </a:spcBef>
              <a:spcAft>
                <a:spcPts val="0"/>
              </a:spcAft>
              <a:buClr>
                <a:schemeClr val="dk1"/>
              </a:buClr>
              <a:buSzPts val="1665"/>
              <a:buNone/>
            </a:pPr>
            <a:r>
              <a:rPr lang="en-GB" sz="1600" b="1" dirty="0"/>
              <a:t>UNIT 4: Anatomy and physiology for health and social care</a:t>
            </a:r>
            <a:r>
              <a:rPr lang="en-GB" sz="1600" dirty="0"/>
              <a:t>:</a:t>
            </a:r>
            <a:endParaRPr sz="1600" b="1" dirty="0"/>
          </a:p>
          <a:p>
            <a:pPr marL="171450" lvl="0" indent="-171481" algn="l" rtl="0">
              <a:lnSpc>
                <a:spcPct val="80000"/>
              </a:lnSpc>
              <a:spcBef>
                <a:spcPts val="750"/>
              </a:spcBef>
              <a:spcAft>
                <a:spcPts val="0"/>
              </a:spcAft>
              <a:buClr>
                <a:schemeClr val="dk1"/>
              </a:buClr>
              <a:buSzPts val="1018"/>
              <a:buChar char="•"/>
            </a:pPr>
            <a:r>
              <a:rPr lang="en-GB" sz="1200" dirty="0"/>
              <a:t>Understanding the cardiovascular system, malfunctions and their impact on individuals </a:t>
            </a:r>
            <a:endParaRPr sz="1200" dirty="0"/>
          </a:p>
          <a:p>
            <a:pPr marL="171450" lvl="0" indent="-171481" algn="l" rtl="0">
              <a:lnSpc>
                <a:spcPct val="80000"/>
              </a:lnSpc>
              <a:spcBef>
                <a:spcPts val="750"/>
              </a:spcBef>
              <a:spcAft>
                <a:spcPts val="0"/>
              </a:spcAft>
              <a:buClr>
                <a:schemeClr val="dk1"/>
              </a:buClr>
              <a:buSzPts val="1018"/>
              <a:buChar char="•"/>
            </a:pPr>
            <a:r>
              <a:rPr lang="en-GB" sz="1200" dirty="0"/>
              <a:t>Understanding  the respiratory system, malfunctions and their impact on individuals 	</a:t>
            </a:r>
            <a:endParaRPr sz="2800" dirty="0"/>
          </a:p>
          <a:p>
            <a:pPr marL="171450" lvl="0" indent="-171481" algn="l" rtl="0">
              <a:lnSpc>
                <a:spcPct val="80000"/>
              </a:lnSpc>
              <a:spcBef>
                <a:spcPts val="750"/>
              </a:spcBef>
              <a:spcAft>
                <a:spcPts val="0"/>
              </a:spcAft>
              <a:buClr>
                <a:schemeClr val="dk1"/>
              </a:buClr>
              <a:buSzPts val="1018"/>
              <a:buChar char="•"/>
            </a:pPr>
            <a:r>
              <a:rPr lang="en-GB" sz="1200" dirty="0"/>
              <a:t>Understanding the digestive system, malfunctions and their impact on individuals </a:t>
            </a:r>
            <a:endParaRPr sz="1200" dirty="0"/>
          </a:p>
          <a:p>
            <a:pPr marL="171450" lvl="0" indent="-171481" algn="l" rtl="0">
              <a:lnSpc>
                <a:spcPct val="80000"/>
              </a:lnSpc>
              <a:spcBef>
                <a:spcPts val="750"/>
              </a:spcBef>
              <a:spcAft>
                <a:spcPts val="0"/>
              </a:spcAft>
              <a:buClr>
                <a:schemeClr val="dk1"/>
              </a:buClr>
              <a:buSzPts val="1018"/>
              <a:buChar char="•"/>
            </a:pPr>
            <a:r>
              <a:rPr lang="en-GB" sz="1200" dirty="0"/>
              <a:t>Understanding the musculoskeletal system, malfunctions and their impact on individuals </a:t>
            </a:r>
            <a:endParaRPr sz="1200" dirty="0"/>
          </a:p>
          <a:p>
            <a:pPr marL="171450" lvl="0" indent="-171481" algn="l" rtl="0">
              <a:lnSpc>
                <a:spcPct val="80000"/>
              </a:lnSpc>
              <a:spcBef>
                <a:spcPts val="750"/>
              </a:spcBef>
              <a:spcAft>
                <a:spcPts val="0"/>
              </a:spcAft>
              <a:buClr>
                <a:schemeClr val="dk1"/>
              </a:buClr>
              <a:buSzPts val="1018"/>
              <a:buChar char="•"/>
            </a:pPr>
            <a:r>
              <a:rPr lang="en-GB" sz="1200" dirty="0"/>
              <a:t>Understanding the control and regulatory systems, malfunctions and their impact on individuals </a:t>
            </a:r>
            <a:endParaRPr sz="2800" dirty="0"/>
          </a:p>
          <a:p>
            <a:pPr marL="171450" lvl="0" indent="-171481" algn="l" rtl="0">
              <a:lnSpc>
                <a:spcPct val="80000"/>
              </a:lnSpc>
              <a:spcBef>
                <a:spcPts val="750"/>
              </a:spcBef>
              <a:spcAft>
                <a:spcPts val="0"/>
              </a:spcAft>
              <a:buClr>
                <a:schemeClr val="dk1"/>
              </a:buClr>
              <a:buSzPts val="1018"/>
              <a:buChar char="•"/>
            </a:pPr>
            <a:r>
              <a:rPr lang="en-GB" sz="1200" dirty="0"/>
              <a:t>Understanding the sensory systems, malfunctions and their impact on individuals</a:t>
            </a:r>
            <a:endParaRPr sz="2800" dirty="0"/>
          </a:p>
          <a:p>
            <a:pPr marL="171450" lvl="0" indent="-171481" algn="l" rtl="0">
              <a:lnSpc>
                <a:spcPct val="80000"/>
              </a:lnSpc>
              <a:spcBef>
                <a:spcPts val="750"/>
              </a:spcBef>
              <a:spcAft>
                <a:spcPts val="0"/>
              </a:spcAft>
              <a:buClr>
                <a:schemeClr val="dk1"/>
              </a:buClr>
              <a:buSzPts val="1018"/>
              <a:buChar char="•"/>
            </a:pPr>
            <a:r>
              <a:rPr lang="en-GB" sz="1200" dirty="0"/>
              <a:t> </a:t>
            </a:r>
            <a:r>
              <a:rPr lang="en-GB" sz="1300" dirty="0">
                <a:solidFill>
                  <a:srgbClr val="00B050"/>
                </a:solidFill>
              </a:rPr>
              <a:t>How you will be assessed: this is a paper based exam, lasting 2 hours and is worth 100 marks .All questions are mandatory with no optional questions. You may be presented with scenarios as part of a question. Questions will be set on the topics indicated.  Diagrams may be used for testing purposes but again they will only feature points preceded by an i.e. Learners will not be expected to draw diagrams themselves. </a:t>
            </a:r>
            <a:endParaRPr sz="1300" dirty="0"/>
          </a:p>
          <a:p>
            <a:pPr marL="171450" lvl="0" indent="-171481" algn="l" rtl="0">
              <a:lnSpc>
                <a:spcPct val="80000"/>
              </a:lnSpc>
              <a:spcBef>
                <a:spcPts val="750"/>
              </a:spcBef>
              <a:spcAft>
                <a:spcPts val="0"/>
              </a:spcAft>
              <a:buClr>
                <a:srgbClr val="00B050"/>
              </a:buClr>
              <a:buSzPts val="1018"/>
              <a:buChar char="•"/>
            </a:pPr>
            <a:r>
              <a:rPr lang="en-GB" sz="1300" dirty="0">
                <a:solidFill>
                  <a:srgbClr val="00B050"/>
                </a:solidFill>
              </a:rPr>
              <a:t>YOU WILL REQUIRE COMPREHENSIVE SCIENTIIC KNOWLEDGE IN THIS UNIT.</a:t>
            </a:r>
            <a:endParaRPr sz="1300" dirty="0">
              <a:solidFill>
                <a:srgbClr val="00B050"/>
              </a:solidFill>
            </a:endParaRPr>
          </a:p>
        </p:txBody>
      </p:sp>
      <p:sp>
        <p:nvSpPr>
          <p:cNvPr id="117" name="Google Shape;117;p16"/>
          <p:cNvSpPr txBox="1">
            <a:spLocks noGrp="1"/>
          </p:cNvSpPr>
          <p:nvPr>
            <p:ph type="sldNum" idx="12"/>
          </p:nvPr>
        </p:nvSpPr>
        <p:spPr>
          <a:xfrm>
            <a:off x="4843463" y="9164013"/>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7"/>
          <p:cNvSpPr txBox="1">
            <a:spLocks noGrp="1"/>
          </p:cNvSpPr>
          <p:nvPr>
            <p:ph type="body" idx="1"/>
          </p:nvPr>
        </p:nvSpPr>
        <p:spPr>
          <a:xfrm>
            <a:off x="301367" y="1137684"/>
            <a:ext cx="6194967" cy="8295074"/>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1300"/>
              <a:buNone/>
            </a:pPr>
            <a:r>
              <a:rPr lang="en-GB" sz="1300" b="1" dirty="0"/>
              <a:t>UNIT 1: Building positive relationships in health and social care</a:t>
            </a:r>
            <a:r>
              <a:rPr lang="en-GB" sz="1300" dirty="0"/>
              <a:t>:</a:t>
            </a:r>
            <a:endParaRPr sz="1300" b="1" dirty="0"/>
          </a:p>
          <a:p>
            <a:pPr marL="171450" lvl="0" indent="-171450" algn="l" rtl="0">
              <a:lnSpc>
                <a:spcPct val="90000"/>
              </a:lnSpc>
              <a:spcBef>
                <a:spcPts val="750"/>
              </a:spcBef>
              <a:spcAft>
                <a:spcPts val="0"/>
              </a:spcAft>
              <a:buClr>
                <a:schemeClr val="dk1"/>
              </a:buClr>
              <a:buSzPts val="1300"/>
              <a:buChar char="•"/>
            </a:pPr>
            <a:r>
              <a:rPr lang="en-GB" sz="1300" dirty="0"/>
              <a:t>Understanding relationships in health, social care or child care environments</a:t>
            </a:r>
            <a:endParaRPr sz="1300" dirty="0"/>
          </a:p>
          <a:p>
            <a:pPr marL="171450" lvl="0" indent="-171450" algn="l" rtl="0">
              <a:lnSpc>
                <a:spcPct val="90000"/>
              </a:lnSpc>
              <a:spcBef>
                <a:spcPts val="750"/>
              </a:spcBef>
              <a:spcAft>
                <a:spcPts val="0"/>
              </a:spcAft>
              <a:buClr>
                <a:schemeClr val="dk1"/>
              </a:buClr>
              <a:buSzPts val="1300"/>
              <a:buChar char="•"/>
            </a:pPr>
            <a:r>
              <a:rPr lang="en-GB" sz="1300" dirty="0"/>
              <a:t>Understanding the factors that influence the building of relationships </a:t>
            </a:r>
            <a:endParaRPr dirty="0"/>
          </a:p>
          <a:p>
            <a:pPr marL="171450" lvl="0" indent="-171450" algn="l" rtl="0">
              <a:lnSpc>
                <a:spcPct val="90000"/>
              </a:lnSpc>
              <a:spcBef>
                <a:spcPts val="750"/>
              </a:spcBef>
              <a:spcAft>
                <a:spcPts val="0"/>
              </a:spcAft>
              <a:buClr>
                <a:schemeClr val="dk1"/>
              </a:buClr>
              <a:buSzPts val="1300"/>
              <a:buChar char="•"/>
            </a:pPr>
            <a:r>
              <a:rPr lang="en-GB" sz="1300" dirty="0"/>
              <a:t>Understanding how a person-centred approach builds positive relationships in health, social care or child care environments </a:t>
            </a:r>
            <a:endParaRPr sz="1300" dirty="0"/>
          </a:p>
          <a:p>
            <a:pPr marL="171450" lvl="0" indent="-171450" algn="l" rtl="0">
              <a:lnSpc>
                <a:spcPct val="90000"/>
              </a:lnSpc>
              <a:spcBef>
                <a:spcPts val="750"/>
              </a:spcBef>
              <a:spcAft>
                <a:spcPts val="0"/>
              </a:spcAft>
              <a:buClr>
                <a:schemeClr val="dk1"/>
              </a:buClr>
              <a:buSzPts val="1300"/>
              <a:buChar char="•"/>
            </a:pPr>
            <a:r>
              <a:rPr lang="en-GB" sz="1300" dirty="0"/>
              <a:t>Being able to use communication skills effectively to build positive relationships in a health, social care or child care environment </a:t>
            </a:r>
            <a:endParaRPr dirty="0"/>
          </a:p>
          <a:p>
            <a:pPr marL="171450" lvl="0" indent="-171450" algn="l" rtl="0">
              <a:lnSpc>
                <a:spcPct val="90000"/>
              </a:lnSpc>
              <a:spcBef>
                <a:spcPts val="750"/>
              </a:spcBef>
              <a:spcAft>
                <a:spcPts val="0"/>
              </a:spcAft>
              <a:buClr>
                <a:srgbClr val="00B050"/>
              </a:buClr>
              <a:buSzPts val="1300"/>
              <a:buChar char="•"/>
            </a:pPr>
            <a:r>
              <a:rPr lang="en-GB" sz="1300" dirty="0">
                <a:solidFill>
                  <a:srgbClr val="00B050"/>
                </a:solidFill>
              </a:rPr>
              <a:t>How you will be assessed: this  a coursework based unit  which will be graded at Pass, Merit or Distinction. The tasks are designed to test your knowledge on types of relationships, the factors that affect this and the theories that explain this. You will undertake 2 practical communication activities which will be assessed.</a:t>
            </a:r>
            <a:endParaRPr dirty="0"/>
          </a:p>
          <a:p>
            <a:pPr marL="171450" lvl="0" indent="-88900" algn="l" rtl="0">
              <a:lnSpc>
                <a:spcPct val="90000"/>
              </a:lnSpc>
              <a:spcBef>
                <a:spcPts val="750"/>
              </a:spcBef>
              <a:spcAft>
                <a:spcPts val="0"/>
              </a:spcAft>
              <a:buClr>
                <a:schemeClr val="dk1"/>
              </a:buClr>
              <a:buSzPts val="1300"/>
              <a:buNone/>
            </a:pPr>
            <a:endParaRPr sz="1300" dirty="0">
              <a:solidFill>
                <a:srgbClr val="00B050"/>
              </a:solidFill>
            </a:endParaRPr>
          </a:p>
          <a:p>
            <a:pPr marL="0" lvl="0" indent="0" algn="l" rtl="0">
              <a:lnSpc>
                <a:spcPct val="90000"/>
              </a:lnSpc>
              <a:spcBef>
                <a:spcPts val="750"/>
              </a:spcBef>
              <a:spcAft>
                <a:spcPts val="0"/>
              </a:spcAft>
              <a:buClr>
                <a:schemeClr val="dk1"/>
              </a:buClr>
              <a:buSzPts val="1300"/>
              <a:buNone/>
            </a:pPr>
            <a:r>
              <a:rPr lang="en-GB" sz="1300" b="1" dirty="0"/>
              <a:t>UNIT 17: Supporting individuals with Mental Health Conditions</a:t>
            </a:r>
            <a:endParaRPr b="1" dirty="0"/>
          </a:p>
          <a:p>
            <a:pPr marL="285750" indent="-285750">
              <a:buSzPts val="1300"/>
            </a:pPr>
            <a:r>
              <a:rPr lang="en-GB" sz="1300" dirty="0"/>
              <a:t>Know the main concepts, types, cases and effects of mental health conditions</a:t>
            </a:r>
          </a:p>
          <a:p>
            <a:pPr marL="285750" indent="-285750">
              <a:buSzPts val="1300"/>
            </a:pPr>
            <a:r>
              <a:rPr lang="en-GB" sz="1300" dirty="0"/>
              <a:t>Be able to support individuals with mental health conditions to plan their care, treatment and support </a:t>
            </a:r>
            <a:endParaRPr dirty="0"/>
          </a:p>
          <a:p>
            <a:pPr marL="0" lvl="0" indent="0" algn="l" rtl="0">
              <a:lnSpc>
                <a:spcPct val="90000"/>
              </a:lnSpc>
              <a:spcBef>
                <a:spcPts val="750"/>
              </a:spcBef>
              <a:spcAft>
                <a:spcPts val="0"/>
              </a:spcAft>
              <a:buClr>
                <a:srgbClr val="00B050"/>
              </a:buClr>
              <a:buSzPts val="1300"/>
              <a:buNone/>
            </a:pPr>
            <a:r>
              <a:rPr lang="en-GB" sz="1300" dirty="0">
                <a:solidFill>
                  <a:srgbClr val="00B050"/>
                </a:solidFill>
              </a:rPr>
              <a:t>How you will be assessed: this  a coursework based unit  which will be graded at Pass, Merit or Distinction. This unit is designed to test you on your understanding of mental health and the types of local support that are available.</a:t>
            </a:r>
          </a:p>
          <a:p>
            <a:pPr marL="0" lvl="0" indent="0" algn="l" rtl="0">
              <a:lnSpc>
                <a:spcPct val="90000"/>
              </a:lnSpc>
              <a:spcBef>
                <a:spcPts val="750"/>
              </a:spcBef>
              <a:spcAft>
                <a:spcPts val="0"/>
              </a:spcAft>
              <a:buClr>
                <a:srgbClr val="00B050"/>
              </a:buClr>
              <a:buSzPts val="1300"/>
              <a:buNone/>
            </a:pPr>
            <a:endParaRPr sz="1300" b="1" dirty="0"/>
          </a:p>
          <a:p>
            <a:pPr marL="171450" lvl="0" indent="-171450" algn="l" rtl="0">
              <a:lnSpc>
                <a:spcPct val="90000"/>
              </a:lnSpc>
              <a:spcBef>
                <a:spcPts val="750"/>
              </a:spcBef>
              <a:spcAft>
                <a:spcPts val="0"/>
              </a:spcAft>
              <a:buClr>
                <a:schemeClr val="dk1"/>
              </a:buClr>
              <a:buSzPts val="1300"/>
              <a:buChar char="•"/>
            </a:pPr>
            <a:r>
              <a:rPr lang="en-GB" sz="1300" b="1" dirty="0"/>
              <a:t>UNIT 24: Public Health </a:t>
            </a:r>
            <a:endParaRPr sz="1300" dirty="0"/>
          </a:p>
          <a:p>
            <a:pPr marL="171450" lvl="0" indent="-171450" algn="l" rtl="0">
              <a:lnSpc>
                <a:spcPct val="90000"/>
              </a:lnSpc>
              <a:spcBef>
                <a:spcPts val="750"/>
              </a:spcBef>
              <a:spcAft>
                <a:spcPts val="0"/>
              </a:spcAft>
              <a:buClr>
                <a:schemeClr val="dk1"/>
              </a:buClr>
              <a:buSzPts val="1300"/>
              <a:buChar char="•"/>
            </a:pPr>
            <a:r>
              <a:rPr lang="en-GB" sz="1300" dirty="0"/>
              <a:t>Understand systems for the protection and promotion of public health </a:t>
            </a:r>
          </a:p>
          <a:p>
            <a:pPr marL="171450" lvl="0" indent="-171450" algn="l" rtl="0">
              <a:lnSpc>
                <a:spcPct val="90000"/>
              </a:lnSpc>
              <a:spcBef>
                <a:spcPts val="750"/>
              </a:spcBef>
              <a:spcAft>
                <a:spcPts val="0"/>
              </a:spcAft>
              <a:buClr>
                <a:schemeClr val="dk1"/>
              </a:buClr>
              <a:buSzPts val="1300"/>
              <a:buChar char="•"/>
            </a:pPr>
            <a:r>
              <a:rPr lang="en-GB" sz="1300" dirty="0"/>
              <a:t>Understand public health strategies </a:t>
            </a:r>
            <a:endParaRPr dirty="0"/>
          </a:p>
          <a:p>
            <a:pPr marL="171450" lvl="0" indent="-171450" algn="l" rtl="0">
              <a:lnSpc>
                <a:spcPct val="90000"/>
              </a:lnSpc>
              <a:spcBef>
                <a:spcPts val="750"/>
              </a:spcBef>
              <a:spcAft>
                <a:spcPts val="0"/>
              </a:spcAft>
              <a:buClr>
                <a:srgbClr val="00B050"/>
              </a:buClr>
              <a:buSzPts val="1300"/>
              <a:buChar char="•"/>
            </a:pPr>
            <a:r>
              <a:rPr lang="en-GB" sz="1300" dirty="0">
                <a:solidFill>
                  <a:srgbClr val="00B050"/>
                </a:solidFill>
              </a:rPr>
              <a:t>How you will be assessed: this  a coursework based unit  which will be graded at Pass, Merit or Distinction. The tasks are designed to test your knowledge the origins of public health and the organisations and practitioners that promote public health. </a:t>
            </a:r>
            <a:endParaRPr dirty="0"/>
          </a:p>
        </p:txBody>
      </p:sp>
      <p:sp>
        <p:nvSpPr>
          <p:cNvPr id="123" name="Google Shape;123;p1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24" name="Google Shape;124;p17"/>
          <p:cNvSpPr txBox="1">
            <a:spLocks noGrp="1"/>
          </p:cNvSpPr>
          <p:nvPr>
            <p:ph type="title"/>
          </p:nvPr>
        </p:nvSpPr>
        <p:spPr>
          <a:xfrm>
            <a:off x="0" y="214575"/>
            <a:ext cx="6858000" cy="6999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2970"/>
              <a:buFont typeface="Calibri"/>
              <a:buNone/>
            </a:pPr>
            <a:r>
              <a:rPr lang="en-GB" sz="2670"/>
              <a:t>HSC Single - What coursework will I be studying?</a:t>
            </a:r>
            <a:endParaRPr sz="267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42"/>
        <p:cNvGrpSpPr/>
        <p:nvPr/>
      </p:nvGrpSpPr>
      <p:grpSpPr>
        <a:xfrm>
          <a:off x="0" y="0"/>
          <a:ext cx="0" cy="0"/>
          <a:chOff x="0" y="0"/>
          <a:chExt cx="0" cy="0"/>
        </a:xfrm>
      </p:grpSpPr>
      <p:pic>
        <p:nvPicPr>
          <p:cNvPr id="143" name="Google Shape;143;p20" descr="Image result for netflix logo"/>
          <p:cNvPicPr preferRelativeResize="0"/>
          <p:nvPr/>
        </p:nvPicPr>
        <p:blipFill rotWithShape="1">
          <a:blip r:embed="rId3">
            <a:alphaModFix/>
          </a:blip>
          <a:srcRect/>
          <a:stretch/>
        </p:blipFill>
        <p:spPr>
          <a:xfrm>
            <a:off x="1675249" y="-289256"/>
            <a:ext cx="3550151" cy="1889168"/>
          </a:xfrm>
          <a:prstGeom prst="rect">
            <a:avLst/>
          </a:prstGeom>
          <a:noFill/>
          <a:ln>
            <a:noFill/>
          </a:ln>
        </p:spPr>
      </p:pic>
      <p:sp>
        <p:nvSpPr>
          <p:cNvPr id="144" name="Google Shape;144;p20"/>
          <p:cNvSpPr txBox="1"/>
          <p:nvPr/>
        </p:nvSpPr>
        <p:spPr>
          <a:xfrm>
            <a:off x="353796" y="1472316"/>
            <a:ext cx="1745039"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Babies</a:t>
            </a:r>
            <a:endParaRPr/>
          </a:p>
        </p:txBody>
      </p:sp>
      <p:sp>
        <p:nvSpPr>
          <p:cNvPr id="145" name="Google Shape;145;p20"/>
          <p:cNvSpPr txBox="1"/>
          <p:nvPr/>
        </p:nvSpPr>
        <p:spPr>
          <a:xfrm>
            <a:off x="2098835" y="1472315"/>
            <a:ext cx="124566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Marriage Story </a:t>
            </a:r>
            <a:endParaRPr/>
          </a:p>
        </p:txBody>
      </p:sp>
      <p:sp>
        <p:nvSpPr>
          <p:cNvPr id="146" name="Google Shape;146;p20"/>
          <p:cNvSpPr txBox="1"/>
          <p:nvPr/>
        </p:nvSpPr>
        <p:spPr>
          <a:xfrm>
            <a:off x="3677669" y="1518482"/>
            <a:ext cx="1581367"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00" b="1" i="0" u="none" strike="noStrike" cap="none">
                <a:solidFill>
                  <a:schemeClr val="lt1"/>
                </a:solidFill>
                <a:latin typeface="Arial Narrow"/>
                <a:ea typeface="Arial Narrow"/>
                <a:cs typeface="Arial Narrow"/>
                <a:sym typeface="Arial Narrow"/>
              </a:rPr>
              <a:t>Louis Theroux: Extreme love, Dementia</a:t>
            </a:r>
            <a:endParaRPr/>
          </a:p>
        </p:txBody>
      </p:sp>
      <p:sp>
        <p:nvSpPr>
          <p:cNvPr id="147" name="Google Shape;147;p20"/>
          <p:cNvSpPr txBox="1"/>
          <p:nvPr/>
        </p:nvSpPr>
        <p:spPr>
          <a:xfrm>
            <a:off x="5238439" y="1518482"/>
            <a:ext cx="1447800"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Five Feet Apart</a:t>
            </a:r>
            <a:endParaRPr/>
          </a:p>
        </p:txBody>
      </p:sp>
      <p:sp>
        <p:nvSpPr>
          <p:cNvPr id="148" name="Google Shape;148;p20"/>
          <p:cNvSpPr txBox="1"/>
          <p:nvPr/>
        </p:nvSpPr>
        <p:spPr>
          <a:xfrm>
            <a:off x="565041" y="4248825"/>
            <a:ext cx="124566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Brain on Fire</a:t>
            </a:r>
            <a:endParaRPr/>
          </a:p>
        </p:txBody>
      </p:sp>
      <p:sp>
        <p:nvSpPr>
          <p:cNvPr id="149" name="Google Shape;149;p20"/>
          <p:cNvSpPr txBox="1"/>
          <p:nvPr/>
        </p:nvSpPr>
        <p:spPr>
          <a:xfrm>
            <a:off x="1810706" y="4248824"/>
            <a:ext cx="1635766"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Theory of Everything</a:t>
            </a:r>
            <a:endParaRPr/>
          </a:p>
        </p:txBody>
      </p:sp>
      <p:sp>
        <p:nvSpPr>
          <p:cNvPr id="150" name="Google Shape;150;p20"/>
          <p:cNvSpPr txBox="1"/>
          <p:nvPr/>
        </p:nvSpPr>
        <p:spPr>
          <a:xfrm>
            <a:off x="3724938" y="4169807"/>
            <a:ext cx="1449608"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What to expect when you’re expecting</a:t>
            </a:r>
            <a:endParaRPr/>
          </a:p>
        </p:txBody>
      </p:sp>
      <p:sp>
        <p:nvSpPr>
          <p:cNvPr id="151" name="Google Shape;151;p20"/>
          <p:cNvSpPr txBox="1"/>
          <p:nvPr/>
        </p:nvSpPr>
        <p:spPr>
          <a:xfrm>
            <a:off x="5245093" y="4248823"/>
            <a:ext cx="1449608"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Unbroken</a:t>
            </a:r>
            <a:endParaRPr/>
          </a:p>
        </p:txBody>
      </p:sp>
      <p:sp>
        <p:nvSpPr>
          <p:cNvPr id="152" name="Google Shape;152;p20"/>
          <p:cNvSpPr txBox="1"/>
          <p:nvPr/>
        </p:nvSpPr>
        <p:spPr>
          <a:xfrm>
            <a:off x="353795" y="6658277"/>
            <a:ext cx="1745039"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Girl, interrupted </a:t>
            </a:r>
            <a:endParaRPr/>
          </a:p>
        </p:txBody>
      </p:sp>
      <p:sp>
        <p:nvSpPr>
          <p:cNvPr id="153" name="Google Shape;153;p20"/>
          <p:cNvSpPr txBox="1"/>
          <p:nvPr/>
        </p:nvSpPr>
        <p:spPr>
          <a:xfrm>
            <a:off x="2023197" y="6658276"/>
            <a:ext cx="1427202"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Call the Midwife</a:t>
            </a:r>
            <a:endParaRPr/>
          </a:p>
        </p:txBody>
      </p:sp>
      <p:sp>
        <p:nvSpPr>
          <p:cNvPr id="154" name="Google Shape;154;p20"/>
          <p:cNvSpPr txBox="1"/>
          <p:nvPr/>
        </p:nvSpPr>
        <p:spPr>
          <a:xfrm>
            <a:off x="3662891" y="6658275"/>
            <a:ext cx="1427202"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13 Reasons Why</a:t>
            </a:r>
            <a:endParaRPr/>
          </a:p>
        </p:txBody>
      </p:sp>
      <p:sp>
        <p:nvSpPr>
          <p:cNvPr id="155" name="Google Shape;155;p20"/>
          <p:cNvSpPr txBox="1"/>
          <p:nvPr/>
        </p:nvSpPr>
        <p:spPr>
          <a:xfrm>
            <a:off x="5259037" y="6658275"/>
            <a:ext cx="1427202"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Pandemic: How to prevent an outbreak</a:t>
            </a:r>
            <a:endParaRPr/>
          </a:p>
        </p:txBody>
      </p:sp>
      <p:sp>
        <p:nvSpPr>
          <p:cNvPr id="156" name="Google Shape;156;p20"/>
          <p:cNvSpPr/>
          <p:nvPr/>
        </p:nvSpPr>
        <p:spPr>
          <a:xfrm>
            <a:off x="380974" y="9228170"/>
            <a:ext cx="6305265" cy="46166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400" b="0" i="0" u="none" strike="noStrike" cap="none">
                <a:solidFill>
                  <a:srgbClr val="FFFFFF"/>
                </a:solidFill>
                <a:latin typeface="Arial Narrow"/>
                <a:ea typeface="Arial Narrow"/>
                <a:cs typeface="Arial Narrow"/>
                <a:sym typeface="Arial Narrow"/>
              </a:rPr>
              <a:t>Recommended Watching for Health and Social Care</a:t>
            </a:r>
            <a:endParaRPr sz="2400" b="0" i="0" u="none" strike="noStrike" cap="none">
              <a:solidFill>
                <a:schemeClr val="dk1"/>
              </a:solidFill>
              <a:latin typeface="Arial Narrow"/>
              <a:ea typeface="Arial Narrow"/>
              <a:cs typeface="Arial Narrow"/>
              <a:sym typeface="Arial Narrow"/>
            </a:endParaRPr>
          </a:p>
        </p:txBody>
      </p:sp>
      <p:pic>
        <p:nvPicPr>
          <p:cNvPr id="157" name="Google Shape;157;p20" descr="Is 'Babies' (2020) available to watch on UK Netflix - NewOnNetflixUK"/>
          <p:cNvPicPr preferRelativeResize="0"/>
          <p:nvPr/>
        </p:nvPicPr>
        <p:blipFill rotWithShape="1">
          <a:blip r:embed="rId4">
            <a:alphaModFix/>
          </a:blip>
          <a:srcRect/>
          <a:stretch/>
        </p:blipFill>
        <p:spPr>
          <a:xfrm>
            <a:off x="486665" y="1955007"/>
            <a:ext cx="1324040" cy="1855520"/>
          </a:xfrm>
          <a:prstGeom prst="rect">
            <a:avLst/>
          </a:prstGeom>
          <a:noFill/>
          <a:ln>
            <a:noFill/>
          </a:ln>
        </p:spPr>
      </p:pic>
      <p:pic>
        <p:nvPicPr>
          <p:cNvPr id="158" name="Google Shape;158;p20" descr="https://upload.wikimedia.org/wikipedia/en/5/55/MarriageStoryPoster.png"/>
          <p:cNvPicPr preferRelativeResize="0"/>
          <p:nvPr/>
        </p:nvPicPr>
        <p:blipFill rotWithShape="1">
          <a:blip r:embed="rId5">
            <a:alphaModFix/>
          </a:blip>
          <a:srcRect/>
          <a:stretch/>
        </p:blipFill>
        <p:spPr>
          <a:xfrm>
            <a:off x="2098795" y="1899347"/>
            <a:ext cx="1289753" cy="1911180"/>
          </a:xfrm>
          <a:prstGeom prst="rect">
            <a:avLst/>
          </a:prstGeom>
          <a:noFill/>
          <a:ln>
            <a:noFill/>
          </a:ln>
        </p:spPr>
      </p:pic>
      <p:pic>
        <p:nvPicPr>
          <p:cNvPr id="159" name="Google Shape;159;p20" descr="Louis Theroux: Extreme Love - Dementia (2012) on Netflix Taiwan ..."/>
          <p:cNvPicPr preferRelativeResize="0"/>
          <p:nvPr/>
        </p:nvPicPr>
        <p:blipFill rotWithShape="1">
          <a:blip r:embed="rId6">
            <a:alphaModFix/>
          </a:blip>
          <a:srcRect/>
          <a:stretch/>
        </p:blipFill>
        <p:spPr>
          <a:xfrm>
            <a:off x="3809428" y="1899347"/>
            <a:ext cx="1449608" cy="2029451"/>
          </a:xfrm>
          <a:prstGeom prst="rect">
            <a:avLst/>
          </a:prstGeom>
          <a:noFill/>
          <a:ln>
            <a:noFill/>
          </a:ln>
        </p:spPr>
      </p:pic>
      <p:pic>
        <p:nvPicPr>
          <p:cNvPr id="160" name="Google Shape;160;p20" descr="Is 'Five Feet Apart' (2019) available to watch on UK Netflix ..."/>
          <p:cNvPicPr preferRelativeResize="0"/>
          <p:nvPr/>
        </p:nvPicPr>
        <p:blipFill rotWithShape="1">
          <a:blip r:embed="rId7">
            <a:alphaModFix/>
          </a:blip>
          <a:srcRect/>
          <a:stretch/>
        </p:blipFill>
        <p:spPr>
          <a:xfrm>
            <a:off x="5387271" y="1899347"/>
            <a:ext cx="1365128" cy="1911180"/>
          </a:xfrm>
          <a:prstGeom prst="rect">
            <a:avLst/>
          </a:prstGeom>
          <a:noFill/>
          <a:ln>
            <a:noFill/>
          </a:ln>
        </p:spPr>
      </p:pic>
      <p:pic>
        <p:nvPicPr>
          <p:cNvPr id="161" name="Google Shape;161;p20" descr="Is 'Brain on Fire' (2016) available to watch on UK Netflix ..."/>
          <p:cNvPicPr preferRelativeResize="0"/>
          <p:nvPr/>
        </p:nvPicPr>
        <p:blipFill rotWithShape="1">
          <a:blip r:embed="rId8">
            <a:alphaModFix/>
          </a:blip>
          <a:srcRect/>
          <a:stretch/>
        </p:blipFill>
        <p:spPr>
          <a:xfrm>
            <a:off x="430421" y="4576476"/>
            <a:ext cx="1380284" cy="1932398"/>
          </a:xfrm>
          <a:prstGeom prst="rect">
            <a:avLst/>
          </a:prstGeom>
          <a:noFill/>
          <a:ln>
            <a:noFill/>
          </a:ln>
        </p:spPr>
      </p:pic>
      <p:pic>
        <p:nvPicPr>
          <p:cNvPr id="162" name="Google Shape;162;p20" descr="Is 'The Theory of Everything' (2014) available to watch on UK ..."/>
          <p:cNvPicPr preferRelativeResize="0"/>
          <p:nvPr/>
        </p:nvPicPr>
        <p:blipFill rotWithShape="1">
          <a:blip r:embed="rId9">
            <a:alphaModFix/>
          </a:blip>
          <a:srcRect/>
          <a:stretch/>
        </p:blipFill>
        <p:spPr>
          <a:xfrm>
            <a:off x="1964214" y="4544606"/>
            <a:ext cx="1463247" cy="2048546"/>
          </a:xfrm>
          <a:prstGeom prst="rect">
            <a:avLst/>
          </a:prstGeom>
          <a:noFill/>
          <a:ln>
            <a:noFill/>
          </a:ln>
        </p:spPr>
      </p:pic>
      <p:pic>
        <p:nvPicPr>
          <p:cNvPr id="163" name="Google Shape;163;p20" descr="What to Expect When You're Expecting (2012) - Rotten Tomatoes"/>
          <p:cNvPicPr preferRelativeResize="0"/>
          <p:nvPr/>
        </p:nvPicPr>
        <p:blipFill rotWithShape="1">
          <a:blip r:embed="rId10">
            <a:alphaModFix/>
          </a:blip>
          <a:srcRect/>
          <a:stretch/>
        </p:blipFill>
        <p:spPr>
          <a:xfrm>
            <a:off x="3811864" y="4560817"/>
            <a:ext cx="1312976" cy="1948057"/>
          </a:xfrm>
          <a:prstGeom prst="rect">
            <a:avLst/>
          </a:prstGeom>
          <a:noFill/>
          <a:ln>
            <a:noFill/>
          </a:ln>
        </p:spPr>
      </p:pic>
      <p:pic>
        <p:nvPicPr>
          <p:cNvPr id="164" name="Google Shape;164;p20" descr="Unbroken [DVD] [2014]: Amazon.co.uk: Jack O'Connell, Domhnall ..."/>
          <p:cNvPicPr preferRelativeResize="0"/>
          <p:nvPr/>
        </p:nvPicPr>
        <p:blipFill rotWithShape="1">
          <a:blip r:embed="rId11">
            <a:alphaModFix/>
          </a:blip>
          <a:srcRect/>
          <a:stretch/>
        </p:blipFill>
        <p:spPr>
          <a:xfrm>
            <a:off x="5350557" y="4540928"/>
            <a:ext cx="1380499" cy="1967946"/>
          </a:xfrm>
          <a:prstGeom prst="rect">
            <a:avLst/>
          </a:prstGeom>
          <a:noFill/>
          <a:ln>
            <a:noFill/>
          </a:ln>
        </p:spPr>
      </p:pic>
      <p:pic>
        <p:nvPicPr>
          <p:cNvPr id="165" name="Google Shape;165;p20" descr="Girl, Interrupted (film) - Wikipedia"/>
          <p:cNvPicPr preferRelativeResize="0"/>
          <p:nvPr/>
        </p:nvPicPr>
        <p:blipFill rotWithShape="1">
          <a:blip r:embed="rId12">
            <a:alphaModFix/>
          </a:blip>
          <a:srcRect/>
          <a:stretch/>
        </p:blipFill>
        <p:spPr>
          <a:xfrm>
            <a:off x="486665" y="7059757"/>
            <a:ext cx="1241681" cy="1849025"/>
          </a:xfrm>
          <a:prstGeom prst="rect">
            <a:avLst/>
          </a:prstGeom>
          <a:noFill/>
          <a:ln>
            <a:noFill/>
          </a:ln>
        </p:spPr>
      </p:pic>
      <p:pic>
        <p:nvPicPr>
          <p:cNvPr id="166" name="Google Shape;166;p20" descr="List of Call the Midwife episodes - Wikipedia"/>
          <p:cNvPicPr preferRelativeResize="0"/>
          <p:nvPr/>
        </p:nvPicPr>
        <p:blipFill rotWithShape="1">
          <a:blip r:embed="rId13">
            <a:alphaModFix/>
          </a:blip>
          <a:srcRect/>
          <a:stretch/>
        </p:blipFill>
        <p:spPr>
          <a:xfrm>
            <a:off x="2018596" y="6995134"/>
            <a:ext cx="1427876" cy="1913648"/>
          </a:xfrm>
          <a:prstGeom prst="rect">
            <a:avLst/>
          </a:prstGeom>
          <a:noFill/>
          <a:ln>
            <a:noFill/>
          </a:ln>
        </p:spPr>
      </p:pic>
      <p:pic>
        <p:nvPicPr>
          <p:cNvPr id="167" name="Google Shape;167;p20" descr="13 Reasons Why: Season 1 - Rotten Tomatoes"/>
          <p:cNvPicPr preferRelativeResize="0"/>
          <p:nvPr/>
        </p:nvPicPr>
        <p:blipFill rotWithShape="1">
          <a:blip r:embed="rId14">
            <a:alphaModFix/>
          </a:blip>
          <a:srcRect/>
          <a:stretch/>
        </p:blipFill>
        <p:spPr>
          <a:xfrm>
            <a:off x="3705582" y="6992662"/>
            <a:ext cx="1384511" cy="2049883"/>
          </a:xfrm>
          <a:prstGeom prst="rect">
            <a:avLst/>
          </a:prstGeom>
          <a:noFill/>
          <a:ln>
            <a:noFill/>
          </a:ln>
        </p:spPr>
      </p:pic>
      <p:pic>
        <p:nvPicPr>
          <p:cNvPr id="168" name="Google Shape;168;p20" descr="What is Pandemic: How To Prevent An Outbreak about and how can you ..."/>
          <p:cNvPicPr preferRelativeResize="0"/>
          <p:nvPr/>
        </p:nvPicPr>
        <p:blipFill rotWithShape="1">
          <a:blip r:embed="rId15">
            <a:alphaModFix/>
          </a:blip>
          <a:srcRect/>
          <a:stretch/>
        </p:blipFill>
        <p:spPr>
          <a:xfrm>
            <a:off x="5346507" y="7130218"/>
            <a:ext cx="1383540" cy="1912327"/>
          </a:xfrm>
          <a:prstGeom prst="rect">
            <a:avLst/>
          </a:prstGeom>
          <a:noFill/>
          <a:ln>
            <a:noFill/>
          </a:ln>
        </p:spPr>
      </p:pic>
      <p:sp>
        <p:nvSpPr>
          <p:cNvPr id="169" name="Google Shape;169;p2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73"/>
        <p:cNvGrpSpPr/>
        <p:nvPr/>
      </p:nvGrpSpPr>
      <p:grpSpPr>
        <a:xfrm>
          <a:off x="0" y="0"/>
          <a:ext cx="0" cy="0"/>
          <a:chOff x="0" y="0"/>
          <a:chExt cx="0" cy="0"/>
        </a:xfrm>
      </p:grpSpPr>
      <p:pic>
        <p:nvPicPr>
          <p:cNvPr id="174" name="Google Shape;174;p21" descr="Image result for netflix logo"/>
          <p:cNvPicPr preferRelativeResize="0"/>
          <p:nvPr/>
        </p:nvPicPr>
        <p:blipFill rotWithShape="1">
          <a:blip r:embed="rId3">
            <a:alphaModFix/>
          </a:blip>
          <a:srcRect/>
          <a:stretch/>
        </p:blipFill>
        <p:spPr>
          <a:xfrm>
            <a:off x="1613470" y="-131934"/>
            <a:ext cx="3550151" cy="1996960"/>
          </a:xfrm>
          <a:prstGeom prst="rect">
            <a:avLst/>
          </a:prstGeom>
          <a:noFill/>
          <a:ln>
            <a:noFill/>
          </a:ln>
        </p:spPr>
      </p:pic>
      <p:sp>
        <p:nvSpPr>
          <p:cNvPr id="175" name="Google Shape;175;p21"/>
          <p:cNvSpPr txBox="1">
            <a:spLocks noGrp="1"/>
          </p:cNvSpPr>
          <p:nvPr>
            <p:ph type="title"/>
          </p:nvPr>
        </p:nvSpPr>
        <p:spPr>
          <a:xfrm>
            <a:off x="2476902" y="13042"/>
            <a:ext cx="1823289" cy="61559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GB" sz="3600" b="1">
                <a:solidFill>
                  <a:schemeClr val="lt1"/>
                </a:solidFill>
              </a:rPr>
              <a:t>Beyond</a:t>
            </a:r>
            <a:endParaRPr/>
          </a:p>
        </p:txBody>
      </p:sp>
      <p:sp>
        <p:nvSpPr>
          <p:cNvPr id="176" name="Google Shape;176;p21"/>
          <p:cNvSpPr txBox="1"/>
          <p:nvPr/>
        </p:nvSpPr>
        <p:spPr>
          <a:xfrm>
            <a:off x="353796" y="1472316"/>
            <a:ext cx="1745039"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Elizabeth is Missing</a:t>
            </a:r>
            <a:endParaRPr/>
          </a:p>
        </p:txBody>
      </p:sp>
      <p:sp>
        <p:nvSpPr>
          <p:cNvPr id="177" name="Google Shape;177;p21"/>
          <p:cNvSpPr txBox="1"/>
          <p:nvPr/>
        </p:nvSpPr>
        <p:spPr>
          <a:xfrm>
            <a:off x="2023197" y="1472315"/>
            <a:ext cx="1427202"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00" b="1" i="0" u="none" strike="noStrike" cap="none">
                <a:solidFill>
                  <a:schemeClr val="lt1"/>
                </a:solidFill>
                <a:latin typeface="Arial Narrow"/>
                <a:ea typeface="Arial Narrow"/>
                <a:cs typeface="Arial Narrow"/>
                <a:sym typeface="Arial Narrow"/>
              </a:rPr>
              <a:t>Rio &amp; Kate: Becoming a Step family</a:t>
            </a:r>
            <a:endParaRPr/>
          </a:p>
        </p:txBody>
      </p:sp>
      <p:sp>
        <p:nvSpPr>
          <p:cNvPr id="178" name="Google Shape;178;p21"/>
          <p:cNvSpPr txBox="1"/>
          <p:nvPr/>
        </p:nvSpPr>
        <p:spPr>
          <a:xfrm rot="-5400000">
            <a:off x="4584981" y="2536952"/>
            <a:ext cx="1378424"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DVD</a:t>
            </a:r>
            <a:endParaRPr/>
          </a:p>
        </p:txBody>
      </p:sp>
      <p:sp>
        <p:nvSpPr>
          <p:cNvPr id="179" name="Google Shape;179;p21"/>
          <p:cNvSpPr txBox="1"/>
          <p:nvPr/>
        </p:nvSpPr>
        <p:spPr>
          <a:xfrm>
            <a:off x="3677670" y="1518482"/>
            <a:ext cx="144780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Jesy Nelson: Odd one out</a:t>
            </a:r>
            <a:endParaRPr/>
          </a:p>
        </p:txBody>
      </p:sp>
      <p:sp>
        <p:nvSpPr>
          <p:cNvPr id="180" name="Google Shape;180;p21"/>
          <p:cNvSpPr txBox="1"/>
          <p:nvPr/>
        </p:nvSpPr>
        <p:spPr>
          <a:xfrm>
            <a:off x="5296332" y="1500440"/>
            <a:ext cx="1447800"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Bohemian Rhapsody</a:t>
            </a:r>
            <a:endParaRPr/>
          </a:p>
        </p:txBody>
      </p:sp>
      <p:sp>
        <p:nvSpPr>
          <p:cNvPr id="181" name="Google Shape;181;p21"/>
          <p:cNvSpPr txBox="1"/>
          <p:nvPr/>
        </p:nvSpPr>
        <p:spPr>
          <a:xfrm rot="5400000">
            <a:off x="-445506" y="5273660"/>
            <a:ext cx="152360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4 On Demand</a:t>
            </a:r>
            <a:endParaRPr/>
          </a:p>
        </p:txBody>
      </p:sp>
      <p:sp>
        <p:nvSpPr>
          <p:cNvPr id="182" name="Google Shape;182;p21"/>
          <p:cNvSpPr txBox="1"/>
          <p:nvPr/>
        </p:nvSpPr>
        <p:spPr>
          <a:xfrm>
            <a:off x="500961" y="4088674"/>
            <a:ext cx="12456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Confessions of a Junior Doctor</a:t>
            </a:r>
            <a:endParaRPr/>
          </a:p>
        </p:txBody>
      </p:sp>
      <p:sp>
        <p:nvSpPr>
          <p:cNvPr id="183" name="Google Shape;183;p21"/>
          <p:cNvSpPr txBox="1"/>
          <p:nvPr/>
        </p:nvSpPr>
        <p:spPr>
          <a:xfrm>
            <a:off x="2085049" y="4088673"/>
            <a:ext cx="12456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Born to be different</a:t>
            </a:r>
            <a:endParaRPr/>
          </a:p>
        </p:txBody>
      </p:sp>
      <p:sp>
        <p:nvSpPr>
          <p:cNvPr id="184" name="Google Shape;184;p21"/>
          <p:cNvSpPr txBox="1"/>
          <p:nvPr/>
        </p:nvSpPr>
        <p:spPr>
          <a:xfrm rot="5400000">
            <a:off x="-429260" y="2536952"/>
            <a:ext cx="152360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BBC iPlayer</a:t>
            </a:r>
            <a:endParaRPr/>
          </a:p>
        </p:txBody>
      </p:sp>
      <p:sp>
        <p:nvSpPr>
          <p:cNvPr id="185" name="Google Shape;185;p21"/>
          <p:cNvSpPr txBox="1"/>
          <p:nvPr/>
        </p:nvSpPr>
        <p:spPr>
          <a:xfrm>
            <a:off x="3711010" y="4088673"/>
            <a:ext cx="1449608"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Secret life of… Year Olds</a:t>
            </a:r>
            <a:endParaRPr/>
          </a:p>
        </p:txBody>
      </p:sp>
      <p:sp>
        <p:nvSpPr>
          <p:cNvPr id="186" name="Google Shape;186;p21"/>
          <p:cNvSpPr txBox="1"/>
          <p:nvPr/>
        </p:nvSpPr>
        <p:spPr>
          <a:xfrm>
            <a:off x="5247834" y="4088378"/>
            <a:ext cx="1449608"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Still Alice</a:t>
            </a:r>
            <a:endParaRPr/>
          </a:p>
        </p:txBody>
      </p:sp>
      <p:sp>
        <p:nvSpPr>
          <p:cNvPr id="187" name="Google Shape;187;p21"/>
          <p:cNvSpPr txBox="1"/>
          <p:nvPr/>
        </p:nvSpPr>
        <p:spPr>
          <a:xfrm rot="5400000">
            <a:off x="-761092" y="7763441"/>
            <a:ext cx="210357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Amazon Prime</a:t>
            </a:r>
            <a:endParaRPr/>
          </a:p>
        </p:txBody>
      </p:sp>
      <p:sp>
        <p:nvSpPr>
          <p:cNvPr id="188" name="Google Shape;188;p21"/>
          <p:cNvSpPr txBox="1"/>
          <p:nvPr/>
        </p:nvSpPr>
        <p:spPr>
          <a:xfrm>
            <a:off x="353795" y="6658277"/>
            <a:ext cx="1745039"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The Children Act</a:t>
            </a:r>
            <a:endParaRPr/>
          </a:p>
        </p:txBody>
      </p:sp>
      <p:sp>
        <p:nvSpPr>
          <p:cNvPr id="189" name="Google Shape;189;p21"/>
          <p:cNvSpPr txBox="1"/>
          <p:nvPr/>
        </p:nvSpPr>
        <p:spPr>
          <a:xfrm>
            <a:off x="2167261" y="6658275"/>
            <a:ext cx="1427202"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The Upside</a:t>
            </a:r>
            <a:endParaRPr/>
          </a:p>
        </p:txBody>
      </p:sp>
      <p:sp>
        <p:nvSpPr>
          <p:cNvPr id="190" name="Google Shape;190;p21"/>
          <p:cNvSpPr txBox="1"/>
          <p:nvPr/>
        </p:nvSpPr>
        <p:spPr>
          <a:xfrm>
            <a:off x="3662891" y="6658275"/>
            <a:ext cx="1427202"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Beautiful Boy </a:t>
            </a:r>
            <a:endParaRPr/>
          </a:p>
        </p:txBody>
      </p:sp>
      <p:sp>
        <p:nvSpPr>
          <p:cNvPr id="191" name="Google Shape;191;p21"/>
          <p:cNvSpPr txBox="1"/>
          <p:nvPr/>
        </p:nvSpPr>
        <p:spPr>
          <a:xfrm>
            <a:off x="5259037" y="6658275"/>
            <a:ext cx="1427202"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0" u="none" strike="noStrike" cap="none">
                <a:solidFill>
                  <a:schemeClr val="lt1"/>
                </a:solidFill>
                <a:latin typeface="Arial Narrow"/>
                <a:ea typeface="Arial Narrow"/>
                <a:cs typeface="Arial Narrow"/>
                <a:sym typeface="Arial Narrow"/>
              </a:rPr>
              <a:t>Miss you Already</a:t>
            </a:r>
            <a:endParaRPr/>
          </a:p>
        </p:txBody>
      </p:sp>
      <p:pic>
        <p:nvPicPr>
          <p:cNvPr id="192" name="Google Shape;192;p21" descr="BBC One - Rio and Kate: Becoming a Stepfamily"/>
          <p:cNvPicPr preferRelativeResize="0"/>
          <p:nvPr/>
        </p:nvPicPr>
        <p:blipFill rotWithShape="1">
          <a:blip r:embed="rId4">
            <a:alphaModFix/>
          </a:blip>
          <a:srcRect l="20631" r="19350"/>
          <a:stretch/>
        </p:blipFill>
        <p:spPr>
          <a:xfrm>
            <a:off x="2187899" y="2018197"/>
            <a:ext cx="1489771" cy="1451078"/>
          </a:xfrm>
          <a:prstGeom prst="rect">
            <a:avLst/>
          </a:prstGeom>
          <a:noFill/>
          <a:ln>
            <a:noFill/>
          </a:ln>
        </p:spPr>
      </p:pic>
      <p:pic>
        <p:nvPicPr>
          <p:cNvPr id="193" name="Google Shape;193;p21" descr="BBC Radio 1 - Jesy Nelson: Odd One Out on iPlayer Now | Facebook"/>
          <p:cNvPicPr preferRelativeResize="0"/>
          <p:nvPr/>
        </p:nvPicPr>
        <p:blipFill rotWithShape="1">
          <a:blip r:embed="rId5">
            <a:alphaModFix/>
          </a:blip>
          <a:srcRect/>
          <a:stretch/>
        </p:blipFill>
        <p:spPr>
          <a:xfrm>
            <a:off x="3858979" y="1959817"/>
            <a:ext cx="1230548" cy="1536654"/>
          </a:xfrm>
          <a:prstGeom prst="rect">
            <a:avLst/>
          </a:prstGeom>
          <a:noFill/>
          <a:ln>
            <a:noFill/>
          </a:ln>
        </p:spPr>
      </p:pic>
      <p:sp>
        <p:nvSpPr>
          <p:cNvPr id="194" name="Google Shape;194;p21"/>
          <p:cNvSpPr txBox="1"/>
          <p:nvPr/>
        </p:nvSpPr>
        <p:spPr>
          <a:xfrm rot="-5400000">
            <a:off x="4656831" y="5234679"/>
            <a:ext cx="1378424"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DVD</a:t>
            </a:r>
            <a:endParaRPr/>
          </a:p>
        </p:txBody>
      </p:sp>
      <p:pic>
        <p:nvPicPr>
          <p:cNvPr id="195" name="Google Shape;195;p21" descr="Bohemian Rhapsody (2018) - IMDb"/>
          <p:cNvPicPr preferRelativeResize="0"/>
          <p:nvPr/>
        </p:nvPicPr>
        <p:blipFill rotWithShape="1">
          <a:blip r:embed="rId6">
            <a:alphaModFix/>
          </a:blip>
          <a:srcRect/>
          <a:stretch/>
        </p:blipFill>
        <p:spPr>
          <a:xfrm>
            <a:off x="5466893" y="1959817"/>
            <a:ext cx="1230549" cy="1832448"/>
          </a:xfrm>
          <a:prstGeom prst="rect">
            <a:avLst/>
          </a:prstGeom>
          <a:noFill/>
          <a:ln>
            <a:noFill/>
          </a:ln>
        </p:spPr>
      </p:pic>
      <p:pic>
        <p:nvPicPr>
          <p:cNvPr id="196" name="Google Shape;196;p21" descr="Confessions of a Junior Doctor - Episode Guide - All 4"/>
          <p:cNvPicPr preferRelativeResize="0"/>
          <p:nvPr/>
        </p:nvPicPr>
        <p:blipFill rotWithShape="1">
          <a:blip r:embed="rId7">
            <a:alphaModFix/>
          </a:blip>
          <a:srcRect l="16681" r="19511"/>
          <a:stretch/>
        </p:blipFill>
        <p:spPr>
          <a:xfrm>
            <a:off x="570242" y="4755582"/>
            <a:ext cx="1358822" cy="1352975"/>
          </a:xfrm>
          <a:prstGeom prst="rect">
            <a:avLst/>
          </a:prstGeom>
          <a:noFill/>
          <a:ln>
            <a:noFill/>
          </a:ln>
        </p:spPr>
      </p:pic>
      <p:pic>
        <p:nvPicPr>
          <p:cNvPr id="197" name="Google Shape;197;p21" descr="The children from Born To Be Different reveal how their lives have ..."/>
          <p:cNvPicPr preferRelativeResize="0"/>
          <p:nvPr/>
        </p:nvPicPr>
        <p:blipFill rotWithShape="1">
          <a:blip r:embed="rId8">
            <a:alphaModFix/>
          </a:blip>
          <a:srcRect/>
          <a:stretch/>
        </p:blipFill>
        <p:spPr>
          <a:xfrm>
            <a:off x="2007933" y="4755582"/>
            <a:ext cx="1697759" cy="1293918"/>
          </a:xfrm>
          <a:prstGeom prst="rect">
            <a:avLst/>
          </a:prstGeom>
          <a:noFill/>
          <a:ln>
            <a:noFill/>
          </a:ln>
        </p:spPr>
      </p:pic>
      <p:pic>
        <p:nvPicPr>
          <p:cNvPr id="198" name="Google Shape;198;p21" descr="Elizabeth Is Missing on the BBC: Cast, plot, air date and spoilers"/>
          <p:cNvPicPr preferRelativeResize="0"/>
          <p:nvPr/>
        </p:nvPicPr>
        <p:blipFill rotWithShape="1">
          <a:blip r:embed="rId9">
            <a:alphaModFix/>
          </a:blip>
          <a:srcRect l="13038" r="27276"/>
          <a:stretch/>
        </p:blipFill>
        <p:spPr>
          <a:xfrm>
            <a:off x="530072" y="2034007"/>
            <a:ext cx="1469144" cy="1369778"/>
          </a:xfrm>
          <a:prstGeom prst="rect">
            <a:avLst/>
          </a:prstGeom>
          <a:noFill/>
          <a:ln>
            <a:noFill/>
          </a:ln>
        </p:spPr>
      </p:pic>
      <p:pic>
        <p:nvPicPr>
          <p:cNvPr id="199" name="Google Shape;199;p21" descr="The Secret Life Of 4 Year Olds: Everything you need to know about ..."/>
          <p:cNvPicPr preferRelativeResize="0"/>
          <p:nvPr/>
        </p:nvPicPr>
        <p:blipFill rotWithShape="1">
          <a:blip r:embed="rId10">
            <a:alphaModFix/>
          </a:blip>
          <a:srcRect l="16425" r="14912"/>
          <a:stretch/>
        </p:blipFill>
        <p:spPr>
          <a:xfrm>
            <a:off x="3791942" y="4755582"/>
            <a:ext cx="1368675" cy="1326471"/>
          </a:xfrm>
          <a:prstGeom prst="rect">
            <a:avLst/>
          </a:prstGeom>
          <a:noFill/>
          <a:ln>
            <a:noFill/>
          </a:ln>
        </p:spPr>
      </p:pic>
      <p:pic>
        <p:nvPicPr>
          <p:cNvPr id="200" name="Google Shape;200;p21" descr="Still Alice [DVD] by Julianne Moore: Amazon.co.uk: DVD &amp; Blu-ray"/>
          <p:cNvPicPr preferRelativeResize="0"/>
          <p:nvPr/>
        </p:nvPicPr>
        <p:blipFill rotWithShape="1">
          <a:blip r:embed="rId11">
            <a:alphaModFix/>
          </a:blip>
          <a:srcRect/>
          <a:stretch/>
        </p:blipFill>
        <p:spPr>
          <a:xfrm>
            <a:off x="5541335" y="4575141"/>
            <a:ext cx="1081663" cy="1528063"/>
          </a:xfrm>
          <a:prstGeom prst="rect">
            <a:avLst/>
          </a:prstGeom>
          <a:noFill/>
          <a:ln>
            <a:noFill/>
          </a:ln>
        </p:spPr>
      </p:pic>
      <p:pic>
        <p:nvPicPr>
          <p:cNvPr id="201" name="Google Shape;201;p21" descr="The Children Act (DVD) - RT DVD Shop"/>
          <p:cNvPicPr preferRelativeResize="0"/>
          <p:nvPr/>
        </p:nvPicPr>
        <p:blipFill rotWithShape="1">
          <a:blip r:embed="rId12">
            <a:alphaModFix/>
          </a:blip>
          <a:srcRect l="17252" r="19344"/>
          <a:stretch/>
        </p:blipFill>
        <p:spPr>
          <a:xfrm>
            <a:off x="607687" y="7125473"/>
            <a:ext cx="1358822" cy="2143125"/>
          </a:xfrm>
          <a:prstGeom prst="rect">
            <a:avLst/>
          </a:prstGeom>
          <a:noFill/>
          <a:ln>
            <a:noFill/>
          </a:ln>
        </p:spPr>
      </p:pic>
      <p:pic>
        <p:nvPicPr>
          <p:cNvPr id="202" name="Google Shape;202;p21" descr="The Upside (2017) - IMDb"/>
          <p:cNvPicPr preferRelativeResize="0"/>
          <p:nvPr/>
        </p:nvPicPr>
        <p:blipFill rotWithShape="1">
          <a:blip r:embed="rId13">
            <a:alphaModFix/>
          </a:blip>
          <a:srcRect/>
          <a:stretch/>
        </p:blipFill>
        <p:spPr>
          <a:xfrm>
            <a:off x="2187899" y="7087355"/>
            <a:ext cx="1470142" cy="2181243"/>
          </a:xfrm>
          <a:prstGeom prst="rect">
            <a:avLst/>
          </a:prstGeom>
          <a:noFill/>
          <a:ln>
            <a:noFill/>
          </a:ln>
        </p:spPr>
      </p:pic>
      <p:pic>
        <p:nvPicPr>
          <p:cNvPr id="203" name="Google Shape;203;p21" descr="Amazon.com: Watch Beautiful Boy (4K UHD) | Prime Video"/>
          <p:cNvPicPr preferRelativeResize="0"/>
          <p:nvPr/>
        </p:nvPicPr>
        <p:blipFill rotWithShape="1">
          <a:blip r:embed="rId14">
            <a:alphaModFix/>
          </a:blip>
          <a:srcRect/>
          <a:stretch/>
        </p:blipFill>
        <p:spPr>
          <a:xfrm>
            <a:off x="3791942" y="7066083"/>
            <a:ext cx="1427202" cy="2181244"/>
          </a:xfrm>
          <a:prstGeom prst="rect">
            <a:avLst/>
          </a:prstGeom>
          <a:noFill/>
          <a:ln>
            <a:noFill/>
          </a:ln>
        </p:spPr>
      </p:pic>
      <p:pic>
        <p:nvPicPr>
          <p:cNvPr id="204" name="Google Shape;204;p21" descr="Miss You Already - Wikipedia"/>
          <p:cNvPicPr preferRelativeResize="0"/>
          <p:nvPr/>
        </p:nvPicPr>
        <p:blipFill rotWithShape="1">
          <a:blip r:embed="rId15">
            <a:alphaModFix/>
          </a:blip>
          <a:srcRect/>
          <a:stretch/>
        </p:blipFill>
        <p:spPr>
          <a:xfrm>
            <a:off x="5309076" y="7066083"/>
            <a:ext cx="1442895" cy="2140817"/>
          </a:xfrm>
          <a:prstGeom prst="rect">
            <a:avLst/>
          </a:prstGeom>
          <a:noFill/>
          <a:ln>
            <a:noFill/>
          </a:ln>
        </p:spPr>
      </p:pic>
      <p:sp>
        <p:nvSpPr>
          <p:cNvPr id="205" name="Google Shape;205;p2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09"/>
        <p:cNvGrpSpPr/>
        <p:nvPr/>
      </p:nvGrpSpPr>
      <p:grpSpPr>
        <a:xfrm>
          <a:off x="0" y="0"/>
          <a:ext cx="0" cy="0"/>
          <a:chOff x="0" y="0"/>
          <a:chExt cx="0" cy="0"/>
        </a:xfrm>
      </p:grpSpPr>
      <p:sp>
        <p:nvSpPr>
          <p:cNvPr id="210" name="Google Shape;210;p22"/>
          <p:cNvSpPr txBox="1">
            <a:spLocks noGrp="1"/>
          </p:cNvSpPr>
          <p:nvPr>
            <p:ph type="title"/>
          </p:nvPr>
        </p:nvSpPr>
        <p:spPr>
          <a:xfrm>
            <a:off x="2476902" y="13042"/>
            <a:ext cx="1823289" cy="61559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GB" sz="3600" b="1">
                <a:solidFill>
                  <a:schemeClr val="lt1"/>
                </a:solidFill>
              </a:rPr>
              <a:t>Beyond</a:t>
            </a:r>
            <a:endParaRPr/>
          </a:p>
        </p:txBody>
      </p:sp>
      <p:sp>
        <p:nvSpPr>
          <p:cNvPr id="211" name="Google Shape;211;p22"/>
          <p:cNvSpPr txBox="1"/>
          <p:nvPr/>
        </p:nvSpPr>
        <p:spPr>
          <a:xfrm>
            <a:off x="353796" y="1472316"/>
            <a:ext cx="17450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Pig Heart Boy</a:t>
            </a:r>
            <a:r>
              <a:rPr lang="en-GB" sz="1200" b="1" i="0" u="none" strike="noStrike" cap="none">
                <a:solidFill>
                  <a:schemeClr val="lt1"/>
                </a:solidFill>
                <a:latin typeface="Arial Narrow"/>
                <a:ea typeface="Arial Narrow"/>
                <a:cs typeface="Arial Narrow"/>
                <a:sym typeface="Arial Narrow"/>
              </a:rPr>
              <a:t> by Malorie Blackman</a:t>
            </a:r>
            <a:endParaRPr sz="1200" b="1" i="1" u="none" strike="noStrike" cap="none">
              <a:solidFill>
                <a:schemeClr val="lt1"/>
              </a:solidFill>
              <a:latin typeface="Arial Narrow"/>
              <a:ea typeface="Arial Narrow"/>
              <a:cs typeface="Arial Narrow"/>
              <a:sym typeface="Arial Narrow"/>
            </a:endParaRPr>
          </a:p>
        </p:txBody>
      </p:sp>
      <p:sp>
        <p:nvSpPr>
          <p:cNvPr id="212" name="Google Shape;212;p22"/>
          <p:cNvSpPr txBox="1"/>
          <p:nvPr/>
        </p:nvSpPr>
        <p:spPr>
          <a:xfrm>
            <a:off x="2326617" y="1472315"/>
            <a:ext cx="12456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Wonder </a:t>
            </a:r>
            <a:r>
              <a:rPr lang="en-GB" sz="1200" b="1" i="0" u="none" strike="noStrike" cap="none">
                <a:solidFill>
                  <a:schemeClr val="lt1"/>
                </a:solidFill>
                <a:latin typeface="Arial Narrow"/>
                <a:ea typeface="Arial Narrow"/>
                <a:cs typeface="Arial Narrow"/>
                <a:sym typeface="Arial Narrow"/>
              </a:rPr>
              <a:t> by R.J. Palacio</a:t>
            </a:r>
            <a:endParaRPr sz="1200" b="1" i="1" u="none" strike="noStrike" cap="none">
              <a:solidFill>
                <a:schemeClr val="lt1"/>
              </a:solidFill>
              <a:latin typeface="Arial Narrow"/>
              <a:ea typeface="Arial Narrow"/>
              <a:cs typeface="Arial Narrow"/>
              <a:sym typeface="Arial Narrow"/>
            </a:endParaRPr>
          </a:p>
        </p:txBody>
      </p:sp>
      <p:sp>
        <p:nvSpPr>
          <p:cNvPr id="213" name="Google Shape;213;p22"/>
          <p:cNvSpPr txBox="1"/>
          <p:nvPr/>
        </p:nvSpPr>
        <p:spPr>
          <a:xfrm>
            <a:off x="3677670" y="1518482"/>
            <a:ext cx="144780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This is Going to Hurt </a:t>
            </a:r>
            <a:r>
              <a:rPr lang="en-GB" sz="1200" b="1" i="0" u="none" strike="noStrike" cap="none">
                <a:solidFill>
                  <a:schemeClr val="lt1"/>
                </a:solidFill>
                <a:latin typeface="Arial Narrow"/>
                <a:ea typeface="Arial Narrow"/>
                <a:cs typeface="Arial Narrow"/>
                <a:sym typeface="Arial Narrow"/>
              </a:rPr>
              <a:t> by Adam Kay</a:t>
            </a:r>
            <a:endParaRPr sz="1200" b="1" i="1" u="none" strike="noStrike" cap="none">
              <a:solidFill>
                <a:schemeClr val="lt1"/>
              </a:solidFill>
              <a:latin typeface="Arial Narrow"/>
              <a:ea typeface="Arial Narrow"/>
              <a:cs typeface="Arial Narrow"/>
              <a:sym typeface="Arial Narrow"/>
            </a:endParaRPr>
          </a:p>
        </p:txBody>
      </p:sp>
      <p:sp>
        <p:nvSpPr>
          <p:cNvPr id="214" name="Google Shape;214;p22"/>
          <p:cNvSpPr txBox="1"/>
          <p:nvPr/>
        </p:nvSpPr>
        <p:spPr>
          <a:xfrm>
            <a:off x="5174546" y="1379981"/>
            <a:ext cx="1567910"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When Breathe becomes Air</a:t>
            </a:r>
            <a:r>
              <a:rPr lang="en-GB" sz="1200" b="1" i="0" u="none" strike="noStrike" cap="none">
                <a:solidFill>
                  <a:schemeClr val="lt1"/>
                </a:solidFill>
                <a:latin typeface="Arial Narrow"/>
                <a:ea typeface="Arial Narrow"/>
                <a:cs typeface="Arial Narrow"/>
                <a:sym typeface="Arial Narrow"/>
              </a:rPr>
              <a:t> by Paul Kalanithi</a:t>
            </a:r>
            <a:endParaRPr sz="1200" b="1" i="1" u="none" strike="noStrike" cap="none">
              <a:solidFill>
                <a:schemeClr val="lt1"/>
              </a:solidFill>
              <a:latin typeface="Arial Narrow"/>
              <a:ea typeface="Arial Narrow"/>
              <a:cs typeface="Arial Narrow"/>
              <a:sym typeface="Arial Narrow"/>
            </a:endParaRPr>
          </a:p>
        </p:txBody>
      </p:sp>
      <p:sp>
        <p:nvSpPr>
          <p:cNvPr id="215" name="Google Shape;215;p22"/>
          <p:cNvSpPr txBox="1"/>
          <p:nvPr/>
        </p:nvSpPr>
        <p:spPr>
          <a:xfrm>
            <a:off x="633974" y="4231537"/>
            <a:ext cx="12456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The Hate U Give</a:t>
            </a:r>
            <a:r>
              <a:rPr lang="en-GB" sz="1200" b="1" i="0" u="none" strike="noStrike" cap="none">
                <a:solidFill>
                  <a:schemeClr val="lt1"/>
                </a:solidFill>
                <a:latin typeface="Arial Narrow"/>
                <a:ea typeface="Arial Narrow"/>
                <a:cs typeface="Arial Narrow"/>
                <a:sym typeface="Arial Narrow"/>
              </a:rPr>
              <a:t> by Angie Thomas</a:t>
            </a:r>
            <a:endParaRPr sz="1200" b="1" i="1" u="none" strike="noStrike" cap="none">
              <a:solidFill>
                <a:schemeClr val="lt1"/>
              </a:solidFill>
              <a:latin typeface="Arial Narrow"/>
              <a:ea typeface="Arial Narrow"/>
              <a:cs typeface="Arial Narrow"/>
              <a:sym typeface="Arial Narrow"/>
            </a:endParaRPr>
          </a:p>
        </p:txBody>
      </p:sp>
      <p:sp>
        <p:nvSpPr>
          <p:cNvPr id="216" name="Google Shape;216;p22"/>
          <p:cNvSpPr txBox="1"/>
          <p:nvPr/>
        </p:nvSpPr>
        <p:spPr>
          <a:xfrm>
            <a:off x="2316701" y="4231536"/>
            <a:ext cx="12456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Me Before you</a:t>
            </a:r>
            <a:r>
              <a:rPr lang="en-GB" sz="1200" b="1" i="0" u="none" strike="noStrike" cap="none">
                <a:solidFill>
                  <a:schemeClr val="lt1"/>
                </a:solidFill>
                <a:latin typeface="Arial Narrow"/>
                <a:ea typeface="Arial Narrow"/>
                <a:cs typeface="Arial Narrow"/>
                <a:sym typeface="Arial Narrow"/>
              </a:rPr>
              <a:t> by Jojo Moyes</a:t>
            </a:r>
            <a:endParaRPr sz="1200" b="1" i="1" u="none" strike="noStrike" cap="none">
              <a:solidFill>
                <a:schemeClr val="lt1"/>
              </a:solidFill>
              <a:latin typeface="Arial Narrow"/>
              <a:ea typeface="Arial Narrow"/>
              <a:cs typeface="Arial Narrow"/>
              <a:sym typeface="Arial Narrow"/>
            </a:endParaRPr>
          </a:p>
        </p:txBody>
      </p:sp>
      <p:sp>
        <p:nvSpPr>
          <p:cNvPr id="217" name="Google Shape;217;p22"/>
          <p:cNvSpPr txBox="1"/>
          <p:nvPr/>
        </p:nvSpPr>
        <p:spPr>
          <a:xfrm>
            <a:off x="3724938" y="4169807"/>
            <a:ext cx="1449608"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The Fault in Our Stars</a:t>
            </a:r>
            <a:r>
              <a:rPr lang="en-GB" sz="1200" b="1" i="0" u="none" strike="noStrike" cap="none">
                <a:solidFill>
                  <a:schemeClr val="lt1"/>
                </a:solidFill>
                <a:latin typeface="Arial Narrow"/>
                <a:ea typeface="Arial Narrow"/>
                <a:cs typeface="Arial Narrow"/>
                <a:sym typeface="Arial Narrow"/>
              </a:rPr>
              <a:t> by John Green</a:t>
            </a:r>
            <a:endParaRPr sz="1200" b="1" i="1" u="none" strike="noStrike" cap="none">
              <a:solidFill>
                <a:schemeClr val="lt1"/>
              </a:solidFill>
              <a:latin typeface="Arial Narrow"/>
              <a:ea typeface="Arial Narrow"/>
              <a:cs typeface="Arial Narrow"/>
              <a:sym typeface="Arial Narrow"/>
            </a:endParaRPr>
          </a:p>
        </p:txBody>
      </p:sp>
      <p:sp>
        <p:nvSpPr>
          <p:cNvPr id="218" name="Google Shape;218;p22"/>
          <p:cNvSpPr txBox="1"/>
          <p:nvPr/>
        </p:nvSpPr>
        <p:spPr>
          <a:xfrm>
            <a:off x="5245093" y="4248823"/>
            <a:ext cx="1449608"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The Story of Baby P</a:t>
            </a:r>
            <a:r>
              <a:rPr lang="en-GB" sz="1200" b="1" i="0" u="none" strike="noStrike" cap="none">
                <a:solidFill>
                  <a:schemeClr val="lt1"/>
                </a:solidFill>
                <a:latin typeface="Arial Narrow"/>
                <a:ea typeface="Arial Narrow"/>
                <a:cs typeface="Arial Narrow"/>
                <a:sym typeface="Arial Narrow"/>
              </a:rPr>
              <a:t> by Ray James</a:t>
            </a:r>
            <a:endParaRPr sz="1200" b="1" i="1" u="none" strike="noStrike" cap="none">
              <a:solidFill>
                <a:schemeClr val="lt1"/>
              </a:solidFill>
              <a:latin typeface="Arial Narrow"/>
              <a:ea typeface="Arial Narrow"/>
              <a:cs typeface="Arial Narrow"/>
              <a:sym typeface="Arial Narrow"/>
            </a:endParaRPr>
          </a:p>
        </p:txBody>
      </p:sp>
      <p:sp>
        <p:nvSpPr>
          <p:cNvPr id="219" name="Google Shape;219;p22"/>
          <p:cNvSpPr txBox="1"/>
          <p:nvPr/>
        </p:nvSpPr>
        <p:spPr>
          <a:xfrm rot="5400000">
            <a:off x="-821676" y="2662602"/>
            <a:ext cx="210357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i="0" u="none" strike="noStrike" cap="none">
                <a:solidFill>
                  <a:schemeClr val="lt1"/>
                </a:solidFill>
                <a:latin typeface="Calibri"/>
                <a:ea typeface="Calibri"/>
                <a:cs typeface="Calibri"/>
                <a:sym typeface="Calibri"/>
              </a:rPr>
              <a:t>Further Reading</a:t>
            </a:r>
            <a:endParaRPr/>
          </a:p>
        </p:txBody>
      </p:sp>
      <p:sp>
        <p:nvSpPr>
          <p:cNvPr id="220" name="Google Shape;220;p22"/>
          <p:cNvSpPr txBox="1"/>
          <p:nvPr/>
        </p:nvSpPr>
        <p:spPr>
          <a:xfrm>
            <a:off x="353795" y="6802884"/>
            <a:ext cx="17450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Savage Girls and Wild Boys</a:t>
            </a:r>
            <a:r>
              <a:rPr lang="en-GB" sz="1200" b="1" i="0" u="none" strike="noStrike" cap="none">
                <a:solidFill>
                  <a:schemeClr val="lt1"/>
                </a:solidFill>
                <a:latin typeface="Arial Narrow"/>
                <a:ea typeface="Arial Narrow"/>
                <a:cs typeface="Arial Narrow"/>
                <a:sym typeface="Arial Narrow"/>
              </a:rPr>
              <a:t> by Michael Newton</a:t>
            </a:r>
            <a:endParaRPr sz="1200" b="1" i="1" u="none" strike="noStrike" cap="none">
              <a:solidFill>
                <a:schemeClr val="lt1"/>
              </a:solidFill>
              <a:latin typeface="Arial Narrow"/>
              <a:ea typeface="Arial Narrow"/>
              <a:cs typeface="Arial Narrow"/>
              <a:sym typeface="Arial Narrow"/>
            </a:endParaRPr>
          </a:p>
        </p:txBody>
      </p:sp>
      <p:sp>
        <p:nvSpPr>
          <p:cNvPr id="221" name="Google Shape;221;p22"/>
          <p:cNvSpPr txBox="1"/>
          <p:nvPr/>
        </p:nvSpPr>
        <p:spPr>
          <a:xfrm>
            <a:off x="2316701" y="6818841"/>
            <a:ext cx="142720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The Language of Kindness</a:t>
            </a:r>
            <a:r>
              <a:rPr lang="en-GB" sz="1200" b="1" i="0" u="none" strike="noStrike" cap="none">
                <a:solidFill>
                  <a:schemeClr val="lt1"/>
                </a:solidFill>
                <a:latin typeface="Arial Narrow"/>
                <a:ea typeface="Arial Narrow"/>
                <a:cs typeface="Arial Narrow"/>
                <a:sym typeface="Arial Narrow"/>
              </a:rPr>
              <a:t> by Christie Watson</a:t>
            </a:r>
            <a:endParaRPr sz="1200" b="1" i="1" u="none" strike="noStrike" cap="none">
              <a:solidFill>
                <a:schemeClr val="lt1"/>
              </a:solidFill>
              <a:latin typeface="Arial Narrow"/>
              <a:ea typeface="Arial Narrow"/>
              <a:cs typeface="Arial Narrow"/>
              <a:sym typeface="Arial Narrow"/>
            </a:endParaRPr>
          </a:p>
        </p:txBody>
      </p:sp>
      <p:sp>
        <p:nvSpPr>
          <p:cNvPr id="222" name="Google Shape;222;p22"/>
          <p:cNvSpPr txBox="1"/>
          <p:nvPr/>
        </p:nvSpPr>
        <p:spPr>
          <a:xfrm>
            <a:off x="3801414" y="6821132"/>
            <a:ext cx="1427202"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I am Malala</a:t>
            </a:r>
            <a:r>
              <a:rPr lang="en-GB" sz="1200" b="1" i="0" u="none" strike="noStrike" cap="none">
                <a:solidFill>
                  <a:schemeClr val="lt1"/>
                </a:solidFill>
                <a:latin typeface="Arial Narrow"/>
                <a:ea typeface="Arial Narrow"/>
                <a:cs typeface="Arial Narrow"/>
                <a:sym typeface="Arial Narrow"/>
              </a:rPr>
              <a:t> by Malala Yousafzai</a:t>
            </a:r>
            <a:endParaRPr sz="1200" b="1" i="1" u="none" strike="noStrike" cap="none">
              <a:solidFill>
                <a:schemeClr val="lt1"/>
              </a:solidFill>
              <a:latin typeface="Arial Narrow"/>
              <a:ea typeface="Arial Narrow"/>
              <a:cs typeface="Arial Narrow"/>
              <a:sym typeface="Arial Narrow"/>
            </a:endParaRPr>
          </a:p>
        </p:txBody>
      </p:sp>
      <p:sp>
        <p:nvSpPr>
          <p:cNvPr id="223" name="Google Shape;223;p22"/>
          <p:cNvSpPr txBox="1"/>
          <p:nvPr/>
        </p:nvSpPr>
        <p:spPr>
          <a:xfrm>
            <a:off x="5286127" y="6745154"/>
            <a:ext cx="1427202"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i="1" u="none" strike="noStrike" cap="none">
                <a:solidFill>
                  <a:schemeClr val="lt1"/>
                </a:solidFill>
                <a:latin typeface="Arial Narrow"/>
                <a:ea typeface="Arial Narrow"/>
                <a:cs typeface="Arial Narrow"/>
                <a:sym typeface="Arial Narrow"/>
              </a:rPr>
              <a:t>The Boy Who Couldn’t Stop Washing  </a:t>
            </a:r>
            <a:r>
              <a:rPr lang="en-GB" sz="1200" b="1" i="0" u="none" strike="noStrike" cap="none">
                <a:solidFill>
                  <a:schemeClr val="lt1"/>
                </a:solidFill>
                <a:latin typeface="Arial Narrow"/>
                <a:ea typeface="Arial Narrow"/>
                <a:cs typeface="Arial Narrow"/>
                <a:sym typeface="Arial Narrow"/>
              </a:rPr>
              <a:t>by Dr Judith Rapaport</a:t>
            </a:r>
            <a:endParaRPr sz="1200" b="1" i="1" u="none" strike="noStrike" cap="none">
              <a:solidFill>
                <a:schemeClr val="lt1"/>
              </a:solidFill>
              <a:latin typeface="Arial Narrow"/>
              <a:ea typeface="Arial Narrow"/>
              <a:cs typeface="Arial Narrow"/>
              <a:sym typeface="Arial Narrow"/>
            </a:endParaRPr>
          </a:p>
        </p:txBody>
      </p:sp>
      <p:pic>
        <p:nvPicPr>
          <p:cNvPr id="224" name="Google Shape;224;p22" descr="Cartoon little girl reading a book Royalty Free Vector Image"/>
          <p:cNvPicPr preferRelativeResize="0"/>
          <p:nvPr/>
        </p:nvPicPr>
        <p:blipFill rotWithShape="1">
          <a:blip r:embed="rId3">
            <a:alphaModFix/>
          </a:blip>
          <a:srcRect b="7507"/>
          <a:stretch/>
        </p:blipFill>
        <p:spPr>
          <a:xfrm>
            <a:off x="353795" y="176434"/>
            <a:ext cx="990600" cy="1094603"/>
          </a:xfrm>
          <a:prstGeom prst="rect">
            <a:avLst/>
          </a:prstGeom>
          <a:noFill/>
          <a:ln>
            <a:noFill/>
          </a:ln>
        </p:spPr>
      </p:pic>
      <p:sp>
        <p:nvSpPr>
          <p:cNvPr id="225" name="Google Shape;225;p22"/>
          <p:cNvSpPr/>
          <p:nvPr/>
        </p:nvSpPr>
        <p:spPr>
          <a:xfrm>
            <a:off x="380974" y="9228170"/>
            <a:ext cx="6305265" cy="677108"/>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400" b="0" i="0" u="none" strike="noStrike" cap="none">
                <a:solidFill>
                  <a:srgbClr val="FFFFFF"/>
                </a:solidFill>
                <a:latin typeface="Arial Narrow"/>
                <a:ea typeface="Arial Narrow"/>
                <a:cs typeface="Arial Narrow"/>
                <a:sym typeface="Arial Narrow"/>
              </a:rPr>
              <a:t>Recommended Reading for Health and Social Care</a:t>
            </a:r>
            <a:endParaRPr/>
          </a:p>
          <a:p>
            <a:pPr marL="0" marR="0" lvl="0" indent="0" algn="ctr" rtl="0">
              <a:spcBef>
                <a:spcPts val="0"/>
              </a:spcBef>
              <a:spcAft>
                <a:spcPts val="0"/>
              </a:spcAft>
              <a:buNone/>
            </a:pPr>
            <a:r>
              <a:rPr lang="en-GB" sz="1400" b="0" i="0" u="none" strike="noStrike" cap="none">
                <a:solidFill>
                  <a:srgbClr val="FFFFFF"/>
                </a:solidFill>
                <a:latin typeface="Arial Narrow"/>
                <a:ea typeface="Arial Narrow"/>
                <a:cs typeface="Arial Narrow"/>
                <a:sym typeface="Arial Narrow"/>
              </a:rPr>
              <a:t>Yes some of these are also films, if you prefer!</a:t>
            </a:r>
            <a:endParaRPr sz="1400" b="0" i="0" u="none" strike="noStrike" cap="none">
              <a:solidFill>
                <a:schemeClr val="dk1"/>
              </a:solidFill>
              <a:latin typeface="Arial Narrow"/>
              <a:ea typeface="Arial Narrow"/>
              <a:cs typeface="Arial Narrow"/>
              <a:sym typeface="Arial Narrow"/>
            </a:endParaRPr>
          </a:p>
        </p:txBody>
      </p:sp>
      <p:pic>
        <p:nvPicPr>
          <p:cNvPr id="226" name="Google Shape;226;p22" descr="Collins Readers - Collins Readers – Pig-heart Boy: School edition"/>
          <p:cNvPicPr preferRelativeResize="0"/>
          <p:nvPr/>
        </p:nvPicPr>
        <p:blipFill rotWithShape="1">
          <a:blip r:embed="rId4">
            <a:alphaModFix/>
          </a:blip>
          <a:srcRect/>
          <a:stretch/>
        </p:blipFill>
        <p:spPr>
          <a:xfrm>
            <a:off x="633974" y="2019697"/>
            <a:ext cx="1245664" cy="1889029"/>
          </a:xfrm>
          <a:prstGeom prst="rect">
            <a:avLst/>
          </a:prstGeom>
          <a:noFill/>
          <a:ln>
            <a:noFill/>
          </a:ln>
        </p:spPr>
      </p:pic>
      <p:pic>
        <p:nvPicPr>
          <p:cNvPr id="227" name="Google Shape;227;p22" descr="Wonder: Amazon.co.uk: Palacio, R J, Palacio, R J: Books"/>
          <p:cNvPicPr preferRelativeResize="0"/>
          <p:nvPr/>
        </p:nvPicPr>
        <p:blipFill rotWithShape="1">
          <a:blip r:embed="rId5">
            <a:alphaModFix/>
          </a:blip>
          <a:srcRect/>
          <a:stretch/>
        </p:blipFill>
        <p:spPr>
          <a:xfrm>
            <a:off x="2404878" y="2000910"/>
            <a:ext cx="1267329" cy="1946505"/>
          </a:xfrm>
          <a:prstGeom prst="rect">
            <a:avLst/>
          </a:prstGeom>
          <a:noFill/>
          <a:ln>
            <a:noFill/>
          </a:ln>
        </p:spPr>
      </p:pic>
      <p:pic>
        <p:nvPicPr>
          <p:cNvPr id="228" name="Google Shape;228;p22" descr="This is Going to Hurt: Secret Diaries of a Junior Doctor: Amazon ..."/>
          <p:cNvPicPr preferRelativeResize="0"/>
          <p:nvPr/>
        </p:nvPicPr>
        <p:blipFill rotWithShape="1">
          <a:blip r:embed="rId6">
            <a:alphaModFix/>
          </a:blip>
          <a:srcRect/>
          <a:stretch/>
        </p:blipFill>
        <p:spPr>
          <a:xfrm>
            <a:off x="3888290" y="2010002"/>
            <a:ext cx="1267329" cy="1946505"/>
          </a:xfrm>
          <a:prstGeom prst="rect">
            <a:avLst/>
          </a:prstGeom>
          <a:noFill/>
          <a:ln>
            <a:noFill/>
          </a:ln>
        </p:spPr>
      </p:pic>
      <p:pic>
        <p:nvPicPr>
          <p:cNvPr id="229" name="Google Shape;229;p22" descr="When Breath Becomes Air: Amazon.co.uk: Kalanithi, Paul: Books"/>
          <p:cNvPicPr preferRelativeResize="0"/>
          <p:nvPr/>
        </p:nvPicPr>
        <p:blipFill rotWithShape="1">
          <a:blip r:embed="rId7">
            <a:alphaModFix/>
          </a:blip>
          <a:srcRect/>
          <a:stretch/>
        </p:blipFill>
        <p:spPr>
          <a:xfrm>
            <a:off x="5366064" y="1993047"/>
            <a:ext cx="1267329" cy="1928847"/>
          </a:xfrm>
          <a:prstGeom prst="rect">
            <a:avLst/>
          </a:prstGeom>
          <a:noFill/>
          <a:ln>
            <a:noFill/>
          </a:ln>
        </p:spPr>
      </p:pic>
      <p:pic>
        <p:nvPicPr>
          <p:cNvPr id="230" name="Google Shape;230;p22"/>
          <p:cNvPicPr preferRelativeResize="0"/>
          <p:nvPr/>
        </p:nvPicPr>
        <p:blipFill rotWithShape="1">
          <a:blip r:embed="rId8">
            <a:alphaModFix/>
          </a:blip>
          <a:srcRect l="14285" r="9168"/>
          <a:stretch/>
        </p:blipFill>
        <p:spPr>
          <a:xfrm>
            <a:off x="633974" y="4760319"/>
            <a:ext cx="1371306" cy="1791473"/>
          </a:xfrm>
          <a:prstGeom prst="rect">
            <a:avLst/>
          </a:prstGeom>
          <a:noFill/>
          <a:ln>
            <a:noFill/>
          </a:ln>
        </p:spPr>
      </p:pic>
      <p:pic>
        <p:nvPicPr>
          <p:cNvPr id="231" name="Google Shape;231;p22" descr="Me Before You: The international bestselling phenomenon: Amazon.co ..."/>
          <p:cNvPicPr preferRelativeResize="0"/>
          <p:nvPr/>
        </p:nvPicPr>
        <p:blipFill rotWithShape="1">
          <a:blip r:embed="rId9">
            <a:alphaModFix/>
          </a:blip>
          <a:srcRect/>
          <a:stretch/>
        </p:blipFill>
        <p:spPr>
          <a:xfrm>
            <a:off x="2404878" y="4731235"/>
            <a:ext cx="1134203" cy="1764315"/>
          </a:xfrm>
          <a:prstGeom prst="rect">
            <a:avLst/>
          </a:prstGeom>
          <a:noFill/>
          <a:ln>
            <a:noFill/>
          </a:ln>
        </p:spPr>
      </p:pic>
      <p:pic>
        <p:nvPicPr>
          <p:cNvPr id="232" name="Google Shape;232;p22" descr="The Fault in Our Stars: Amazon.co.uk: John Green: Books"/>
          <p:cNvPicPr preferRelativeResize="0"/>
          <p:nvPr/>
        </p:nvPicPr>
        <p:blipFill rotWithShape="1">
          <a:blip r:embed="rId10">
            <a:alphaModFix/>
          </a:blip>
          <a:srcRect/>
          <a:stretch/>
        </p:blipFill>
        <p:spPr>
          <a:xfrm>
            <a:off x="3833500" y="4731235"/>
            <a:ext cx="1245664" cy="1895874"/>
          </a:xfrm>
          <a:prstGeom prst="rect">
            <a:avLst/>
          </a:prstGeom>
          <a:noFill/>
          <a:ln>
            <a:noFill/>
          </a:ln>
        </p:spPr>
      </p:pic>
      <p:pic>
        <p:nvPicPr>
          <p:cNvPr id="233" name="Google Shape;233;p22" descr="The Story of Baby P: Setting the record straight: Amazon.co.uk ..."/>
          <p:cNvPicPr preferRelativeResize="0"/>
          <p:nvPr/>
        </p:nvPicPr>
        <p:blipFill rotWithShape="1">
          <a:blip r:embed="rId11">
            <a:alphaModFix/>
          </a:blip>
          <a:srcRect/>
          <a:stretch/>
        </p:blipFill>
        <p:spPr>
          <a:xfrm>
            <a:off x="5350658" y="4731236"/>
            <a:ext cx="1245664" cy="1955484"/>
          </a:xfrm>
          <a:prstGeom prst="rect">
            <a:avLst/>
          </a:prstGeom>
          <a:noFill/>
          <a:ln>
            <a:noFill/>
          </a:ln>
        </p:spPr>
      </p:pic>
      <p:pic>
        <p:nvPicPr>
          <p:cNvPr id="234" name="Google Shape;234;p22" descr="Savage Girls and Wild Boys: A History of Feral Children: Amazon.co ..."/>
          <p:cNvPicPr preferRelativeResize="0"/>
          <p:nvPr/>
        </p:nvPicPr>
        <p:blipFill rotWithShape="1">
          <a:blip r:embed="rId12">
            <a:alphaModFix/>
          </a:blip>
          <a:srcRect/>
          <a:stretch/>
        </p:blipFill>
        <p:spPr>
          <a:xfrm>
            <a:off x="633974" y="7330817"/>
            <a:ext cx="1098183" cy="1745987"/>
          </a:xfrm>
          <a:prstGeom prst="rect">
            <a:avLst/>
          </a:prstGeom>
          <a:noFill/>
          <a:ln>
            <a:noFill/>
          </a:ln>
        </p:spPr>
      </p:pic>
      <p:pic>
        <p:nvPicPr>
          <p:cNvPr id="235" name="Google Shape;235;p22" descr="The Language of Kindness: A Nurse's Story eBook: Watson, Christie ..."/>
          <p:cNvPicPr preferRelativeResize="0"/>
          <p:nvPr/>
        </p:nvPicPr>
        <p:blipFill rotWithShape="1">
          <a:blip r:embed="rId13">
            <a:alphaModFix/>
          </a:blip>
          <a:srcRect/>
          <a:stretch/>
        </p:blipFill>
        <p:spPr>
          <a:xfrm>
            <a:off x="2404878" y="7465172"/>
            <a:ext cx="1167403" cy="1799477"/>
          </a:xfrm>
          <a:prstGeom prst="rect">
            <a:avLst/>
          </a:prstGeom>
          <a:noFill/>
          <a:ln>
            <a:noFill/>
          </a:ln>
        </p:spPr>
      </p:pic>
      <p:pic>
        <p:nvPicPr>
          <p:cNvPr id="236" name="Google Shape;236;p22" descr="I Am Malala: The Girl Who Stood Up for Education and Was Shot by ..."/>
          <p:cNvPicPr preferRelativeResize="0"/>
          <p:nvPr/>
        </p:nvPicPr>
        <p:blipFill rotWithShape="1">
          <a:blip r:embed="rId14">
            <a:alphaModFix/>
          </a:blip>
          <a:srcRect/>
          <a:stretch/>
        </p:blipFill>
        <p:spPr>
          <a:xfrm>
            <a:off x="3993378" y="7407026"/>
            <a:ext cx="1181168" cy="1774979"/>
          </a:xfrm>
          <a:prstGeom prst="rect">
            <a:avLst/>
          </a:prstGeom>
          <a:noFill/>
          <a:ln>
            <a:noFill/>
          </a:ln>
        </p:spPr>
      </p:pic>
      <p:pic>
        <p:nvPicPr>
          <p:cNvPr id="237" name="Google Shape;237;p22" descr="The Boy Who Couldn't Stop Washing: Experience and Treatment of ..."/>
          <p:cNvPicPr preferRelativeResize="0"/>
          <p:nvPr/>
        </p:nvPicPr>
        <p:blipFill rotWithShape="1">
          <a:blip r:embed="rId15">
            <a:alphaModFix/>
          </a:blip>
          <a:srcRect/>
          <a:stretch/>
        </p:blipFill>
        <p:spPr>
          <a:xfrm>
            <a:off x="5514168" y="7585251"/>
            <a:ext cx="971119" cy="1491553"/>
          </a:xfrm>
          <a:prstGeom prst="rect">
            <a:avLst/>
          </a:prstGeom>
          <a:noFill/>
          <a:ln>
            <a:noFill/>
          </a:ln>
        </p:spPr>
      </p:pic>
      <p:sp>
        <p:nvSpPr>
          <p:cNvPr id="238" name="Google Shape;238;p2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42"/>
        <p:cNvGrpSpPr/>
        <p:nvPr/>
      </p:nvGrpSpPr>
      <p:grpSpPr>
        <a:xfrm>
          <a:off x="0" y="0"/>
          <a:ext cx="0" cy="0"/>
          <a:chOff x="0" y="0"/>
          <a:chExt cx="0" cy="0"/>
        </a:xfrm>
      </p:grpSpPr>
      <p:sp>
        <p:nvSpPr>
          <p:cNvPr id="243" name="Google Shape;243;p23"/>
          <p:cNvSpPr txBox="1">
            <a:spLocks noGrp="1"/>
          </p:cNvSpPr>
          <p:nvPr>
            <p:ph type="title"/>
          </p:nvPr>
        </p:nvSpPr>
        <p:spPr>
          <a:xfrm>
            <a:off x="2476902" y="13042"/>
            <a:ext cx="1823289" cy="61559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3600"/>
              <a:buFont typeface="Calibri"/>
              <a:buNone/>
            </a:pPr>
            <a:r>
              <a:rPr lang="en-GB" sz="3600" b="1">
                <a:solidFill>
                  <a:schemeClr val="lt1"/>
                </a:solidFill>
              </a:rPr>
              <a:t>Beyond</a:t>
            </a:r>
            <a:endParaRPr/>
          </a:p>
        </p:txBody>
      </p:sp>
      <p:sp>
        <p:nvSpPr>
          <p:cNvPr id="244" name="Google Shape;244;p23"/>
          <p:cNvSpPr txBox="1"/>
          <p:nvPr/>
        </p:nvSpPr>
        <p:spPr>
          <a:xfrm>
            <a:off x="353796" y="1472316"/>
            <a:ext cx="1745039"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Bill Bryson- a guide for occupants</a:t>
            </a:r>
            <a:endParaRPr sz="1200" b="1" i="1" u="none" strike="noStrike" cap="none">
              <a:solidFill>
                <a:srgbClr val="FFFFFF"/>
              </a:solidFill>
              <a:latin typeface="Arial Narrow"/>
              <a:ea typeface="Arial Narrow"/>
              <a:cs typeface="Arial Narrow"/>
              <a:sym typeface="Arial Narrow"/>
            </a:endParaRPr>
          </a:p>
        </p:txBody>
      </p:sp>
      <p:sp>
        <p:nvSpPr>
          <p:cNvPr id="245" name="Google Shape;245;p23"/>
          <p:cNvSpPr txBox="1"/>
          <p:nvPr/>
        </p:nvSpPr>
        <p:spPr>
          <a:xfrm>
            <a:off x="2326617" y="1472315"/>
            <a:ext cx="1245664"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Hard Pushed- Leah  Hazard</a:t>
            </a:r>
            <a:endParaRPr/>
          </a:p>
        </p:txBody>
      </p:sp>
      <p:sp>
        <p:nvSpPr>
          <p:cNvPr id="246" name="Google Shape;246;p23"/>
          <p:cNvSpPr txBox="1"/>
          <p:nvPr/>
        </p:nvSpPr>
        <p:spPr>
          <a:xfrm>
            <a:off x="3677670" y="1518482"/>
            <a:ext cx="1447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The Butchering Art- Linsey Fitzharris</a:t>
            </a:r>
            <a:endParaRPr sz="1200" b="1" i="1" u="none" strike="noStrike" cap="none">
              <a:solidFill>
                <a:srgbClr val="FFFFFF"/>
              </a:solidFill>
              <a:latin typeface="Arial Narrow"/>
              <a:ea typeface="Arial Narrow"/>
              <a:cs typeface="Arial Narrow"/>
              <a:sym typeface="Arial Narrow"/>
            </a:endParaRPr>
          </a:p>
        </p:txBody>
      </p:sp>
      <p:sp>
        <p:nvSpPr>
          <p:cNvPr id="247" name="Google Shape;247;p23"/>
          <p:cNvSpPr txBox="1"/>
          <p:nvPr/>
        </p:nvSpPr>
        <p:spPr>
          <a:xfrm>
            <a:off x="5174546" y="1379981"/>
            <a:ext cx="156791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First Aid Made Easy- Nigel Barraclough</a:t>
            </a:r>
            <a:endParaRPr sz="1200" b="1" i="1" u="none" strike="noStrike" cap="none">
              <a:solidFill>
                <a:srgbClr val="FFFFFF"/>
              </a:solidFill>
              <a:latin typeface="Arial Narrow"/>
              <a:ea typeface="Arial Narrow"/>
              <a:cs typeface="Arial Narrow"/>
              <a:sym typeface="Arial Narrow"/>
            </a:endParaRPr>
          </a:p>
        </p:txBody>
      </p:sp>
      <p:sp>
        <p:nvSpPr>
          <p:cNvPr id="248" name="Google Shape;248;p23"/>
          <p:cNvSpPr txBox="1"/>
          <p:nvPr/>
        </p:nvSpPr>
        <p:spPr>
          <a:xfrm>
            <a:off x="490107" y="4231537"/>
            <a:ext cx="1389531"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First Aid for babies and  children</a:t>
            </a:r>
            <a:endParaRPr sz="1200" b="1" i="1" u="none" strike="noStrike" cap="none">
              <a:solidFill>
                <a:srgbClr val="FFFFFF"/>
              </a:solidFill>
              <a:latin typeface="Arial Narrow"/>
              <a:ea typeface="Arial Narrow"/>
              <a:cs typeface="Arial Narrow"/>
              <a:sym typeface="Arial Narrow"/>
            </a:endParaRPr>
          </a:p>
        </p:txBody>
      </p:sp>
      <p:sp>
        <p:nvSpPr>
          <p:cNvPr id="249" name="Google Shape;249;p23"/>
          <p:cNvSpPr txBox="1"/>
          <p:nvPr/>
        </p:nvSpPr>
        <p:spPr>
          <a:xfrm>
            <a:off x="2171026" y="4231536"/>
            <a:ext cx="1679553"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Uunderstanding diabetes- Dr Carl Russell</a:t>
            </a:r>
            <a:endParaRPr sz="1200" b="1" i="1" u="none" strike="noStrike" cap="none">
              <a:solidFill>
                <a:srgbClr val="FFFFFF"/>
              </a:solidFill>
              <a:latin typeface="Arial Narrow"/>
              <a:ea typeface="Arial Narrow"/>
              <a:cs typeface="Arial Narrow"/>
              <a:sym typeface="Arial Narrow"/>
            </a:endParaRPr>
          </a:p>
        </p:txBody>
      </p:sp>
      <p:sp>
        <p:nvSpPr>
          <p:cNvPr id="250" name="Google Shape;250;p23"/>
          <p:cNvSpPr txBox="1"/>
          <p:nvPr/>
        </p:nvSpPr>
        <p:spPr>
          <a:xfrm>
            <a:off x="3724938" y="4169807"/>
            <a:ext cx="1449608"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The Pox  Kevin Brown</a:t>
            </a:r>
            <a:endParaRPr sz="1200" b="1" i="1" u="none" strike="noStrike" cap="none">
              <a:solidFill>
                <a:srgbClr val="FFFFFF"/>
              </a:solidFill>
              <a:latin typeface="Arial Narrow"/>
              <a:ea typeface="Arial Narrow"/>
              <a:cs typeface="Arial Narrow"/>
              <a:sym typeface="Arial Narrow"/>
            </a:endParaRPr>
          </a:p>
        </p:txBody>
      </p:sp>
      <p:sp>
        <p:nvSpPr>
          <p:cNvPr id="251" name="Google Shape;251;p23"/>
          <p:cNvSpPr txBox="1"/>
          <p:nvPr/>
        </p:nvSpPr>
        <p:spPr>
          <a:xfrm>
            <a:off x="4984537" y="4264640"/>
            <a:ext cx="1851238"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Contraception made easy Percy and Mansour</a:t>
            </a:r>
            <a:endParaRPr sz="1200" b="1" i="1" u="none" strike="noStrike" cap="none">
              <a:solidFill>
                <a:srgbClr val="FFFFFF"/>
              </a:solidFill>
              <a:latin typeface="Arial Narrow"/>
              <a:ea typeface="Arial Narrow"/>
              <a:cs typeface="Arial Narrow"/>
              <a:sym typeface="Arial Narrow"/>
            </a:endParaRPr>
          </a:p>
        </p:txBody>
      </p:sp>
      <p:sp>
        <p:nvSpPr>
          <p:cNvPr id="252" name="Google Shape;252;p23"/>
          <p:cNvSpPr txBox="1"/>
          <p:nvPr/>
        </p:nvSpPr>
        <p:spPr>
          <a:xfrm rot="5400000">
            <a:off x="-821676" y="2662602"/>
            <a:ext cx="2103575"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800"/>
              <a:buFont typeface="Calibri"/>
              <a:buNone/>
            </a:pPr>
            <a:r>
              <a:rPr lang="en-GB" sz="1800" b="1" i="0" u="none" strike="noStrike" cap="none">
                <a:solidFill>
                  <a:srgbClr val="FFFFFF"/>
                </a:solidFill>
                <a:latin typeface="Calibri"/>
                <a:ea typeface="Calibri"/>
                <a:cs typeface="Calibri"/>
                <a:sym typeface="Calibri"/>
              </a:rPr>
              <a:t>Further Reading</a:t>
            </a:r>
            <a:endParaRPr/>
          </a:p>
        </p:txBody>
      </p:sp>
      <p:sp>
        <p:nvSpPr>
          <p:cNvPr id="253" name="Google Shape;253;p23"/>
          <p:cNvSpPr txBox="1"/>
          <p:nvPr/>
        </p:nvSpPr>
        <p:spPr>
          <a:xfrm>
            <a:off x="353795" y="6802884"/>
            <a:ext cx="1745039"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Baby Catcher- Peggy Vincent</a:t>
            </a:r>
            <a:endParaRPr sz="1200" b="1" i="1" u="none" strike="noStrike" cap="none">
              <a:solidFill>
                <a:srgbClr val="FFFFFF"/>
              </a:solidFill>
              <a:latin typeface="Arial Narrow"/>
              <a:ea typeface="Arial Narrow"/>
              <a:cs typeface="Arial Narrow"/>
              <a:sym typeface="Arial Narrow"/>
            </a:endParaRPr>
          </a:p>
        </p:txBody>
      </p:sp>
      <p:sp>
        <p:nvSpPr>
          <p:cNvPr id="254" name="Google Shape;254;p23"/>
          <p:cNvSpPr txBox="1"/>
          <p:nvPr/>
        </p:nvSpPr>
        <p:spPr>
          <a:xfrm>
            <a:off x="2316701" y="6818841"/>
            <a:ext cx="1427202"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Becoming a Social worker- Vivienne Cree</a:t>
            </a:r>
            <a:endParaRPr sz="1200" b="1" i="1" u="none" strike="noStrike" cap="none">
              <a:solidFill>
                <a:srgbClr val="FFFFFF"/>
              </a:solidFill>
              <a:latin typeface="Arial Narrow"/>
              <a:ea typeface="Arial Narrow"/>
              <a:cs typeface="Arial Narrow"/>
              <a:sym typeface="Arial Narrow"/>
            </a:endParaRPr>
          </a:p>
        </p:txBody>
      </p:sp>
      <p:sp>
        <p:nvSpPr>
          <p:cNvPr id="255" name="Google Shape;255;p23"/>
          <p:cNvSpPr txBox="1"/>
          <p:nvPr/>
        </p:nvSpPr>
        <p:spPr>
          <a:xfrm>
            <a:off x="3801414" y="6821132"/>
            <a:ext cx="1427202"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Teen Health- McGraw Hill</a:t>
            </a:r>
            <a:endParaRPr sz="1200" b="1" i="1" u="none" strike="noStrike" cap="none">
              <a:solidFill>
                <a:srgbClr val="FFFFFF"/>
              </a:solidFill>
              <a:latin typeface="Arial Narrow"/>
              <a:ea typeface="Arial Narrow"/>
              <a:cs typeface="Arial Narrow"/>
              <a:sym typeface="Arial Narrow"/>
            </a:endParaRPr>
          </a:p>
        </p:txBody>
      </p:sp>
      <p:sp>
        <p:nvSpPr>
          <p:cNvPr id="256" name="Google Shape;256;p23"/>
          <p:cNvSpPr txBox="1"/>
          <p:nvPr/>
        </p:nvSpPr>
        <p:spPr>
          <a:xfrm>
            <a:off x="5313039" y="6938841"/>
            <a:ext cx="1427202"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Arial Narrow"/>
              <a:buNone/>
            </a:pPr>
            <a:r>
              <a:rPr lang="en-GB" sz="1200" b="1" i="1" u="none" strike="noStrike" cap="none">
                <a:solidFill>
                  <a:srgbClr val="FFFFFF"/>
                </a:solidFill>
                <a:latin typeface="Arial Narrow"/>
                <a:ea typeface="Arial Narrow"/>
                <a:cs typeface="Arial Narrow"/>
                <a:sym typeface="Arial Narrow"/>
              </a:rPr>
              <a:t>Genie Russ Rymer</a:t>
            </a:r>
            <a:endParaRPr sz="1200" b="1" i="1" u="none" strike="noStrike" cap="none">
              <a:solidFill>
                <a:srgbClr val="FFFFFF"/>
              </a:solidFill>
              <a:latin typeface="Arial Narrow"/>
              <a:ea typeface="Arial Narrow"/>
              <a:cs typeface="Arial Narrow"/>
              <a:sym typeface="Arial Narrow"/>
            </a:endParaRPr>
          </a:p>
        </p:txBody>
      </p:sp>
      <p:pic>
        <p:nvPicPr>
          <p:cNvPr id="257" name="Google Shape;257;p23" descr="Cartoon little girl reading a book Royalty Free Vector Image"/>
          <p:cNvPicPr preferRelativeResize="0"/>
          <p:nvPr/>
        </p:nvPicPr>
        <p:blipFill rotWithShape="1">
          <a:blip r:embed="rId3">
            <a:alphaModFix/>
          </a:blip>
          <a:srcRect b="7507"/>
          <a:stretch/>
        </p:blipFill>
        <p:spPr>
          <a:xfrm>
            <a:off x="353795" y="176434"/>
            <a:ext cx="990600" cy="1094603"/>
          </a:xfrm>
          <a:prstGeom prst="rect">
            <a:avLst/>
          </a:prstGeom>
          <a:noFill/>
          <a:ln>
            <a:noFill/>
          </a:ln>
        </p:spPr>
      </p:pic>
      <p:sp>
        <p:nvSpPr>
          <p:cNvPr id="258" name="Google Shape;258;p23"/>
          <p:cNvSpPr/>
          <p:nvPr/>
        </p:nvSpPr>
        <p:spPr>
          <a:xfrm>
            <a:off x="380974" y="9228170"/>
            <a:ext cx="6305265" cy="67710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2400"/>
              <a:buFont typeface="Arial Narrow"/>
              <a:buNone/>
            </a:pPr>
            <a:r>
              <a:rPr lang="en-GB" sz="2400" b="0" i="0" u="none" strike="noStrike" cap="none">
                <a:solidFill>
                  <a:srgbClr val="FFFFFF"/>
                </a:solidFill>
                <a:latin typeface="Arial Narrow"/>
                <a:ea typeface="Arial Narrow"/>
                <a:cs typeface="Arial Narrow"/>
                <a:sym typeface="Arial Narrow"/>
              </a:rPr>
              <a:t>Recommended Reading for Health and Social Care</a:t>
            </a:r>
            <a:endParaRPr/>
          </a:p>
          <a:p>
            <a:pPr marL="0" marR="0" lvl="0" indent="0" algn="ctr" rtl="0">
              <a:lnSpc>
                <a:spcPct val="100000"/>
              </a:lnSpc>
              <a:spcBef>
                <a:spcPts val="0"/>
              </a:spcBef>
              <a:spcAft>
                <a:spcPts val="0"/>
              </a:spcAft>
              <a:buClr>
                <a:srgbClr val="FFFFFF"/>
              </a:buClr>
              <a:buSzPts val="1400"/>
              <a:buFont typeface="Arial Narrow"/>
              <a:buNone/>
            </a:pPr>
            <a:r>
              <a:rPr lang="en-GB" sz="1400" b="0" i="0" u="none" strike="noStrike" cap="none">
                <a:solidFill>
                  <a:srgbClr val="FFFFFF"/>
                </a:solidFill>
                <a:latin typeface="Arial Narrow"/>
                <a:ea typeface="Arial Narrow"/>
                <a:cs typeface="Arial Narrow"/>
                <a:sym typeface="Arial Narrow"/>
              </a:rPr>
              <a:t>Yes some of these are also films, if you prefer!</a:t>
            </a:r>
            <a:endParaRPr sz="1400" b="0" i="0" u="none" strike="noStrike" cap="none">
              <a:solidFill>
                <a:srgbClr val="000000"/>
              </a:solidFill>
              <a:latin typeface="Arial Narrow"/>
              <a:ea typeface="Arial Narrow"/>
              <a:cs typeface="Arial Narrow"/>
              <a:sym typeface="Arial Narrow"/>
            </a:endParaRPr>
          </a:p>
        </p:txBody>
      </p:sp>
      <p:pic>
        <p:nvPicPr>
          <p:cNvPr id="259" name="Google Shape;259;p23" descr="Collins Readers - Collins Readers – Pig-heart Boy: School edition"/>
          <p:cNvPicPr preferRelativeResize="0"/>
          <p:nvPr/>
        </p:nvPicPr>
        <p:blipFill rotWithShape="1">
          <a:blip r:embed="rId4">
            <a:alphaModFix/>
          </a:blip>
          <a:srcRect/>
          <a:stretch/>
        </p:blipFill>
        <p:spPr>
          <a:xfrm>
            <a:off x="633974" y="2019697"/>
            <a:ext cx="1245664" cy="1889029"/>
          </a:xfrm>
          <a:prstGeom prst="rect">
            <a:avLst/>
          </a:prstGeom>
          <a:noFill/>
          <a:ln>
            <a:noFill/>
          </a:ln>
        </p:spPr>
      </p:pic>
      <p:pic>
        <p:nvPicPr>
          <p:cNvPr id="260" name="Google Shape;260;p23" descr="Wonder: Amazon.co.uk: Palacio, R J, Palacio, R J: Books"/>
          <p:cNvPicPr preferRelativeResize="0"/>
          <p:nvPr/>
        </p:nvPicPr>
        <p:blipFill rotWithShape="1">
          <a:blip r:embed="rId5">
            <a:alphaModFix/>
          </a:blip>
          <a:srcRect/>
          <a:stretch/>
        </p:blipFill>
        <p:spPr>
          <a:xfrm>
            <a:off x="2404878" y="2000910"/>
            <a:ext cx="1267329" cy="1946505"/>
          </a:xfrm>
          <a:prstGeom prst="rect">
            <a:avLst/>
          </a:prstGeom>
          <a:noFill/>
          <a:ln>
            <a:noFill/>
          </a:ln>
        </p:spPr>
      </p:pic>
      <p:pic>
        <p:nvPicPr>
          <p:cNvPr id="261" name="Google Shape;261;p23" descr="This is Going to Hurt: Secret Diaries of a Junior Doctor: Amazon ..."/>
          <p:cNvPicPr preferRelativeResize="0"/>
          <p:nvPr/>
        </p:nvPicPr>
        <p:blipFill rotWithShape="1">
          <a:blip r:embed="rId6">
            <a:alphaModFix/>
          </a:blip>
          <a:srcRect/>
          <a:stretch/>
        </p:blipFill>
        <p:spPr>
          <a:xfrm>
            <a:off x="3888290" y="2010002"/>
            <a:ext cx="1267329" cy="1946505"/>
          </a:xfrm>
          <a:prstGeom prst="rect">
            <a:avLst/>
          </a:prstGeom>
          <a:noFill/>
          <a:ln>
            <a:noFill/>
          </a:ln>
        </p:spPr>
      </p:pic>
      <p:pic>
        <p:nvPicPr>
          <p:cNvPr id="262" name="Google Shape;262;p23" descr="When Breath Becomes Air: Amazon.co.uk: Kalanithi, Paul: Books"/>
          <p:cNvPicPr preferRelativeResize="0"/>
          <p:nvPr/>
        </p:nvPicPr>
        <p:blipFill rotWithShape="1">
          <a:blip r:embed="rId7">
            <a:alphaModFix/>
          </a:blip>
          <a:srcRect/>
          <a:stretch/>
        </p:blipFill>
        <p:spPr>
          <a:xfrm>
            <a:off x="5366064" y="1993047"/>
            <a:ext cx="1267329" cy="1928847"/>
          </a:xfrm>
          <a:prstGeom prst="rect">
            <a:avLst/>
          </a:prstGeom>
          <a:noFill/>
          <a:ln>
            <a:noFill/>
          </a:ln>
        </p:spPr>
      </p:pic>
      <p:pic>
        <p:nvPicPr>
          <p:cNvPr id="263" name="Google Shape;263;p23"/>
          <p:cNvPicPr preferRelativeResize="0"/>
          <p:nvPr/>
        </p:nvPicPr>
        <p:blipFill rotWithShape="1">
          <a:blip r:embed="rId8">
            <a:alphaModFix/>
          </a:blip>
          <a:srcRect l="14285" r="9168"/>
          <a:stretch/>
        </p:blipFill>
        <p:spPr>
          <a:xfrm>
            <a:off x="633974" y="4760319"/>
            <a:ext cx="1371306" cy="1791473"/>
          </a:xfrm>
          <a:prstGeom prst="rect">
            <a:avLst/>
          </a:prstGeom>
          <a:noFill/>
          <a:ln>
            <a:noFill/>
          </a:ln>
        </p:spPr>
      </p:pic>
      <p:pic>
        <p:nvPicPr>
          <p:cNvPr id="264" name="Google Shape;264;p23" descr="Me Before You: The international bestselling phenomenon: Amazon.co ..."/>
          <p:cNvPicPr preferRelativeResize="0"/>
          <p:nvPr/>
        </p:nvPicPr>
        <p:blipFill rotWithShape="1">
          <a:blip r:embed="rId9">
            <a:alphaModFix/>
          </a:blip>
          <a:srcRect/>
          <a:stretch/>
        </p:blipFill>
        <p:spPr>
          <a:xfrm>
            <a:off x="2404878" y="4731235"/>
            <a:ext cx="1134203" cy="1764315"/>
          </a:xfrm>
          <a:prstGeom prst="rect">
            <a:avLst/>
          </a:prstGeom>
          <a:noFill/>
          <a:ln>
            <a:noFill/>
          </a:ln>
        </p:spPr>
      </p:pic>
      <p:pic>
        <p:nvPicPr>
          <p:cNvPr id="265" name="Google Shape;265;p23" descr="The Fault in Our Stars: Amazon.co.uk: John Green: Books"/>
          <p:cNvPicPr preferRelativeResize="0"/>
          <p:nvPr/>
        </p:nvPicPr>
        <p:blipFill rotWithShape="1">
          <a:blip r:embed="rId10">
            <a:alphaModFix/>
          </a:blip>
          <a:srcRect/>
          <a:stretch/>
        </p:blipFill>
        <p:spPr>
          <a:xfrm>
            <a:off x="3833500" y="4731235"/>
            <a:ext cx="1245664" cy="1895874"/>
          </a:xfrm>
          <a:prstGeom prst="rect">
            <a:avLst/>
          </a:prstGeom>
          <a:noFill/>
          <a:ln>
            <a:noFill/>
          </a:ln>
        </p:spPr>
      </p:pic>
      <p:pic>
        <p:nvPicPr>
          <p:cNvPr id="266" name="Google Shape;266;p23" descr="The Story of Baby P: Setting the record straight: Amazon.co.uk ..."/>
          <p:cNvPicPr preferRelativeResize="0"/>
          <p:nvPr/>
        </p:nvPicPr>
        <p:blipFill rotWithShape="1">
          <a:blip r:embed="rId11">
            <a:alphaModFix/>
          </a:blip>
          <a:srcRect/>
          <a:stretch/>
        </p:blipFill>
        <p:spPr>
          <a:xfrm>
            <a:off x="5350658" y="4731236"/>
            <a:ext cx="1245664" cy="1955484"/>
          </a:xfrm>
          <a:prstGeom prst="rect">
            <a:avLst/>
          </a:prstGeom>
          <a:noFill/>
          <a:ln>
            <a:noFill/>
          </a:ln>
        </p:spPr>
      </p:pic>
      <p:pic>
        <p:nvPicPr>
          <p:cNvPr id="267" name="Google Shape;267;p23" descr="Savage Girls and Wild Boys: A History of Feral Children: Amazon.co ..."/>
          <p:cNvPicPr preferRelativeResize="0"/>
          <p:nvPr/>
        </p:nvPicPr>
        <p:blipFill rotWithShape="1">
          <a:blip r:embed="rId12">
            <a:alphaModFix/>
          </a:blip>
          <a:srcRect/>
          <a:stretch/>
        </p:blipFill>
        <p:spPr>
          <a:xfrm>
            <a:off x="633974" y="7330817"/>
            <a:ext cx="1098183" cy="1745987"/>
          </a:xfrm>
          <a:prstGeom prst="rect">
            <a:avLst/>
          </a:prstGeom>
          <a:noFill/>
          <a:ln>
            <a:noFill/>
          </a:ln>
        </p:spPr>
      </p:pic>
      <p:pic>
        <p:nvPicPr>
          <p:cNvPr id="268" name="Google Shape;268;p23" descr="The Language of Kindness: A Nurse's Story eBook: Watson, Christie ..."/>
          <p:cNvPicPr preferRelativeResize="0"/>
          <p:nvPr/>
        </p:nvPicPr>
        <p:blipFill rotWithShape="1">
          <a:blip r:embed="rId13">
            <a:alphaModFix/>
          </a:blip>
          <a:srcRect/>
          <a:stretch/>
        </p:blipFill>
        <p:spPr>
          <a:xfrm>
            <a:off x="2404878" y="7465172"/>
            <a:ext cx="1167403" cy="1799477"/>
          </a:xfrm>
          <a:prstGeom prst="rect">
            <a:avLst/>
          </a:prstGeom>
          <a:noFill/>
          <a:ln>
            <a:noFill/>
          </a:ln>
        </p:spPr>
      </p:pic>
      <p:pic>
        <p:nvPicPr>
          <p:cNvPr id="269" name="Google Shape;269;p23" descr="I Am Malala: The Girl Who Stood Up for Education and Was Shot by ..."/>
          <p:cNvPicPr preferRelativeResize="0"/>
          <p:nvPr/>
        </p:nvPicPr>
        <p:blipFill rotWithShape="1">
          <a:blip r:embed="rId14">
            <a:alphaModFix/>
          </a:blip>
          <a:srcRect/>
          <a:stretch/>
        </p:blipFill>
        <p:spPr>
          <a:xfrm>
            <a:off x="3993378" y="7407026"/>
            <a:ext cx="1181168" cy="1774979"/>
          </a:xfrm>
          <a:prstGeom prst="rect">
            <a:avLst/>
          </a:prstGeom>
          <a:noFill/>
          <a:ln>
            <a:noFill/>
          </a:ln>
        </p:spPr>
      </p:pic>
      <p:pic>
        <p:nvPicPr>
          <p:cNvPr id="270" name="Google Shape;270;p23" descr="The Boy Who Couldn't Stop Washing: Experience and Treatment of ..."/>
          <p:cNvPicPr preferRelativeResize="0"/>
          <p:nvPr/>
        </p:nvPicPr>
        <p:blipFill rotWithShape="1">
          <a:blip r:embed="rId15">
            <a:alphaModFix/>
          </a:blip>
          <a:srcRect/>
          <a:stretch/>
        </p:blipFill>
        <p:spPr>
          <a:xfrm>
            <a:off x="8312234" y="11096892"/>
            <a:ext cx="722510" cy="1109712"/>
          </a:xfrm>
          <a:prstGeom prst="rect">
            <a:avLst/>
          </a:prstGeom>
          <a:noFill/>
          <a:ln>
            <a:noFill/>
          </a:ln>
        </p:spPr>
      </p:pic>
      <p:sp>
        <p:nvSpPr>
          <p:cNvPr id="271" name="Google Shape;271;p2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888888"/>
              </a:buClr>
              <a:buSzPts val="900"/>
              <a:buFont typeface="Calibri"/>
              <a:buNone/>
            </a:pPr>
            <a:fld id="{00000000-1234-1234-1234-123412341234}" type="slidenum">
              <a:rPr lang="en-GB" sz="900" b="0" i="0" u="none" strike="noStrike" cap="none">
                <a:solidFill>
                  <a:srgbClr val="888888"/>
                </a:solidFill>
                <a:latin typeface="Calibri"/>
                <a:ea typeface="Calibri"/>
                <a:cs typeface="Calibri"/>
                <a:sym typeface="Calibri"/>
              </a:rPr>
              <a:t>9</a:t>
            </a:fld>
            <a:endParaRPr sz="900" b="0" i="0" u="none" strike="noStrike" cap="none">
              <a:solidFill>
                <a:srgbClr val="888888"/>
              </a:solidFill>
              <a:latin typeface="Calibri"/>
              <a:ea typeface="Calibri"/>
              <a:cs typeface="Calibri"/>
              <a:sym typeface="Calibri"/>
            </a:endParaRPr>
          </a:p>
        </p:txBody>
      </p:sp>
      <p:pic>
        <p:nvPicPr>
          <p:cNvPr id="272" name="Google Shape;272;p23"/>
          <p:cNvPicPr preferRelativeResize="0"/>
          <p:nvPr/>
        </p:nvPicPr>
        <p:blipFill rotWithShape="1">
          <a:blip r:embed="rId16">
            <a:alphaModFix/>
          </a:blip>
          <a:srcRect/>
          <a:stretch/>
        </p:blipFill>
        <p:spPr>
          <a:xfrm>
            <a:off x="663264" y="2030001"/>
            <a:ext cx="1235301" cy="1900462"/>
          </a:xfrm>
          <a:prstGeom prst="rect">
            <a:avLst/>
          </a:prstGeom>
          <a:noFill/>
          <a:ln>
            <a:noFill/>
          </a:ln>
        </p:spPr>
      </p:pic>
      <p:pic>
        <p:nvPicPr>
          <p:cNvPr id="273" name="Google Shape;273;p23"/>
          <p:cNvPicPr preferRelativeResize="0"/>
          <p:nvPr/>
        </p:nvPicPr>
        <p:blipFill rotWithShape="1">
          <a:blip r:embed="rId17">
            <a:alphaModFix/>
          </a:blip>
          <a:srcRect/>
          <a:stretch/>
        </p:blipFill>
        <p:spPr>
          <a:xfrm>
            <a:off x="2406124" y="2005953"/>
            <a:ext cx="1290631" cy="1979496"/>
          </a:xfrm>
          <a:prstGeom prst="rect">
            <a:avLst/>
          </a:prstGeom>
          <a:noFill/>
          <a:ln>
            <a:noFill/>
          </a:ln>
        </p:spPr>
      </p:pic>
      <p:pic>
        <p:nvPicPr>
          <p:cNvPr id="274" name="Google Shape;274;p23"/>
          <p:cNvPicPr preferRelativeResize="0"/>
          <p:nvPr/>
        </p:nvPicPr>
        <p:blipFill rotWithShape="1">
          <a:blip r:embed="rId18">
            <a:alphaModFix/>
          </a:blip>
          <a:srcRect/>
          <a:stretch/>
        </p:blipFill>
        <p:spPr>
          <a:xfrm>
            <a:off x="3891162" y="2010002"/>
            <a:ext cx="1247706" cy="2001416"/>
          </a:xfrm>
          <a:prstGeom prst="rect">
            <a:avLst/>
          </a:prstGeom>
          <a:noFill/>
          <a:ln>
            <a:noFill/>
          </a:ln>
        </p:spPr>
      </p:pic>
      <p:pic>
        <p:nvPicPr>
          <p:cNvPr id="275" name="Google Shape;275;p23"/>
          <p:cNvPicPr preferRelativeResize="0"/>
          <p:nvPr/>
        </p:nvPicPr>
        <p:blipFill rotWithShape="1">
          <a:blip r:embed="rId19">
            <a:alphaModFix/>
          </a:blip>
          <a:srcRect/>
          <a:stretch/>
        </p:blipFill>
        <p:spPr>
          <a:xfrm>
            <a:off x="5323418" y="1933980"/>
            <a:ext cx="1434818" cy="2022527"/>
          </a:xfrm>
          <a:prstGeom prst="rect">
            <a:avLst/>
          </a:prstGeom>
          <a:noFill/>
          <a:ln>
            <a:noFill/>
          </a:ln>
        </p:spPr>
      </p:pic>
      <p:pic>
        <p:nvPicPr>
          <p:cNvPr id="276" name="Google Shape;276;p23"/>
          <p:cNvPicPr preferRelativeResize="0"/>
          <p:nvPr/>
        </p:nvPicPr>
        <p:blipFill rotWithShape="1">
          <a:blip r:embed="rId20">
            <a:alphaModFix/>
          </a:blip>
          <a:srcRect/>
          <a:stretch/>
        </p:blipFill>
        <p:spPr>
          <a:xfrm>
            <a:off x="579912" y="4766364"/>
            <a:ext cx="1389531" cy="1764315"/>
          </a:xfrm>
          <a:prstGeom prst="rect">
            <a:avLst/>
          </a:prstGeom>
          <a:noFill/>
          <a:ln>
            <a:noFill/>
          </a:ln>
        </p:spPr>
      </p:pic>
      <p:pic>
        <p:nvPicPr>
          <p:cNvPr id="277" name="Google Shape;277;p23"/>
          <p:cNvPicPr preferRelativeResize="0"/>
          <p:nvPr/>
        </p:nvPicPr>
        <p:blipFill rotWithShape="1">
          <a:blip r:embed="rId21">
            <a:alphaModFix/>
          </a:blip>
          <a:srcRect/>
          <a:stretch/>
        </p:blipFill>
        <p:spPr>
          <a:xfrm>
            <a:off x="2389191" y="4704357"/>
            <a:ext cx="1343025" cy="2076450"/>
          </a:xfrm>
          <a:prstGeom prst="rect">
            <a:avLst/>
          </a:prstGeom>
          <a:noFill/>
          <a:ln>
            <a:noFill/>
          </a:ln>
        </p:spPr>
      </p:pic>
      <p:pic>
        <p:nvPicPr>
          <p:cNvPr id="278" name="Google Shape;278;p23"/>
          <p:cNvPicPr preferRelativeResize="0"/>
          <p:nvPr/>
        </p:nvPicPr>
        <p:blipFill rotWithShape="1">
          <a:blip r:embed="rId22">
            <a:alphaModFix/>
          </a:blip>
          <a:srcRect/>
          <a:stretch/>
        </p:blipFill>
        <p:spPr>
          <a:xfrm>
            <a:off x="3833500" y="4731235"/>
            <a:ext cx="1371600" cy="2076450"/>
          </a:xfrm>
          <a:prstGeom prst="rect">
            <a:avLst/>
          </a:prstGeom>
          <a:noFill/>
          <a:ln>
            <a:noFill/>
          </a:ln>
        </p:spPr>
      </p:pic>
      <p:pic>
        <p:nvPicPr>
          <p:cNvPr id="279" name="Google Shape;279;p23"/>
          <p:cNvPicPr preferRelativeResize="0"/>
          <p:nvPr/>
        </p:nvPicPr>
        <p:blipFill rotWithShape="1">
          <a:blip r:embed="rId23">
            <a:alphaModFix/>
          </a:blip>
          <a:srcRect/>
          <a:stretch/>
        </p:blipFill>
        <p:spPr>
          <a:xfrm>
            <a:off x="5378166" y="4714863"/>
            <a:ext cx="1362075" cy="2076450"/>
          </a:xfrm>
          <a:prstGeom prst="rect">
            <a:avLst/>
          </a:prstGeom>
          <a:noFill/>
          <a:ln>
            <a:noFill/>
          </a:ln>
        </p:spPr>
      </p:pic>
      <p:pic>
        <p:nvPicPr>
          <p:cNvPr id="280" name="Google Shape;280;p23" descr="Baby Catcher: Chronicles Modern"/>
          <p:cNvPicPr preferRelativeResize="0"/>
          <p:nvPr/>
        </p:nvPicPr>
        <p:blipFill rotWithShape="1">
          <a:blip r:embed="rId24">
            <a:alphaModFix/>
          </a:blip>
          <a:srcRect/>
          <a:stretch/>
        </p:blipFill>
        <p:spPr>
          <a:xfrm>
            <a:off x="593639" y="7217259"/>
            <a:ext cx="1362075" cy="2076450"/>
          </a:xfrm>
          <a:prstGeom prst="rect">
            <a:avLst/>
          </a:prstGeom>
          <a:noFill/>
          <a:ln>
            <a:noFill/>
          </a:ln>
        </p:spPr>
      </p:pic>
      <p:pic>
        <p:nvPicPr>
          <p:cNvPr id="281" name="Google Shape;281;p23"/>
          <p:cNvPicPr preferRelativeResize="0"/>
          <p:nvPr/>
        </p:nvPicPr>
        <p:blipFill rotWithShape="1">
          <a:blip r:embed="rId25">
            <a:alphaModFix/>
          </a:blip>
          <a:srcRect/>
          <a:stretch/>
        </p:blipFill>
        <p:spPr>
          <a:xfrm>
            <a:off x="2390550" y="7447309"/>
            <a:ext cx="1367174" cy="1817340"/>
          </a:xfrm>
          <a:prstGeom prst="rect">
            <a:avLst/>
          </a:prstGeom>
          <a:noFill/>
          <a:ln>
            <a:noFill/>
          </a:ln>
        </p:spPr>
      </p:pic>
      <p:pic>
        <p:nvPicPr>
          <p:cNvPr id="282" name="Google Shape;282;p23"/>
          <p:cNvPicPr preferRelativeResize="0"/>
          <p:nvPr/>
        </p:nvPicPr>
        <p:blipFill rotWithShape="1">
          <a:blip r:embed="rId26">
            <a:alphaModFix/>
          </a:blip>
          <a:srcRect/>
          <a:stretch/>
        </p:blipFill>
        <p:spPr>
          <a:xfrm>
            <a:off x="3956422" y="7391375"/>
            <a:ext cx="1390816" cy="1774980"/>
          </a:xfrm>
          <a:prstGeom prst="rect">
            <a:avLst/>
          </a:prstGeom>
          <a:noFill/>
          <a:ln>
            <a:noFill/>
          </a:ln>
        </p:spPr>
      </p:pic>
      <p:pic>
        <p:nvPicPr>
          <p:cNvPr id="283" name="Google Shape;283;p23" descr="Genie: A Scientific Tragedy"/>
          <p:cNvPicPr preferRelativeResize="0"/>
          <p:nvPr/>
        </p:nvPicPr>
        <p:blipFill rotWithShape="1">
          <a:blip r:embed="rId27">
            <a:alphaModFix/>
          </a:blip>
          <a:srcRect/>
          <a:stretch/>
        </p:blipFill>
        <p:spPr>
          <a:xfrm>
            <a:off x="5473230" y="7363368"/>
            <a:ext cx="1211969" cy="184761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24"/>
          <p:cNvSpPr txBox="1">
            <a:spLocks noGrp="1"/>
          </p:cNvSpPr>
          <p:nvPr>
            <p:ph type="title"/>
          </p:nvPr>
        </p:nvSpPr>
        <p:spPr>
          <a:xfrm>
            <a:off x="166687" y="451205"/>
            <a:ext cx="4119563" cy="112994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b="1"/>
              <a:t>Health and Social Care in the Media</a:t>
            </a:r>
            <a:endParaRPr/>
          </a:p>
        </p:txBody>
      </p:sp>
      <p:sp>
        <p:nvSpPr>
          <p:cNvPr id="289" name="Google Shape;289;p24"/>
          <p:cNvSpPr txBox="1">
            <a:spLocks noGrp="1"/>
          </p:cNvSpPr>
          <p:nvPr>
            <p:ph type="body" idx="1"/>
          </p:nvPr>
        </p:nvSpPr>
        <p:spPr>
          <a:xfrm>
            <a:off x="166687" y="1581150"/>
            <a:ext cx="6524626" cy="5719762"/>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90000"/>
              </a:lnSpc>
              <a:spcBef>
                <a:spcPts val="0"/>
              </a:spcBef>
              <a:spcAft>
                <a:spcPts val="0"/>
              </a:spcAft>
              <a:buClr>
                <a:schemeClr val="dk1"/>
              </a:buClr>
              <a:buSzPct val="100000"/>
              <a:buNone/>
            </a:pPr>
            <a:r>
              <a:rPr lang="en-GB"/>
              <a:t>The role played by health and social care providers is key in a healthy society- something we have learned about recently ! One way in which public awareness is raised about health and social care in general and issues that exist within the health and social care sector is through the media. </a:t>
            </a:r>
            <a:endParaRPr/>
          </a:p>
          <a:p>
            <a:pPr marL="0" lvl="0" indent="0" algn="l" rtl="0">
              <a:lnSpc>
                <a:spcPct val="90000"/>
              </a:lnSpc>
              <a:spcBef>
                <a:spcPts val="750"/>
              </a:spcBef>
              <a:spcAft>
                <a:spcPts val="0"/>
              </a:spcAft>
              <a:buClr>
                <a:schemeClr val="dk1"/>
              </a:buClr>
              <a:buSzPct val="100000"/>
              <a:buNone/>
            </a:pPr>
            <a:r>
              <a:rPr lang="en-GB"/>
              <a:t>Your task is to pick… </a:t>
            </a:r>
            <a:endParaRPr/>
          </a:p>
          <a:p>
            <a:pPr marL="0" lvl="0" indent="0" algn="l" rtl="0">
              <a:lnSpc>
                <a:spcPct val="90000"/>
              </a:lnSpc>
              <a:spcBef>
                <a:spcPts val="750"/>
              </a:spcBef>
              <a:spcAft>
                <a:spcPts val="0"/>
              </a:spcAft>
              <a:buClr>
                <a:schemeClr val="dk1"/>
              </a:buClr>
              <a:buSzPct val="100000"/>
              <a:buNone/>
            </a:pPr>
            <a:r>
              <a:rPr lang="en-GB"/>
              <a:t>➢ x2 Films </a:t>
            </a:r>
            <a:endParaRPr/>
          </a:p>
          <a:p>
            <a:pPr marL="0" lvl="0" indent="0" algn="l" rtl="0">
              <a:lnSpc>
                <a:spcPct val="90000"/>
              </a:lnSpc>
              <a:spcBef>
                <a:spcPts val="750"/>
              </a:spcBef>
              <a:spcAft>
                <a:spcPts val="0"/>
              </a:spcAft>
              <a:buClr>
                <a:schemeClr val="dk1"/>
              </a:buClr>
              <a:buSzPct val="100000"/>
              <a:buNone/>
            </a:pPr>
            <a:r>
              <a:rPr lang="en-GB"/>
              <a:t>➢ x1 Book </a:t>
            </a:r>
            <a:endParaRPr/>
          </a:p>
          <a:p>
            <a:pPr marL="0" lvl="0" indent="0" algn="l" rtl="0">
              <a:lnSpc>
                <a:spcPct val="90000"/>
              </a:lnSpc>
              <a:spcBef>
                <a:spcPts val="750"/>
              </a:spcBef>
              <a:spcAft>
                <a:spcPts val="0"/>
              </a:spcAft>
              <a:buClr>
                <a:schemeClr val="dk1"/>
              </a:buClr>
              <a:buSzPct val="100000"/>
              <a:buNone/>
            </a:pPr>
            <a:r>
              <a:rPr lang="en-GB"/>
              <a:t>➢ x2 Documentaries </a:t>
            </a:r>
            <a:endParaRPr/>
          </a:p>
          <a:p>
            <a:pPr marL="0" lvl="0" indent="0" algn="l" rtl="0">
              <a:lnSpc>
                <a:spcPct val="90000"/>
              </a:lnSpc>
              <a:spcBef>
                <a:spcPts val="750"/>
              </a:spcBef>
              <a:spcAft>
                <a:spcPts val="0"/>
              </a:spcAft>
              <a:buClr>
                <a:schemeClr val="dk1"/>
              </a:buClr>
              <a:buSzPct val="100000"/>
              <a:buNone/>
            </a:pPr>
            <a:r>
              <a:rPr lang="en-GB"/>
              <a:t>You will then be asked to write an essay with the following title: </a:t>
            </a:r>
            <a:r>
              <a:rPr lang="en-GB" b="1"/>
              <a:t>‘Discuss the portrayal of Health and Social Care within the media’ </a:t>
            </a:r>
            <a:endParaRPr/>
          </a:p>
          <a:p>
            <a:pPr marL="0" lvl="0" indent="0" algn="l" rtl="0">
              <a:lnSpc>
                <a:spcPct val="90000"/>
              </a:lnSpc>
              <a:spcBef>
                <a:spcPts val="750"/>
              </a:spcBef>
              <a:spcAft>
                <a:spcPts val="0"/>
              </a:spcAft>
              <a:buClr>
                <a:schemeClr val="dk1"/>
              </a:buClr>
              <a:buSzPct val="100000"/>
              <a:buNone/>
            </a:pPr>
            <a:endParaRPr b="1"/>
          </a:p>
          <a:p>
            <a:pPr marL="0" lvl="0" indent="0" algn="l" rtl="0">
              <a:lnSpc>
                <a:spcPct val="90000"/>
              </a:lnSpc>
              <a:spcBef>
                <a:spcPts val="750"/>
              </a:spcBef>
              <a:spcAft>
                <a:spcPts val="0"/>
              </a:spcAft>
              <a:buClr>
                <a:schemeClr val="dk1"/>
              </a:buClr>
              <a:buSzPct val="100000"/>
              <a:buNone/>
            </a:pPr>
            <a:r>
              <a:rPr lang="en-GB"/>
              <a:t>You must watch/read the some of the examples on the previous slides you have picked and create notes to help with your essay. Consider the following:</a:t>
            </a:r>
            <a:endParaRPr/>
          </a:p>
          <a:p>
            <a:pPr marL="0" lvl="0" indent="0" algn="l" rtl="0">
              <a:lnSpc>
                <a:spcPct val="90000"/>
              </a:lnSpc>
              <a:spcBef>
                <a:spcPts val="750"/>
              </a:spcBef>
              <a:spcAft>
                <a:spcPts val="0"/>
              </a:spcAft>
              <a:buClr>
                <a:schemeClr val="dk1"/>
              </a:buClr>
              <a:buSzPct val="100000"/>
              <a:buNone/>
            </a:pPr>
            <a:r>
              <a:rPr lang="en-GB"/>
              <a:t> • What issues, if any, are being raised in the stimulus?</a:t>
            </a:r>
            <a:endParaRPr/>
          </a:p>
          <a:p>
            <a:pPr marL="0" lvl="0" indent="0" algn="l" rtl="0">
              <a:lnSpc>
                <a:spcPct val="90000"/>
              </a:lnSpc>
              <a:spcBef>
                <a:spcPts val="750"/>
              </a:spcBef>
              <a:spcAft>
                <a:spcPts val="0"/>
              </a:spcAft>
              <a:buClr>
                <a:schemeClr val="dk1"/>
              </a:buClr>
              <a:buSzPct val="100000"/>
              <a:buNone/>
            </a:pPr>
            <a:r>
              <a:rPr lang="en-GB"/>
              <a:t> • How does the stimulus present H&amp;SC? </a:t>
            </a:r>
            <a:endParaRPr/>
          </a:p>
          <a:p>
            <a:pPr marL="0" lvl="0" indent="0" algn="l" rtl="0">
              <a:lnSpc>
                <a:spcPct val="90000"/>
              </a:lnSpc>
              <a:spcBef>
                <a:spcPts val="750"/>
              </a:spcBef>
              <a:spcAft>
                <a:spcPts val="0"/>
              </a:spcAft>
              <a:buClr>
                <a:schemeClr val="dk1"/>
              </a:buClr>
              <a:buSzPct val="100000"/>
              <a:buNone/>
            </a:pPr>
            <a:r>
              <a:rPr lang="en-GB"/>
              <a:t> Is the stimulus informative/helpful and why? </a:t>
            </a:r>
            <a:endParaRPr/>
          </a:p>
          <a:p>
            <a:pPr marL="0" lvl="0" indent="0" algn="l" rtl="0">
              <a:lnSpc>
                <a:spcPct val="90000"/>
              </a:lnSpc>
              <a:spcBef>
                <a:spcPts val="750"/>
              </a:spcBef>
              <a:spcAft>
                <a:spcPts val="0"/>
              </a:spcAft>
              <a:buClr>
                <a:schemeClr val="dk1"/>
              </a:buClr>
              <a:buSzPct val="100000"/>
              <a:buNone/>
            </a:pPr>
            <a:r>
              <a:rPr lang="en-GB"/>
              <a:t>• Are there any quotes/scenes etc that stand out to you and why? </a:t>
            </a:r>
            <a:endParaRPr/>
          </a:p>
          <a:p>
            <a:pPr marL="0" lvl="0" indent="0" algn="l" rtl="0">
              <a:lnSpc>
                <a:spcPct val="90000"/>
              </a:lnSpc>
              <a:spcBef>
                <a:spcPts val="750"/>
              </a:spcBef>
              <a:spcAft>
                <a:spcPts val="0"/>
              </a:spcAft>
              <a:buClr>
                <a:schemeClr val="dk1"/>
              </a:buClr>
              <a:buSzPct val="100000"/>
              <a:buNone/>
            </a:pPr>
            <a:r>
              <a:rPr lang="en-GB"/>
              <a:t>• How effective is the stimulus in raising public awareness about H&amp;SC/Issues? </a:t>
            </a:r>
            <a:endParaRPr/>
          </a:p>
          <a:p>
            <a:pPr marL="0" lvl="0" indent="0" algn="l" rtl="0">
              <a:lnSpc>
                <a:spcPct val="90000"/>
              </a:lnSpc>
              <a:spcBef>
                <a:spcPts val="750"/>
              </a:spcBef>
              <a:spcAft>
                <a:spcPts val="0"/>
              </a:spcAft>
              <a:buClr>
                <a:schemeClr val="dk1"/>
              </a:buClr>
              <a:buSzPct val="100000"/>
              <a:buNone/>
            </a:pPr>
            <a:endParaRPr/>
          </a:p>
          <a:p>
            <a:pPr marL="0" lvl="0" indent="0" algn="l" rtl="0">
              <a:lnSpc>
                <a:spcPct val="90000"/>
              </a:lnSpc>
              <a:spcBef>
                <a:spcPts val="750"/>
              </a:spcBef>
              <a:spcAft>
                <a:spcPts val="0"/>
              </a:spcAft>
              <a:buClr>
                <a:schemeClr val="dk1"/>
              </a:buClr>
              <a:buSzPct val="100000"/>
              <a:buNone/>
            </a:pPr>
            <a:r>
              <a:rPr lang="en-GB"/>
              <a:t>This list is NOT exhaustive there may be other questions/ideas you wish to consider as you watch or read.</a:t>
            </a:r>
            <a:endParaRPr/>
          </a:p>
        </p:txBody>
      </p:sp>
      <p:pic>
        <p:nvPicPr>
          <p:cNvPr id="290" name="Google Shape;290;p24"/>
          <p:cNvPicPr preferRelativeResize="0"/>
          <p:nvPr/>
        </p:nvPicPr>
        <p:blipFill rotWithShape="1">
          <a:blip r:embed="rId3">
            <a:alphaModFix/>
          </a:blip>
          <a:srcRect/>
          <a:stretch/>
        </p:blipFill>
        <p:spPr>
          <a:xfrm>
            <a:off x="4286250" y="203237"/>
            <a:ext cx="2405063" cy="1383950"/>
          </a:xfrm>
          <a:prstGeom prst="rect">
            <a:avLst/>
          </a:prstGeom>
          <a:noFill/>
          <a:ln>
            <a:noFill/>
          </a:ln>
        </p:spPr>
      </p:pic>
      <p:pic>
        <p:nvPicPr>
          <p:cNvPr id="291" name="Google Shape;291;p24"/>
          <p:cNvPicPr preferRelativeResize="0"/>
          <p:nvPr/>
        </p:nvPicPr>
        <p:blipFill rotWithShape="1">
          <a:blip r:embed="rId4">
            <a:alphaModFix/>
          </a:blip>
          <a:srcRect l="34167" t="15974" r="32500" b="42267"/>
          <a:stretch/>
        </p:blipFill>
        <p:spPr>
          <a:xfrm>
            <a:off x="3577535" y="7600947"/>
            <a:ext cx="3189107" cy="2152647"/>
          </a:xfrm>
          <a:prstGeom prst="rect">
            <a:avLst/>
          </a:prstGeom>
          <a:noFill/>
          <a:ln>
            <a:noFill/>
          </a:ln>
        </p:spPr>
      </p:pic>
      <p:pic>
        <p:nvPicPr>
          <p:cNvPr id="292" name="Google Shape;292;p24"/>
          <p:cNvPicPr preferRelativeResize="0"/>
          <p:nvPr/>
        </p:nvPicPr>
        <p:blipFill rotWithShape="1">
          <a:blip r:embed="rId5">
            <a:alphaModFix/>
          </a:blip>
          <a:srcRect/>
          <a:stretch/>
        </p:blipFill>
        <p:spPr>
          <a:xfrm>
            <a:off x="166687" y="7439028"/>
            <a:ext cx="2633014" cy="438150"/>
          </a:xfrm>
          <a:prstGeom prst="rect">
            <a:avLst/>
          </a:prstGeom>
          <a:noFill/>
          <a:ln>
            <a:noFill/>
          </a:ln>
        </p:spPr>
      </p:pic>
      <p:cxnSp>
        <p:nvCxnSpPr>
          <p:cNvPr id="293" name="Google Shape;293;p24"/>
          <p:cNvCxnSpPr/>
          <p:nvPr/>
        </p:nvCxnSpPr>
        <p:spPr>
          <a:xfrm>
            <a:off x="166687" y="7296150"/>
            <a:ext cx="6524626" cy="0"/>
          </a:xfrm>
          <a:prstGeom prst="straightConnector1">
            <a:avLst/>
          </a:prstGeom>
          <a:noFill/>
          <a:ln w="57150" cap="flat" cmpd="sng">
            <a:solidFill>
              <a:schemeClr val="dk1"/>
            </a:solidFill>
            <a:prstDash val="solid"/>
            <a:miter lim="800000"/>
            <a:headEnd type="none" w="sm" len="sm"/>
            <a:tailEnd type="none" w="sm" len="sm"/>
          </a:ln>
        </p:spPr>
      </p:cxnSp>
      <p:pic>
        <p:nvPicPr>
          <p:cNvPr id="294" name="Google Shape;294;p24"/>
          <p:cNvPicPr preferRelativeResize="0"/>
          <p:nvPr/>
        </p:nvPicPr>
        <p:blipFill rotWithShape="1">
          <a:blip r:embed="rId4">
            <a:alphaModFix/>
          </a:blip>
          <a:srcRect l="34167" t="60825" r="32500" b="6694"/>
          <a:stretch/>
        </p:blipFill>
        <p:spPr>
          <a:xfrm>
            <a:off x="166687" y="7962899"/>
            <a:ext cx="3410848" cy="1790695"/>
          </a:xfrm>
          <a:prstGeom prst="rect">
            <a:avLst/>
          </a:prstGeom>
          <a:noFill/>
          <a:ln>
            <a:noFill/>
          </a:ln>
        </p:spPr>
      </p:pic>
      <p:sp>
        <p:nvSpPr>
          <p:cNvPr id="295" name="Google Shape;295;p24"/>
          <p:cNvSpPr txBox="1"/>
          <p:nvPr/>
        </p:nvSpPr>
        <p:spPr>
          <a:xfrm>
            <a:off x="2799701" y="7293532"/>
            <a:ext cx="33147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chemeClr val="dk1"/>
                </a:solidFill>
                <a:latin typeface="Calibri"/>
                <a:ea typeface="Calibri"/>
                <a:cs typeface="Calibri"/>
                <a:sym typeface="Calibri"/>
              </a:rPr>
              <a:t>Documentary Suggestions:</a:t>
            </a:r>
            <a:endParaRPr/>
          </a:p>
        </p:txBody>
      </p:sp>
      <p:sp>
        <p:nvSpPr>
          <p:cNvPr id="296" name="Google Shape;296;p2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25"/>
          <p:cNvSpPr/>
          <p:nvPr/>
        </p:nvSpPr>
        <p:spPr>
          <a:xfrm>
            <a:off x="152398" y="80160"/>
            <a:ext cx="6553200" cy="954107"/>
          </a:xfrm>
          <a:prstGeom prst="rect">
            <a:avLst/>
          </a:prstGeom>
          <a:noFill/>
          <a:ln>
            <a:noFill/>
          </a:ln>
        </p:spPr>
        <p:txBody>
          <a:bodyPr spcFirstLastPara="1" wrap="square" lIns="91425" tIns="45700" rIns="91425" bIns="45700" anchor="ctr" anchorCtr="0">
            <a:noAutofit/>
          </a:bodyPr>
          <a:lstStyle/>
          <a:p>
            <a:pPr marL="0" marR="0" lvl="0" indent="457200" algn="ctr" rtl="0">
              <a:lnSpc>
                <a:spcPct val="100000"/>
              </a:lnSpc>
              <a:spcBef>
                <a:spcPts val="0"/>
              </a:spcBef>
              <a:spcAft>
                <a:spcPts val="0"/>
              </a:spcAft>
              <a:buClr>
                <a:schemeClr val="dk1"/>
              </a:buClr>
              <a:buSzPts val="2000"/>
              <a:buFont typeface="Book Antiqua"/>
              <a:buNone/>
            </a:pPr>
            <a:r>
              <a:rPr lang="en-GB" sz="2000" b="1" i="0" u="sng" strike="noStrike" cap="none">
                <a:solidFill>
                  <a:schemeClr val="dk1"/>
                </a:solidFill>
                <a:latin typeface="Book Antiqua"/>
                <a:ea typeface="Book Antiqua"/>
                <a:cs typeface="Book Antiqua"/>
                <a:sym typeface="Book Antiqua"/>
              </a:rPr>
              <a:t>Learning Log </a:t>
            </a:r>
            <a:r>
              <a:rPr lang="en-GB" sz="2000" b="0" i="0" u="none" strike="noStrike" cap="none">
                <a:solidFill>
                  <a:schemeClr val="dk1"/>
                </a:solidFill>
                <a:latin typeface="Book Antiqua"/>
                <a:ea typeface="Book Antiqua"/>
                <a:cs typeface="Book Antiqua"/>
                <a:sym typeface="Book Antiqua"/>
              </a:rPr>
              <a:t>	</a:t>
            </a:r>
            <a:endParaRPr sz="1050" b="0" i="0" u="none" strike="noStrike" cap="none">
              <a:solidFill>
                <a:schemeClr val="dk1"/>
              </a:solidFill>
              <a:latin typeface="Arial"/>
              <a:ea typeface="Arial"/>
              <a:cs typeface="Arial"/>
              <a:sym typeface="Arial"/>
            </a:endParaRPr>
          </a:p>
          <a:p>
            <a:pPr marL="0" marR="0" lvl="0" indent="457200" algn="l" rtl="0">
              <a:lnSpc>
                <a:spcPct val="100000"/>
              </a:lnSpc>
              <a:spcBef>
                <a:spcPts val="0"/>
              </a:spcBef>
              <a:spcAft>
                <a:spcPts val="0"/>
              </a:spcAft>
              <a:buClr>
                <a:schemeClr val="dk1"/>
              </a:buClr>
              <a:buSzPts val="1200"/>
              <a:buFont typeface="Book Antiqua"/>
              <a:buNone/>
            </a:pPr>
            <a:r>
              <a:rPr lang="en-GB" sz="1200" b="0" i="0" u="none" strike="noStrike" cap="none">
                <a:solidFill>
                  <a:schemeClr val="dk1"/>
                </a:solidFill>
                <a:latin typeface="Book Antiqua"/>
                <a:ea typeface="Book Antiqua"/>
                <a:cs typeface="Book Antiqua"/>
                <a:sym typeface="Book Antiqua"/>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sz="700" b="0" i="0" u="none" strike="noStrike" cap="none">
              <a:solidFill>
                <a:schemeClr val="dk1"/>
              </a:solidFill>
              <a:latin typeface="Arial"/>
              <a:ea typeface="Arial"/>
              <a:cs typeface="Arial"/>
              <a:sym typeface="Arial"/>
            </a:endParaRPr>
          </a:p>
        </p:txBody>
      </p:sp>
      <p:graphicFrame>
        <p:nvGraphicFramePr>
          <p:cNvPr id="302" name="Google Shape;302;p25"/>
          <p:cNvGraphicFramePr/>
          <p:nvPr/>
        </p:nvGraphicFramePr>
        <p:xfrm>
          <a:off x="66673" y="1200328"/>
          <a:ext cx="6724675" cy="8625600"/>
        </p:xfrm>
        <a:graphic>
          <a:graphicData uri="http://schemas.openxmlformats.org/drawingml/2006/table">
            <a:tbl>
              <a:tblPr firstRow="1" bandRow="1">
                <a:noFill/>
                <a:tableStyleId>{D1A5D336-3260-42BB-B45E-4BC73FE68BB1}</a:tableStyleId>
              </a:tblPr>
              <a:tblGrid>
                <a:gridCol w="688200">
                  <a:extLst>
                    <a:ext uri="{9D8B030D-6E8A-4147-A177-3AD203B41FA5}">
                      <a16:colId xmlns:a16="http://schemas.microsoft.com/office/drawing/2014/main" val="20000"/>
                    </a:ext>
                  </a:extLst>
                </a:gridCol>
                <a:gridCol w="1848300">
                  <a:extLst>
                    <a:ext uri="{9D8B030D-6E8A-4147-A177-3AD203B41FA5}">
                      <a16:colId xmlns:a16="http://schemas.microsoft.com/office/drawing/2014/main" val="20001"/>
                    </a:ext>
                  </a:extLst>
                </a:gridCol>
                <a:gridCol w="2507000">
                  <a:extLst>
                    <a:ext uri="{9D8B030D-6E8A-4147-A177-3AD203B41FA5}">
                      <a16:colId xmlns:a16="http://schemas.microsoft.com/office/drawing/2014/main" val="20002"/>
                    </a:ext>
                  </a:extLst>
                </a:gridCol>
                <a:gridCol w="1681175">
                  <a:extLst>
                    <a:ext uri="{9D8B030D-6E8A-4147-A177-3AD203B41FA5}">
                      <a16:colId xmlns:a16="http://schemas.microsoft.com/office/drawing/2014/main" val="20003"/>
                    </a:ext>
                  </a:extLst>
                </a:gridCol>
              </a:tblGrid>
              <a:tr h="450100">
                <a:tc>
                  <a:txBody>
                    <a:bodyPr/>
                    <a:lstStyle/>
                    <a:p>
                      <a:pPr marL="0" marR="0" lvl="0" indent="0" algn="l" rtl="0">
                        <a:spcBef>
                          <a:spcPts val="0"/>
                        </a:spcBef>
                        <a:spcAft>
                          <a:spcPts val="0"/>
                        </a:spcAft>
                        <a:buNone/>
                      </a:pPr>
                      <a:r>
                        <a:rPr lang="en-GB" sz="1400" b="1" u="none" strike="noStrike" cap="none"/>
                        <a:t>Date </a:t>
                      </a:r>
                      <a:endParaRPr/>
                    </a:p>
                  </a:txBody>
                  <a:tcPr marL="91450" marR="91450" marT="45725" marB="45725"/>
                </a:tc>
                <a:tc>
                  <a:txBody>
                    <a:bodyPr/>
                    <a:lstStyle/>
                    <a:p>
                      <a:pPr marL="0" marR="0" lvl="0" indent="0" algn="l" rtl="0">
                        <a:spcBef>
                          <a:spcPts val="0"/>
                        </a:spcBef>
                        <a:spcAft>
                          <a:spcPts val="0"/>
                        </a:spcAft>
                        <a:buNone/>
                      </a:pPr>
                      <a:r>
                        <a:rPr lang="en-GB" sz="1400" b="1"/>
                        <a:t>Title</a:t>
                      </a:r>
                      <a:endParaRPr/>
                    </a:p>
                  </a:txBody>
                  <a:tcPr marL="91450" marR="91450" marT="45725" marB="45725"/>
                </a:tc>
                <a:tc>
                  <a:txBody>
                    <a:bodyPr/>
                    <a:lstStyle/>
                    <a:p>
                      <a:pPr marL="0" marR="0" lvl="0" indent="0" algn="l" rtl="0">
                        <a:spcBef>
                          <a:spcPts val="0"/>
                        </a:spcBef>
                        <a:spcAft>
                          <a:spcPts val="0"/>
                        </a:spcAft>
                        <a:buNone/>
                      </a:pPr>
                      <a:r>
                        <a:rPr lang="en-GB" sz="1400" b="1"/>
                        <a:t>Summary of content</a:t>
                      </a:r>
                      <a:endParaRPr/>
                    </a:p>
                  </a:txBody>
                  <a:tcPr marL="91450" marR="91450" marT="45725" marB="45725"/>
                </a:tc>
                <a:tc>
                  <a:txBody>
                    <a:bodyPr/>
                    <a:lstStyle/>
                    <a:p>
                      <a:pPr marL="0" marR="0" lvl="0" indent="0" algn="l" rtl="0">
                        <a:spcBef>
                          <a:spcPts val="0"/>
                        </a:spcBef>
                        <a:spcAft>
                          <a:spcPts val="0"/>
                        </a:spcAft>
                        <a:buNone/>
                      </a:pPr>
                      <a:r>
                        <a:rPr lang="en-GB" sz="1400" b="1"/>
                        <a:t>My thoughts</a:t>
                      </a:r>
                      <a:endParaRPr/>
                    </a:p>
                  </a:txBody>
                  <a:tcPr marL="91450" marR="91450" marT="45725" marB="45725"/>
                </a:tc>
                <a:extLst>
                  <a:ext uri="{0D108BD9-81ED-4DB2-BD59-A6C34878D82A}">
                    <a16:rowId xmlns:a16="http://schemas.microsoft.com/office/drawing/2014/main" val="10000"/>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1"/>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2"/>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3"/>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4"/>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5"/>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6"/>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7"/>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8"/>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09"/>
                  </a:ext>
                </a:extLst>
              </a:tr>
              <a:tr h="817550">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tc>
                  <a:txBody>
                    <a:bodyPr/>
                    <a:lstStyle/>
                    <a:p>
                      <a:pPr marL="0" marR="0" lvl="0" indent="0" algn="l" rtl="0">
                        <a:spcBef>
                          <a:spcPts val="0"/>
                        </a:spcBef>
                        <a:spcAft>
                          <a:spcPts val="0"/>
                        </a:spcAft>
                        <a:buNone/>
                      </a:pPr>
                      <a:endParaRPr sz="1350"/>
                    </a:p>
                  </a:txBody>
                  <a:tcPr marL="91450" marR="91450" marT="45725" marB="45725"/>
                </a:tc>
                <a:extLst>
                  <a:ext uri="{0D108BD9-81ED-4DB2-BD59-A6C34878D82A}">
                    <a16:rowId xmlns:a16="http://schemas.microsoft.com/office/drawing/2014/main" val="10010"/>
                  </a:ext>
                </a:extLst>
              </a:tr>
            </a:tbl>
          </a:graphicData>
        </a:graphic>
      </p:graphicFrame>
      <p:sp>
        <p:nvSpPr>
          <p:cNvPr id="303" name="Google Shape;303;p2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p26" descr="Glossary Images, Stock Photos &amp; Vectors | Shutterstock"/>
          <p:cNvPicPr preferRelativeResize="0"/>
          <p:nvPr/>
        </p:nvPicPr>
        <p:blipFill rotWithShape="1">
          <a:blip r:embed="rId3">
            <a:alphaModFix/>
          </a:blip>
          <a:srcRect t="38877" b="36092"/>
          <a:stretch/>
        </p:blipFill>
        <p:spPr>
          <a:xfrm>
            <a:off x="0" y="0"/>
            <a:ext cx="6858000" cy="1232453"/>
          </a:xfrm>
          <a:prstGeom prst="rect">
            <a:avLst/>
          </a:prstGeom>
          <a:noFill/>
          <a:ln>
            <a:noFill/>
          </a:ln>
        </p:spPr>
      </p:pic>
      <p:sp>
        <p:nvSpPr>
          <p:cNvPr id="309" name="Google Shape;309;p26"/>
          <p:cNvSpPr txBox="1"/>
          <p:nvPr/>
        </p:nvSpPr>
        <p:spPr>
          <a:xfrm>
            <a:off x="109330" y="1272209"/>
            <a:ext cx="6639339" cy="4770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dk1"/>
                </a:solidFill>
                <a:latin typeface="Calibri"/>
                <a:ea typeface="Calibri"/>
                <a:cs typeface="Calibri"/>
                <a:sym typeface="Calibri"/>
              </a:rPr>
              <a:t>Task: </a:t>
            </a:r>
            <a:r>
              <a:rPr lang="en-GB" sz="1200" dirty="0">
                <a:solidFill>
                  <a:schemeClr val="dk1"/>
                </a:solidFill>
                <a:latin typeface="Calibri"/>
                <a:ea typeface="Calibri"/>
                <a:cs typeface="Calibri"/>
                <a:sym typeface="Calibri"/>
              </a:rPr>
              <a:t>Research and define the following words which are central to your Health and Social Care Units. Then, draw a symbol to summarise the term and help you remember it.</a:t>
            </a:r>
            <a:endParaRPr dirty="0"/>
          </a:p>
        </p:txBody>
      </p:sp>
      <p:graphicFrame>
        <p:nvGraphicFramePr>
          <p:cNvPr id="310" name="Google Shape;310;p26"/>
          <p:cNvGraphicFramePr/>
          <p:nvPr/>
        </p:nvGraphicFramePr>
        <p:xfrm>
          <a:off x="0" y="1789040"/>
          <a:ext cx="6858000" cy="8117025"/>
        </p:xfrm>
        <a:graphic>
          <a:graphicData uri="http://schemas.openxmlformats.org/drawingml/2006/table">
            <a:tbl>
              <a:tblPr firstRow="1" bandRow="1">
                <a:noFill/>
                <a:tableStyleId>{D1A5D336-3260-42BB-B45E-4BC73FE68BB1}</a:tableStyleId>
              </a:tblPr>
              <a:tblGrid>
                <a:gridCol w="1732550">
                  <a:extLst>
                    <a:ext uri="{9D8B030D-6E8A-4147-A177-3AD203B41FA5}">
                      <a16:colId xmlns:a16="http://schemas.microsoft.com/office/drawing/2014/main" val="20000"/>
                    </a:ext>
                  </a:extLst>
                </a:gridCol>
                <a:gridCol w="3368850">
                  <a:extLst>
                    <a:ext uri="{9D8B030D-6E8A-4147-A177-3AD203B41FA5}">
                      <a16:colId xmlns:a16="http://schemas.microsoft.com/office/drawing/2014/main" val="20001"/>
                    </a:ext>
                  </a:extLst>
                </a:gridCol>
                <a:gridCol w="1756600">
                  <a:extLst>
                    <a:ext uri="{9D8B030D-6E8A-4147-A177-3AD203B41FA5}">
                      <a16:colId xmlns:a16="http://schemas.microsoft.com/office/drawing/2014/main" val="20002"/>
                    </a:ext>
                  </a:extLst>
                </a:gridCol>
              </a:tblGrid>
              <a:tr h="300525">
                <a:tc>
                  <a:txBody>
                    <a:bodyPr/>
                    <a:lstStyle/>
                    <a:p>
                      <a:pPr marL="0" marR="0" lvl="0" indent="0" algn="ctr" rtl="0">
                        <a:spcBef>
                          <a:spcPts val="0"/>
                        </a:spcBef>
                        <a:spcAft>
                          <a:spcPts val="0"/>
                        </a:spcAft>
                        <a:buNone/>
                      </a:pPr>
                      <a:r>
                        <a:rPr lang="en-GB" sz="1200" b="1"/>
                        <a:t>Term</a:t>
                      </a:r>
                      <a:endParaRPr/>
                    </a:p>
                  </a:txBody>
                  <a:tcPr marL="91450" marR="91450" marT="45725" marB="45725" anchor="ctr"/>
                </a:tc>
                <a:tc>
                  <a:txBody>
                    <a:bodyPr/>
                    <a:lstStyle/>
                    <a:p>
                      <a:pPr marL="0" marR="0" lvl="0" indent="0" algn="ctr" rtl="0">
                        <a:spcBef>
                          <a:spcPts val="0"/>
                        </a:spcBef>
                        <a:spcAft>
                          <a:spcPts val="0"/>
                        </a:spcAft>
                        <a:buNone/>
                      </a:pPr>
                      <a:r>
                        <a:rPr lang="en-GB" sz="1200" b="1"/>
                        <a:t>Definition</a:t>
                      </a:r>
                      <a:endParaRPr/>
                    </a:p>
                  </a:txBody>
                  <a:tcPr marL="91450" marR="91450" marT="45725" marB="45725" anchor="ctr"/>
                </a:tc>
                <a:tc>
                  <a:txBody>
                    <a:bodyPr/>
                    <a:lstStyle/>
                    <a:p>
                      <a:pPr marL="0" marR="0" lvl="0" indent="0" algn="ctr" rtl="0">
                        <a:spcBef>
                          <a:spcPts val="0"/>
                        </a:spcBef>
                        <a:spcAft>
                          <a:spcPts val="0"/>
                        </a:spcAft>
                        <a:buNone/>
                      </a:pPr>
                      <a:r>
                        <a:rPr lang="en-GB" sz="1200" b="1"/>
                        <a:t>Symbol</a:t>
                      </a:r>
                      <a:endParaRPr/>
                    </a:p>
                  </a:txBody>
                  <a:tcPr marL="91450" marR="91450" marT="45725" marB="45725" anchor="ctr"/>
                </a:tc>
                <a:extLst>
                  <a:ext uri="{0D108BD9-81ED-4DB2-BD59-A6C34878D82A}">
                    <a16:rowId xmlns:a16="http://schemas.microsoft.com/office/drawing/2014/main" val="10000"/>
                  </a:ext>
                </a:extLst>
              </a:tr>
              <a:tr h="781650">
                <a:tc>
                  <a:txBody>
                    <a:bodyPr/>
                    <a:lstStyle/>
                    <a:p>
                      <a:pPr marL="0" marR="0" lvl="0" indent="0" algn="ctr" rtl="0">
                        <a:spcBef>
                          <a:spcPts val="0"/>
                        </a:spcBef>
                        <a:spcAft>
                          <a:spcPts val="0"/>
                        </a:spcAft>
                        <a:buNone/>
                      </a:pPr>
                      <a:r>
                        <a:rPr lang="en-GB" sz="1350"/>
                        <a:t>Adolescence</a:t>
                      </a:r>
                      <a:endParaRPr/>
                    </a:p>
                  </a:txBody>
                  <a:tcPr marL="91450" marR="91450" marT="45725" marB="45725" anchor="ctr"/>
                </a:tc>
                <a:tc>
                  <a:txBody>
                    <a:bodyPr/>
                    <a:lstStyle/>
                    <a:p>
                      <a:pPr marL="0" marR="0" lvl="0" indent="0" algn="ctr" rtl="0">
                        <a:lnSpc>
                          <a:spcPct val="100000"/>
                        </a:lnSpc>
                        <a:spcBef>
                          <a:spcPts val="0"/>
                        </a:spcBef>
                        <a:spcAft>
                          <a:spcPts val="0"/>
                        </a:spcAft>
                        <a:buClr>
                          <a:schemeClr val="dk1"/>
                        </a:buClr>
                        <a:buSzPts val="1100"/>
                        <a:buFont typeface="Calibri"/>
                        <a:buNone/>
                      </a:pPr>
                      <a:r>
                        <a:rPr lang="en-GB" sz="1100"/>
                        <a:t>An important status change following the onset of puberty during which a young person develops from a child into a adult. </a:t>
                      </a:r>
                      <a:endParaRPr/>
                    </a:p>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1"/>
                  </a:ext>
                </a:extLst>
              </a:tr>
              <a:tr h="781650">
                <a:tc>
                  <a:txBody>
                    <a:bodyPr/>
                    <a:lstStyle/>
                    <a:p>
                      <a:pPr marL="0" marR="0" lvl="0" indent="0" algn="ctr" rtl="0">
                        <a:spcBef>
                          <a:spcPts val="0"/>
                        </a:spcBef>
                        <a:spcAft>
                          <a:spcPts val="0"/>
                        </a:spcAft>
                        <a:buNone/>
                      </a:pPr>
                      <a:r>
                        <a:rPr lang="en-GB" sz="1350"/>
                        <a:t>Advocate</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2"/>
                  </a:ext>
                </a:extLst>
              </a:tr>
              <a:tr h="781650">
                <a:tc>
                  <a:txBody>
                    <a:bodyPr/>
                    <a:lstStyle/>
                    <a:p>
                      <a:pPr marL="0" marR="0" lvl="0" indent="0" algn="ctr" rtl="0">
                        <a:spcBef>
                          <a:spcPts val="0"/>
                        </a:spcBef>
                        <a:spcAft>
                          <a:spcPts val="0"/>
                        </a:spcAft>
                        <a:buNone/>
                      </a:pPr>
                      <a:r>
                        <a:rPr lang="en-GB" sz="1350"/>
                        <a:t>Attachment</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3"/>
                  </a:ext>
                </a:extLst>
              </a:tr>
              <a:tr h="781650">
                <a:tc>
                  <a:txBody>
                    <a:bodyPr/>
                    <a:lstStyle/>
                    <a:p>
                      <a:pPr marL="0" marR="0" lvl="0" indent="0" algn="ctr" rtl="0">
                        <a:spcBef>
                          <a:spcPts val="0"/>
                        </a:spcBef>
                        <a:spcAft>
                          <a:spcPts val="0"/>
                        </a:spcAft>
                        <a:buNone/>
                      </a:pPr>
                      <a:r>
                        <a:rPr lang="en-GB" sz="1350"/>
                        <a:t>Care package</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4"/>
                  </a:ext>
                </a:extLst>
              </a:tr>
              <a:tr h="781650">
                <a:tc>
                  <a:txBody>
                    <a:bodyPr/>
                    <a:lstStyle/>
                    <a:p>
                      <a:pPr marL="0" marR="0" lvl="0" indent="0" algn="ctr" rtl="0">
                        <a:spcBef>
                          <a:spcPts val="0"/>
                        </a:spcBef>
                        <a:spcAft>
                          <a:spcPts val="0"/>
                        </a:spcAft>
                        <a:buNone/>
                      </a:pPr>
                      <a:r>
                        <a:rPr lang="en-GB" sz="1350"/>
                        <a:t>Clinical Commissioning Groups (CCGs)</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5"/>
                  </a:ext>
                </a:extLst>
              </a:tr>
              <a:tr h="781650">
                <a:tc>
                  <a:txBody>
                    <a:bodyPr/>
                    <a:lstStyle/>
                    <a:p>
                      <a:pPr marL="0" marR="0" lvl="0" indent="0" algn="ctr" rtl="0">
                        <a:spcBef>
                          <a:spcPts val="0"/>
                        </a:spcBef>
                        <a:spcAft>
                          <a:spcPts val="0"/>
                        </a:spcAft>
                        <a:buNone/>
                      </a:pPr>
                      <a:r>
                        <a:rPr lang="en-GB" sz="1350"/>
                        <a:t>Development</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6"/>
                  </a:ext>
                </a:extLst>
              </a:tr>
              <a:tr h="781650">
                <a:tc>
                  <a:txBody>
                    <a:bodyPr/>
                    <a:lstStyle/>
                    <a:p>
                      <a:pPr marL="0" marR="0" lvl="0" indent="0" algn="ctr" rtl="0">
                        <a:spcBef>
                          <a:spcPts val="0"/>
                        </a:spcBef>
                        <a:spcAft>
                          <a:spcPts val="0"/>
                        </a:spcAft>
                        <a:buNone/>
                      </a:pPr>
                      <a:r>
                        <a:rPr lang="en-GB" sz="1350"/>
                        <a:t>Discrimination</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7"/>
                  </a:ext>
                </a:extLst>
              </a:tr>
              <a:tr h="781650">
                <a:tc>
                  <a:txBody>
                    <a:bodyPr/>
                    <a:lstStyle/>
                    <a:p>
                      <a:pPr marL="0" marR="0" lvl="0" indent="0" algn="ctr" rtl="0">
                        <a:spcBef>
                          <a:spcPts val="0"/>
                        </a:spcBef>
                        <a:spcAft>
                          <a:spcPts val="0"/>
                        </a:spcAft>
                        <a:buNone/>
                      </a:pPr>
                      <a:r>
                        <a:rPr lang="en-GB" sz="1350"/>
                        <a:t>Diversity</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8"/>
                  </a:ext>
                </a:extLst>
              </a:tr>
              <a:tr h="781650">
                <a:tc>
                  <a:txBody>
                    <a:bodyPr/>
                    <a:lstStyle/>
                    <a:p>
                      <a:pPr marL="0" marR="0" lvl="0" indent="0" algn="ctr" rtl="0">
                        <a:spcBef>
                          <a:spcPts val="0"/>
                        </a:spcBef>
                        <a:spcAft>
                          <a:spcPts val="0"/>
                        </a:spcAft>
                        <a:buNone/>
                      </a:pPr>
                      <a:r>
                        <a:rPr lang="en-GB" sz="1350"/>
                        <a:t>Empathy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9"/>
                  </a:ext>
                </a:extLst>
              </a:tr>
              <a:tr h="781650">
                <a:tc>
                  <a:txBody>
                    <a:bodyPr/>
                    <a:lstStyle/>
                    <a:p>
                      <a:pPr marL="0" marR="0" lvl="0" indent="0" algn="ctr" rtl="0">
                        <a:spcBef>
                          <a:spcPts val="0"/>
                        </a:spcBef>
                        <a:spcAft>
                          <a:spcPts val="0"/>
                        </a:spcAft>
                        <a:buNone/>
                      </a:pPr>
                      <a:r>
                        <a:rPr lang="en-GB" sz="1350"/>
                        <a:t>Ethical</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10"/>
                  </a:ext>
                </a:extLst>
              </a:tr>
            </a:tbl>
          </a:graphicData>
        </a:graphic>
      </p:graphicFrame>
      <p:pic>
        <p:nvPicPr>
          <p:cNvPr id="311" name="Google Shape;311;p26" descr="Emotional changes that occur during puberty"/>
          <p:cNvPicPr preferRelativeResize="0"/>
          <p:nvPr/>
        </p:nvPicPr>
        <p:blipFill rotWithShape="1">
          <a:blip r:embed="rId4">
            <a:alphaModFix/>
          </a:blip>
          <a:srcRect/>
          <a:stretch/>
        </p:blipFill>
        <p:spPr>
          <a:xfrm>
            <a:off x="5534025" y="2133599"/>
            <a:ext cx="851535" cy="709613"/>
          </a:xfrm>
          <a:prstGeom prst="rect">
            <a:avLst/>
          </a:prstGeom>
          <a:noFill/>
          <a:ln>
            <a:noFill/>
          </a:ln>
        </p:spPr>
      </p:pic>
      <p:sp>
        <p:nvSpPr>
          <p:cNvPr id="312" name="Google Shape;312;p2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pic>
        <p:nvPicPr>
          <p:cNvPr id="317" name="Google Shape;317;p27" descr="Glossary Images, Stock Photos &amp; Vectors | Shutterstock"/>
          <p:cNvPicPr preferRelativeResize="0"/>
          <p:nvPr/>
        </p:nvPicPr>
        <p:blipFill rotWithShape="1">
          <a:blip r:embed="rId3">
            <a:alphaModFix/>
          </a:blip>
          <a:srcRect t="38877" b="36092"/>
          <a:stretch/>
        </p:blipFill>
        <p:spPr>
          <a:xfrm>
            <a:off x="0" y="0"/>
            <a:ext cx="6858000" cy="1232453"/>
          </a:xfrm>
          <a:prstGeom prst="rect">
            <a:avLst/>
          </a:prstGeom>
          <a:noFill/>
          <a:ln>
            <a:noFill/>
          </a:ln>
        </p:spPr>
      </p:pic>
      <p:graphicFrame>
        <p:nvGraphicFramePr>
          <p:cNvPr id="318" name="Google Shape;318;p27"/>
          <p:cNvGraphicFramePr/>
          <p:nvPr/>
        </p:nvGraphicFramePr>
        <p:xfrm>
          <a:off x="0" y="1232453"/>
          <a:ext cx="6858000" cy="8673425"/>
        </p:xfrm>
        <a:graphic>
          <a:graphicData uri="http://schemas.openxmlformats.org/drawingml/2006/table">
            <a:tbl>
              <a:tblPr firstRow="1" bandRow="1">
                <a:noFill/>
                <a:tableStyleId>{D1A5D336-3260-42BB-B45E-4BC73FE68BB1}</a:tableStyleId>
              </a:tblPr>
              <a:tblGrid>
                <a:gridCol w="1732550">
                  <a:extLst>
                    <a:ext uri="{9D8B030D-6E8A-4147-A177-3AD203B41FA5}">
                      <a16:colId xmlns:a16="http://schemas.microsoft.com/office/drawing/2014/main" val="20000"/>
                    </a:ext>
                  </a:extLst>
                </a:gridCol>
                <a:gridCol w="3368850">
                  <a:extLst>
                    <a:ext uri="{9D8B030D-6E8A-4147-A177-3AD203B41FA5}">
                      <a16:colId xmlns:a16="http://schemas.microsoft.com/office/drawing/2014/main" val="20001"/>
                    </a:ext>
                  </a:extLst>
                </a:gridCol>
                <a:gridCol w="1756600">
                  <a:extLst>
                    <a:ext uri="{9D8B030D-6E8A-4147-A177-3AD203B41FA5}">
                      <a16:colId xmlns:a16="http://schemas.microsoft.com/office/drawing/2014/main" val="20002"/>
                    </a:ext>
                  </a:extLst>
                </a:gridCol>
              </a:tblGrid>
              <a:tr h="326925">
                <a:tc>
                  <a:txBody>
                    <a:bodyPr/>
                    <a:lstStyle/>
                    <a:p>
                      <a:pPr marL="0" marR="0" lvl="0" indent="0" algn="ctr" rtl="0">
                        <a:spcBef>
                          <a:spcPts val="0"/>
                        </a:spcBef>
                        <a:spcAft>
                          <a:spcPts val="0"/>
                        </a:spcAft>
                        <a:buNone/>
                      </a:pPr>
                      <a:r>
                        <a:rPr lang="en-GB" sz="1200" b="1"/>
                        <a:t>Term</a:t>
                      </a:r>
                      <a:endParaRPr/>
                    </a:p>
                  </a:txBody>
                  <a:tcPr marL="91450" marR="91450" marT="45725" marB="45725" anchor="ctr"/>
                </a:tc>
                <a:tc>
                  <a:txBody>
                    <a:bodyPr/>
                    <a:lstStyle/>
                    <a:p>
                      <a:pPr marL="0" marR="0" lvl="0" indent="0" algn="ctr" rtl="0">
                        <a:spcBef>
                          <a:spcPts val="0"/>
                        </a:spcBef>
                        <a:spcAft>
                          <a:spcPts val="0"/>
                        </a:spcAft>
                        <a:buNone/>
                      </a:pPr>
                      <a:r>
                        <a:rPr lang="en-GB" sz="1200" b="1"/>
                        <a:t>Definition</a:t>
                      </a:r>
                      <a:endParaRPr/>
                    </a:p>
                  </a:txBody>
                  <a:tcPr marL="91450" marR="91450" marT="45725" marB="45725" anchor="ctr"/>
                </a:tc>
                <a:tc>
                  <a:txBody>
                    <a:bodyPr/>
                    <a:lstStyle/>
                    <a:p>
                      <a:pPr marL="0" marR="0" lvl="0" indent="0" algn="ctr" rtl="0">
                        <a:spcBef>
                          <a:spcPts val="0"/>
                        </a:spcBef>
                        <a:spcAft>
                          <a:spcPts val="0"/>
                        </a:spcAft>
                        <a:buNone/>
                      </a:pPr>
                      <a:r>
                        <a:rPr lang="en-GB" sz="1200" b="1"/>
                        <a:t>Symbol</a:t>
                      </a:r>
                      <a:endParaRPr/>
                    </a:p>
                  </a:txBody>
                  <a:tcPr marL="91450" marR="91450" marT="45725" marB="45725" anchor="ctr"/>
                </a:tc>
                <a:extLst>
                  <a:ext uri="{0D108BD9-81ED-4DB2-BD59-A6C34878D82A}">
                    <a16:rowId xmlns:a16="http://schemas.microsoft.com/office/drawing/2014/main" val="10000"/>
                  </a:ext>
                </a:extLst>
              </a:tr>
              <a:tr h="834650">
                <a:tc>
                  <a:txBody>
                    <a:bodyPr/>
                    <a:lstStyle/>
                    <a:p>
                      <a:pPr marL="0" marR="0" lvl="0" indent="0" algn="ctr" rtl="0">
                        <a:spcBef>
                          <a:spcPts val="0"/>
                        </a:spcBef>
                        <a:spcAft>
                          <a:spcPts val="0"/>
                        </a:spcAft>
                        <a:buNone/>
                      </a:pPr>
                      <a:r>
                        <a:rPr lang="en-GB" sz="1350"/>
                        <a:t>Fine Motor Skills</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1"/>
                  </a:ext>
                </a:extLst>
              </a:tr>
              <a:tr h="834650">
                <a:tc>
                  <a:txBody>
                    <a:bodyPr/>
                    <a:lstStyle/>
                    <a:p>
                      <a:pPr marL="0" marR="0" lvl="0" indent="0" algn="ctr" rtl="0">
                        <a:spcBef>
                          <a:spcPts val="0"/>
                        </a:spcBef>
                        <a:spcAft>
                          <a:spcPts val="0"/>
                        </a:spcAft>
                        <a:buNone/>
                      </a:pPr>
                      <a:r>
                        <a:rPr lang="en-GB" sz="1350"/>
                        <a:t>Growth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2"/>
                  </a:ext>
                </a:extLst>
              </a:tr>
              <a:tr h="834650">
                <a:tc>
                  <a:txBody>
                    <a:bodyPr/>
                    <a:lstStyle/>
                    <a:p>
                      <a:pPr marL="0" marR="0" lvl="0" indent="0" algn="ctr" rtl="0">
                        <a:spcBef>
                          <a:spcPts val="0"/>
                        </a:spcBef>
                        <a:spcAft>
                          <a:spcPts val="0"/>
                        </a:spcAft>
                        <a:buNone/>
                      </a:pPr>
                      <a:r>
                        <a:rPr lang="en-GB" sz="1350"/>
                        <a:t>Holistic Approach</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3"/>
                  </a:ext>
                </a:extLst>
              </a:tr>
              <a:tr h="834650">
                <a:tc>
                  <a:txBody>
                    <a:bodyPr/>
                    <a:lstStyle/>
                    <a:p>
                      <a:pPr marL="0" marR="0" lvl="0" indent="0" algn="ctr" rtl="0">
                        <a:spcBef>
                          <a:spcPts val="0"/>
                        </a:spcBef>
                        <a:spcAft>
                          <a:spcPts val="0"/>
                        </a:spcAft>
                        <a:buNone/>
                      </a:pPr>
                      <a:r>
                        <a:rPr lang="en-GB" sz="1350"/>
                        <a:t>Milestone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4"/>
                  </a:ext>
                </a:extLst>
              </a:tr>
              <a:tr h="834650">
                <a:tc>
                  <a:txBody>
                    <a:bodyPr/>
                    <a:lstStyle/>
                    <a:p>
                      <a:pPr marL="0" marR="0" lvl="0" indent="0" algn="ctr" rtl="0">
                        <a:spcBef>
                          <a:spcPts val="0"/>
                        </a:spcBef>
                        <a:spcAft>
                          <a:spcPts val="0"/>
                        </a:spcAft>
                        <a:buNone/>
                      </a:pPr>
                      <a:r>
                        <a:rPr lang="en-GB" sz="1350"/>
                        <a:t>Nature</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5"/>
                  </a:ext>
                </a:extLst>
              </a:tr>
              <a:tr h="834650">
                <a:tc>
                  <a:txBody>
                    <a:bodyPr/>
                    <a:lstStyle/>
                    <a:p>
                      <a:pPr marL="0" marR="0" lvl="0" indent="0" algn="ctr" rtl="0">
                        <a:spcBef>
                          <a:spcPts val="0"/>
                        </a:spcBef>
                        <a:spcAft>
                          <a:spcPts val="0"/>
                        </a:spcAft>
                        <a:buNone/>
                      </a:pPr>
                      <a:r>
                        <a:rPr lang="en-GB" sz="1350"/>
                        <a:t>Nurture</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6"/>
                  </a:ext>
                </a:extLst>
              </a:tr>
              <a:tr h="834650">
                <a:tc>
                  <a:txBody>
                    <a:bodyPr/>
                    <a:lstStyle/>
                    <a:p>
                      <a:pPr marL="0" marR="0" lvl="0" indent="0" algn="ctr" rtl="0">
                        <a:spcBef>
                          <a:spcPts val="0"/>
                        </a:spcBef>
                        <a:spcAft>
                          <a:spcPts val="0"/>
                        </a:spcAft>
                        <a:buNone/>
                      </a:pPr>
                      <a:r>
                        <a:rPr lang="en-GB" sz="1350"/>
                        <a:t>Risk Assessment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7"/>
                  </a:ext>
                </a:extLst>
              </a:tr>
              <a:tr h="834650">
                <a:tc>
                  <a:txBody>
                    <a:bodyPr/>
                    <a:lstStyle/>
                    <a:p>
                      <a:pPr marL="0" marR="0" lvl="0" indent="0" algn="ctr" rtl="0">
                        <a:spcBef>
                          <a:spcPts val="0"/>
                        </a:spcBef>
                        <a:spcAft>
                          <a:spcPts val="0"/>
                        </a:spcAft>
                        <a:buNone/>
                      </a:pPr>
                      <a:r>
                        <a:rPr lang="en-GB" sz="1350"/>
                        <a:t>Safeguarding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8"/>
                  </a:ext>
                </a:extLst>
              </a:tr>
              <a:tr h="834650">
                <a:tc>
                  <a:txBody>
                    <a:bodyPr/>
                    <a:lstStyle/>
                    <a:p>
                      <a:pPr marL="0" marR="0" lvl="0" indent="0" algn="ctr" rtl="0">
                        <a:spcBef>
                          <a:spcPts val="0"/>
                        </a:spcBef>
                        <a:spcAft>
                          <a:spcPts val="0"/>
                        </a:spcAft>
                        <a:buNone/>
                      </a:pPr>
                      <a:r>
                        <a:rPr lang="en-GB" sz="1350"/>
                        <a:t>Self-Concept</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09"/>
                  </a:ext>
                </a:extLst>
              </a:tr>
              <a:tr h="834650">
                <a:tc>
                  <a:txBody>
                    <a:bodyPr/>
                    <a:lstStyle/>
                    <a:p>
                      <a:pPr marL="0" marR="0" lvl="0" indent="0" algn="ctr" rtl="0">
                        <a:spcBef>
                          <a:spcPts val="0"/>
                        </a:spcBef>
                        <a:spcAft>
                          <a:spcPts val="0"/>
                        </a:spcAft>
                        <a:buNone/>
                      </a:pPr>
                      <a:r>
                        <a:rPr lang="en-GB" sz="1350"/>
                        <a:t>Self-Esteem </a:t>
                      </a:r>
                      <a:endParaRPr/>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tc>
                  <a:txBody>
                    <a:bodyPr/>
                    <a:lstStyle/>
                    <a:p>
                      <a:pPr marL="0" marR="0" lvl="0" indent="0" algn="ctr" rtl="0">
                        <a:spcBef>
                          <a:spcPts val="0"/>
                        </a:spcBef>
                        <a:spcAft>
                          <a:spcPts val="0"/>
                        </a:spcAft>
                        <a:buNone/>
                      </a:pPr>
                      <a:endParaRPr sz="1100"/>
                    </a:p>
                  </a:txBody>
                  <a:tcPr marL="91450" marR="91450" marT="45725" marB="45725" anchor="ctr"/>
                </a:tc>
                <a:extLst>
                  <a:ext uri="{0D108BD9-81ED-4DB2-BD59-A6C34878D82A}">
                    <a16:rowId xmlns:a16="http://schemas.microsoft.com/office/drawing/2014/main" val="10010"/>
                  </a:ext>
                </a:extLst>
              </a:tr>
            </a:tbl>
          </a:graphicData>
        </a:graphic>
      </p:graphicFrame>
      <p:sp>
        <p:nvSpPr>
          <p:cNvPr id="319" name="Google Shape;319;p2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8"/>
          <p:cNvSpPr/>
          <p:nvPr/>
        </p:nvSpPr>
        <p:spPr>
          <a:xfrm>
            <a:off x="195369" y="407709"/>
            <a:ext cx="6599884" cy="26545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125">
                <a:solidFill>
                  <a:schemeClr val="accent1"/>
                </a:solidFill>
                <a:latin typeface="Century Gothic"/>
                <a:ea typeface="Century Gothic"/>
                <a:cs typeface="Century Gothic"/>
                <a:sym typeface="Century Gothic"/>
              </a:rPr>
              <a:t>Research a list of Health and Social Care jobs/ medical terms for each letter of the alphabet</a:t>
            </a:r>
            <a:endParaRPr/>
          </a:p>
        </p:txBody>
      </p:sp>
      <p:pic>
        <p:nvPicPr>
          <p:cNvPr id="325" name="Google Shape;325;p28"/>
          <p:cNvPicPr preferRelativeResize="0"/>
          <p:nvPr/>
        </p:nvPicPr>
        <p:blipFill rotWithShape="1">
          <a:blip r:embed="rId3">
            <a:alphaModFix/>
          </a:blip>
          <a:srcRect b="4215"/>
          <a:stretch/>
        </p:blipFill>
        <p:spPr>
          <a:xfrm>
            <a:off x="1170139" y="783931"/>
            <a:ext cx="4477401" cy="3002059"/>
          </a:xfrm>
          <a:prstGeom prst="rect">
            <a:avLst/>
          </a:prstGeom>
          <a:noFill/>
          <a:ln>
            <a:noFill/>
          </a:ln>
        </p:spPr>
      </p:pic>
      <p:pic>
        <p:nvPicPr>
          <p:cNvPr id="326" name="Google Shape;326;p28"/>
          <p:cNvPicPr preferRelativeResize="0"/>
          <p:nvPr/>
        </p:nvPicPr>
        <p:blipFill rotWithShape="1">
          <a:blip r:embed="rId4">
            <a:alphaModFix/>
          </a:blip>
          <a:srcRect/>
          <a:stretch/>
        </p:blipFill>
        <p:spPr>
          <a:xfrm rot="500782">
            <a:off x="5566826" y="871537"/>
            <a:ext cx="1207352" cy="1243013"/>
          </a:xfrm>
          <a:prstGeom prst="rect">
            <a:avLst/>
          </a:prstGeom>
          <a:noFill/>
          <a:ln>
            <a:noFill/>
          </a:ln>
        </p:spPr>
      </p:pic>
      <p:pic>
        <p:nvPicPr>
          <p:cNvPr id="327" name="Google Shape;327;p28"/>
          <p:cNvPicPr preferRelativeResize="0"/>
          <p:nvPr/>
        </p:nvPicPr>
        <p:blipFill rotWithShape="1">
          <a:blip r:embed="rId5">
            <a:alphaModFix/>
          </a:blip>
          <a:srcRect l="42915"/>
          <a:stretch/>
        </p:blipFill>
        <p:spPr>
          <a:xfrm rot="-313021">
            <a:off x="5483179" y="2072663"/>
            <a:ext cx="1239564" cy="1546777"/>
          </a:xfrm>
          <a:prstGeom prst="rect">
            <a:avLst/>
          </a:prstGeom>
          <a:noFill/>
          <a:ln>
            <a:noFill/>
          </a:ln>
        </p:spPr>
      </p:pic>
      <p:pic>
        <p:nvPicPr>
          <p:cNvPr id="328" name="Google Shape;328;p28"/>
          <p:cNvPicPr preferRelativeResize="0"/>
          <p:nvPr/>
        </p:nvPicPr>
        <p:blipFill rotWithShape="1">
          <a:blip r:embed="rId6">
            <a:alphaModFix/>
          </a:blip>
          <a:srcRect t="6357" r="2741" b="6522"/>
          <a:stretch/>
        </p:blipFill>
        <p:spPr>
          <a:xfrm rot="-403613">
            <a:off x="116294" y="772110"/>
            <a:ext cx="1202014" cy="1441868"/>
          </a:xfrm>
          <a:prstGeom prst="rect">
            <a:avLst/>
          </a:prstGeom>
          <a:noFill/>
          <a:ln>
            <a:noFill/>
          </a:ln>
        </p:spPr>
      </p:pic>
      <p:pic>
        <p:nvPicPr>
          <p:cNvPr id="329" name="Google Shape;329;p28"/>
          <p:cNvPicPr preferRelativeResize="0"/>
          <p:nvPr/>
        </p:nvPicPr>
        <p:blipFill rotWithShape="1">
          <a:blip r:embed="rId7">
            <a:alphaModFix/>
          </a:blip>
          <a:srcRect l="26768" r="25976"/>
          <a:stretch/>
        </p:blipFill>
        <p:spPr>
          <a:xfrm rot="-544687">
            <a:off x="194686" y="2275512"/>
            <a:ext cx="1094088" cy="1433140"/>
          </a:xfrm>
          <a:prstGeom prst="rect">
            <a:avLst/>
          </a:prstGeom>
          <a:noFill/>
          <a:ln>
            <a:noFill/>
          </a:ln>
        </p:spPr>
      </p:pic>
      <p:pic>
        <p:nvPicPr>
          <p:cNvPr id="330" name="Google Shape;330;p28"/>
          <p:cNvPicPr preferRelativeResize="0"/>
          <p:nvPr/>
        </p:nvPicPr>
        <p:blipFill rotWithShape="1">
          <a:blip r:embed="rId8">
            <a:alphaModFix/>
          </a:blip>
          <a:srcRect/>
          <a:stretch/>
        </p:blipFill>
        <p:spPr>
          <a:xfrm>
            <a:off x="80100" y="245583"/>
            <a:ext cx="6721423" cy="3737934"/>
          </a:xfrm>
          <a:prstGeom prst="rect">
            <a:avLst/>
          </a:prstGeom>
          <a:noFill/>
          <a:ln>
            <a:noFill/>
          </a:ln>
        </p:spPr>
      </p:pic>
      <p:sp>
        <p:nvSpPr>
          <p:cNvPr id="331" name="Google Shape;331;p28"/>
          <p:cNvSpPr txBox="1"/>
          <p:nvPr/>
        </p:nvSpPr>
        <p:spPr>
          <a:xfrm>
            <a:off x="195372" y="4145650"/>
            <a:ext cx="3093600" cy="5695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chemeClr val="dk1"/>
                </a:solidFill>
                <a:latin typeface="Calibri"/>
                <a:ea typeface="Calibri"/>
                <a:cs typeface="Calibri"/>
                <a:sym typeface="Calibri"/>
              </a:rPr>
              <a:t>A</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B</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C</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D</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E</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F</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G</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H</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I</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J</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K</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L</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M</a:t>
            </a:r>
            <a:endParaRPr/>
          </a:p>
        </p:txBody>
      </p:sp>
      <p:sp>
        <p:nvSpPr>
          <p:cNvPr id="332" name="Google Shape;332;p2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333" name="Google Shape;333;p28"/>
          <p:cNvSpPr txBox="1"/>
          <p:nvPr/>
        </p:nvSpPr>
        <p:spPr>
          <a:xfrm>
            <a:off x="3571772" y="4135925"/>
            <a:ext cx="3093600" cy="5695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chemeClr val="dk1"/>
                </a:solidFill>
                <a:latin typeface="Calibri"/>
                <a:ea typeface="Calibri"/>
                <a:cs typeface="Calibri"/>
                <a:sym typeface="Calibri"/>
              </a:rPr>
              <a:t>N</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O</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P</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Q</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R</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S</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T</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U</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V</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W</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X</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Y</a:t>
            </a:r>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Z</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30"/>
          <p:cNvSpPr txBox="1">
            <a:spLocks noGrp="1"/>
          </p:cNvSpPr>
          <p:nvPr>
            <p:ph type="sldNum" idx="12"/>
          </p:nvPr>
        </p:nvSpPr>
        <p:spPr>
          <a:xfrm>
            <a:off x="4843463" y="9181397"/>
            <a:ext cx="1542900" cy="527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348" name="Google Shape;348;p30"/>
          <p:cNvSpPr txBox="1"/>
          <p:nvPr/>
        </p:nvSpPr>
        <p:spPr>
          <a:xfrm>
            <a:off x="190525" y="2767025"/>
            <a:ext cx="4324200" cy="609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p:txBody>
      </p:sp>
      <p:pic>
        <p:nvPicPr>
          <p:cNvPr id="349" name="Google Shape;349;p30"/>
          <p:cNvPicPr preferRelativeResize="0"/>
          <p:nvPr/>
        </p:nvPicPr>
        <p:blipFill>
          <a:blip r:embed="rId3">
            <a:alphaModFix/>
          </a:blip>
          <a:stretch>
            <a:fillRect/>
          </a:stretch>
        </p:blipFill>
        <p:spPr>
          <a:xfrm>
            <a:off x="3463870" y="1377320"/>
            <a:ext cx="3058850" cy="1716400"/>
          </a:xfrm>
          <a:prstGeom prst="rect">
            <a:avLst/>
          </a:prstGeom>
          <a:noFill/>
          <a:ln>
            <a:noFill/>
          </a:ln>
        </p:spPr>
      </p:pic>
      <p:sp>
        <p:nvSpPr>
          <p:cNvPr id="350" name="Google Shape;350;p30"/>
          <p:cNvSpPr txBox="1"/>
          <p:nvPr/>
        </p:nvSpPr>
        <p:spPr>
          <a:xfrm>
            <a:off x="304800" y="304800"/>
            <a:ext cx="6316200" cy="9288900"/>
          </a:xfrm>
          <a:prstGeom prst="rect">
            <a:avLst/>
          </a:prstGeom>
          <a:noFill/>
          <a:ln>
            <a:noFill/>
          </a:ln>
        </p:spPr>
        <p:txBody>
          <a:bodyPr spcFirstLastPara="1" wrap="square" lIns="91425" tIns="91425" rIns="91425" bIns="91425" anchor="ctr" anchorCtr="0">
            <a:noAutofit/>
          </a:bodyPr>
          <a:lstStyle/>
          <a:p>
            <a:pPr marL="13696" lvl="0" indent="0" algn="l" rtl="0">
              <a:spcBef>
                <a:spcPts val="0"/>
              </a:spcBef>
              <a:spcAft>
                <a:spcPts val="0"/>
              </a:spcAft>
              <a:buNone/>
            </a:pPr>
            <a:r>
              <a:rPr lang="en-GB" sz="1200" b="1" dirty="0">
                <a:solidFill>
                  <a:srgbClr val="9900FF"/>
                </a:solidFill>
              </a:rPr>
              <a:t>Task 1 </a:t>
            </a:r>
            <a:endParaRPr sz="1200" b="1" dirty="0">
              <a:solidFill>
                <a:srgbClr val="9900FF"/>
              </a:solidFill>
            </a:endParaRPr>
          </a:p>
          <a:p>
            <a:pPr marL="5869" marR="270808" lvl="0" indent="-5336" algn="l" rtl="0">
              <a:lnSpc>
                <a:spcPct val="98208"/>
              </a:lnSpc>
              <a:spcBef>
                <a:spcPts val="1668"/>
              </a:spcBef>
              <a:spcAft>
                <a:spcPts val="0"/>
              </a:spcAft>
              <a:buNone/>
            </a:pPr>
            <a:r>
              <a:rPr lang="en-GB" sz="1200" dirty="0">
                <a:solidFill>
                  <a:srgbClr val="695D46"/>
                </a:solidFill>
              </a:rPr>
              <a:t>You must find 3 care environments within your local area. You must find one from each sector. </a:t>
            </a:r>
            <a:endParaRPr sz="1200" dirty="0">
              <a:solidFill>
                <a:srgbClr val="695D46"/>
              </a:solidFill>
            </a:endParaRPr>
          </a:p>
          <a:p>
            <a:pPr marL="591177" lvl="0" indent="-228600" algn="l" rtl="0">
              <a:spcBef>
                <a:spcPts val="1618"/>
              </a:spcBef>
              <a:spcAft>
                <a:spcPts val="0"/>
              </a:spcAft>
              <a:buAutoNum type="arabicPeriod"/>
            </a:pPr>
            <a:r>
              <a:rPr lang="en-GB" sz="1200" dirty="0">
                <a:solidFill>
                  <a:srgbClr val="695D46"/>
                </a:solidFill>
              </a:rPr>
              <a:t>Health care environment </a:t>
            </a:r>
          </a:p>
          <a:p>
            <a:pPr marL="591177" lvl="0" indent="-228600" algn="l" rtl="0">
              <a:spcBef>
                <a:spcPts val="1618"/>
              </a:spcBef>
              <a:spcAft>
                <a:spcPts val="0"/>
              </a:spcAft>
              <a:buAutoNum type="arabicPeriod"/>
            </a:pPr>
            <a:r>
              <a:rPr lang="en-GB" sz="1200" dirty="0">
                <a:solidFill>
                  <a:srgbClr val="695D46"/>
                </a:solidFill>
              </a:rPr>
              <a:t>Care environment 	</a:t>
            </a:r>
          </a:p>
          <a:p>
            <a:pPr marL="362577" lvl="0" algn="l" rtl="0">
              <a:spcBef>
                <a:spcPts val="1618"/>
              </a:spcBef>
              <a:spcAft>
                <a:spcPts val="0"/>
              </a:spcAft>
            </a:pPr>
            <a:r>
              <a:rPr lang="en-GB" sz="1200" dirty="0">
                <a:solidFill>
                  <a:srgbClr val="695D46"/>
                </a:solidFill>
              </a:rPr>
              <a:t> 3. Child care </a:t>
            </a:r>
            <a:endParaRPr sz="1200" dirty="0">
              <a:solidFill>
                <a:srgbClr val="695D46"/>
              </a:solidFill>
            </a:endParaRPr>
          </a:p>
          <a:p>
            <a:pPr marL="362577" lvl="0" indent="0" algn="l" rtl="0">
              <a:spcBef>
                <a:spcPts val="1618"/>
              </a:spcBef>
              <a:spcAft>
                <a:spcPts val="0"/>
              </a:spcAft>
              <a:buNone/>
            </a:pPr>
            <a:endParaRPr sz="1200" dirty="0">
              <a:solidFill>
                <a:srgbClr val="695D46"/>
              </a:solidFill>
            </a:endParaRPr>
          </a:p>
          <a:p>
            <a:pPr marL="0" lvl="0" indent="0" algn="l" rtl="0">
              <a:spcBef>
                <a:spcPts val="1618"/>
              </a:spcBef>
              <a:spcAft>
                <a:spcPts val="0"/>
              </a:spcAft>
              <a:buNone/>
            </a:pPr>
            <a:r>
              <a:rPr lang="en-GB" sz="1200" b="1" dirty="0">
                <a:solidFill>
                  <a:srgbClr val="9900FF"/>
                </a:solidFill>
              </a:rPr>
              <a:t>Task 2 </a:t>
            </a:r>
            <a:endParaRPr sz="1200" b="1" dirty="0">
              <a:solidFill>
                <a:srgbClr val="9900FF"/>
              </a:solidFill>
            </a:endParaRPr>
          </a:p>
          <a:p>
            <a:pPr marL="16543" lvl="0" indent="0" algn="l" rtl="0">
              <a:spcBef>
                <a:spcPts val="1668"/>
              </a:spcBef>
              <a:spcAft>
                <a:spcPts val="0"/>
              </a:spcAft>
              <a:buNone/>
            </a:pPr>
            <a:r>
              <a:rPr lang="en-GB" sz="1200" dirty="0">
                <a:solidFill>
                  <a:srgbClr val="695D46"/>
                </a:solidFill>
              </a:rPr>
              <a:t>Identify a health care environment. e.g. a hospital and then state and explain the relationship contexts. </a:t>
            </a:r>
            <a:endParaRPr sz="1200" dirty="0">
              <a:solidFill>
                <a:srgbClr val="695D46"/>
              </a:solidFill>
            </a:endParaRPr>
          </a:p>
          <a:p>
            <a:pPr marL="755074" lvl="0" indent="-285750" algn="l" rtl="0">
              <a:spcBef>
                <a:spcPts val="1668"/>
              </a:spcBef>
              <a:spcAft>
                <a:spcPts val="0"/>
              </a:spcAft>
              <a:buAutoNum type="romanLcPeriod"/>
            </a:pPr>
            <a:r>
              <a:rPr lang="en-GB" sz="1200" dirty="0">
                <a:solidFill>
                  <a:srgbClr val="695D46"/>
                </a:solidFill>
              </a:rPr>
              <a:t>Doctor/nurse to Patient 				</a:t>
            </a:r>
          </a:p>
          <a:p>
            <a:pPr marL="755074" lvl="0" indent="-285750" algn="l" rtl="0">
              <a:spcBef>
                <a:spcPts val="1668"/>
              </a:spcBef>
              <a:spcAft>
                <a:spcPts val="0"/>
              </a:spcAft>
              <a:buAutoNum type="romanLcPeriod"/>
            </a:pPr>
            <a:r>
              <a:rPr lang="en-GB" sz="1200" dirty="0">
                <a:solidFill>
                  <a:srgbClr val="695D46"/>
                </a:solidFill>
              </a:rPr>
              <a:t>  ii. Senior worker to colleague, 			</a:t>
            </a:r>
          </a:p>
          <a:p>
            <a:pPr marL="755074" lvl="0" indent="-285750" algn="l" rtl="0">
              <a:spcBef>
                <a:spcPts val="1668"/>
              </a:spcBef>
              <a:spcAft>
                <a:spcPts val="0"/>
              </a:spcAft>
              <a:buAutoNum type="romanLcPeriod"/>
            </a:pPr>
            <a:r>
              <a:rPr lang="en-GB" sz="1200" dirty="0">
                <a:solidFill>
                  <a:srgbClr val="695D46"/>
                </a:solidFill>
              </a:rPr>
              <a:t>  iii. Patient and therapist, 			</a:t>
            </a:r>
          </a:p>
          <a:p>
            <a:pPr marL="755074" lvl="0" indent="-285750" algn="l" rtl="0">
              <a:spcBef>
                <a:spcPts val="1668"/>
              </a:spcBef>
              <a:spcAft>
                <a:spcPts val="0"/>
              </a:spcAft>
              <a:buAutoNum type="romanLcPeriod"/>
            </a:pPr>
            <a:r>
              <a:rPr lang="en-GB" sz="1200" dirty="0">
                <a:solidFill>
                  <a:srgbClr val="695D46"/>
                </a:solidFill>
              </a:rPr>
              <a:t>  iv. Family of patient with doctor/nurse 			</a:t>
            </a:r>
          </a:p>
          <a:p>
            <a:pPr marL="755074" lvl="0" indent="-285750" algn="l" rtl="0">
              <a:spcBef>
                <a:spcPts val="1668"/>
              </a:spcBef>
              <a:spcAft>
                <a:spcPts val="0"/>
              </a:spcAft>
              <a:buAutoNum type="romanLcPeriod"/>
            </a:pPr>
            <a:r>
              <a:rPr lang="en-GB" sz="1200" dirty="0">
                <a:solidFill>
                  <a:srgbClr val="695D46"/>
                </a:solidFill>
              </a:rPr>
              <a:t>  v. Family and patient </a:t>
            </a:r>
            <a:endParaRPr sz="1200" dirty="0">
              <a:solidFill>
                <a:srgbClr val="695D46"/>
              </a:solidFill>
            </a:endParaRPr>
          </a:p>
          <a:p>
            <a:pPr marL="0" lvl="0" indent="0" algn="l" rtl="0">
              <a:lnSpc>
                <a:spcPct val="83300"/>
              </a:lnSpc>
              <a:spcBef>
                <a:spcPts val="0"/>
              </a:spcBef>
              <a:spcAft>
                <a:spcPts val="0"/>
              </a:spcAft>
              <a:buNone/>
            </a:pPr>
            <a:endParaRPr sz="1200" dirty="0">
              <a:solidFill>
                <a:srgbClr val="695D46"/>
              </a:solidFill>
            </a:endParaRPr>
          </a:p>
          <a:p>
            <a:pPr marL="0" lvl="0" indent="0" algn="l" rtl="0">
              <a:lnSpc>
                <a:spcPct val="83300"/>
              </a:lnSpc>
              <a:spcBef>
                <a:spcPts val="0"/>
              </a:spcBef>
              <a:spcAft>
                <a:spcPts val="0"/>
              </a:spcAft>
              <a:buNone/>
            </a:pPr>
            <a:r>
              <a:rPr lang="en-GB" sz="1200" b="1" dirty="0">
                <a:solidFill>
                  <a:srgbClr val="9900FF"/>
                </a:solidFill>
              </a:rPr>
              <a:t>Task 3 </a:t>
            </a:r>
            <a:endParaRPr sz="1200" b="1" dirty="0">
              <a:solidFill>
                <a:srgbClr val="9900FF"/>
              </a:solidFill>
            </a:endParaRPr>
          </a:p>
          <a:p>
            <a:pPr marL="0" lvl="0" indent="0" algn="l" rtl="0">
              <a:lnSpc>
                <a:spcPct val="83300"/>
              </a:lnSpc>
              <a:spcBef>
                <a:spcPts val="1668"/>
              </a:spcBef>
              <a:spcAft>
                <a:spcPts val="0"/>
              </a:spcAft>
              <a:buNone/>
            </a:pPr>
            <a:r>
              <a:rPr lang="en-GB" sz="1200" dirty="0">
                <a:solidFill>
                  <a:srgbClr val="695D46"/>
                </a:solidFill>
              </a:rPr>
              <a:t>For each one in task 2: </a:t>
            </a:r>
          </a:p>
          <a:p>
            <a:pPr marL="0" lvl="0" indent="0" algn="l" rtl="0">
              <a:lnSpc>
                <a:spcPct val="83300"/>
              </a:lnSpc>
              <a:spcBef>
                <a:spcPts val="1668"/>
              </a:spcBef>
              <a:spcAft>
                <a:spcPts val="0"/>
              </a:spcAft>
              <a:buNone/>
            </a:pPr>
            <a:r>
              <a:rPr lang="en-GB" sz="1200" dirty="0" err="1">
                <a:solidFill>
                  <a:srgbClr val="695D46"/>
                </a:solidFill>
              </a:rPr>
              <a:t>i</a:t>
            </a:r>
            <a:r>
              <a:rPr lang="en-GB" sz="1200" dirty="0">
                <a:solidFill>
                  <a:srgbClr val="695D46"/>
                </a:solidFill>
              </a:rPr>
              <a:t>. Why and what is the impact of having a one to one or/and group conversations.				  </a:t>
            </a:r>
          </a:p>
          <a:p>
            <a:pPr marL="0" lvl="0" indent="0" algn="l" rtl="0">
              <a:lnSpc>
                <a:spcPct val="83300"/>
              </a:lnSpc>
              <a:spcBef>
                <a:spcPts val="1668"/>
              </a:spcBef>
              <a:spcAft>
                <a:spcPts val="0"/>
              </a:spcAft>
              <a:buNone/>
            </a:pPr>
            <a:r>
              <a:rPr lang="en-GB" sz="1200" dirty="0">
                <a:solidFill>
                  <a:srgbClr val="695D46"/>
                </a:solidFill>
              </a:rPr>
              <a:t>ii. How does it make the individual feel? 				</a:t>
            </a:r>
          </a:p>
          <a:p>
            <a:pPr marL="0" lvl="0" indent="0" algn="l" rtl="0">
              <a:lnSpc>
                <a:spcPct val="83300"/>
              </a:lnSpc>
              <a:spcBef>
                <a:spcPts val="1668"/>
              </a:spcBef>
              <a:spcAft>
                <a:spcPts val="0"/>
              </a:spcAft>
              <a:buNone/>
            </a:pPr>
            <a:r>
              <a:rPr lang="en-GB" sz="1200" dirty="0">
                <a:solidFill>
                  <a:srgbClr val="695D46"/>
                </a:solidFill>
              </a:rPr>
              <a:t> iii. State and explain whether the relationships are formal or informal. </a:t>
            </a:r>
          </a:p>
          <a:p>
            <a:pPr marL="0" lvl="0" indent="0" algn="l" rtl="0">
              <a:lnSpc>
                <a:spcPct val="83300"/>
              </a:lnSpc>
              <a:spcBef>
                <a:spcPts val="1668"/>
              </a:spcBef>
              <a:spcAft>
                <a:spcPts val="0"/>
              </a:spcAft>
              <a:buNone/>
            </a:pPr>
            <a:r>
              <a:rPr lang="en-GB" sz="1200" dirty="0">
                <a:solidFill>
                  <a:srgbClr val="695D46"/>
                </a:solidFill>
              </a:rPr>
              <a:t>  iv. Why and what is the impact of having a formal or informal relationship. 	 </a:t>
            </a:r>
          </a:p>
          <a:p>
            <a:pPr marL="0" lvl="0" indent="0" algn="l" rtl="0">
              <a:lnSpc>
                <a:spcPct val="83300"/>
              </a:lnSpc>
              <a:spcBef>
                <a:spcPts val="1668"/>
              </a:spcBef>
              <a:spcAft>
                <a:spcPts val="0"/>
              </a:spcAft>
              <a:buNone/>
            </a:pPr>
            <a:r>
              <a:rPr lang="en-GB" sz="1200" dirty="0">
                <a:solidFill>
                  <a:srgbClr val="695D46"/>
                </a:solidFill>
              </a:rPr>
              <a:t> v. How does this make the individual feel? 			</a:t>
            </a:r>
          </a:p>
          <a:p>
            <a:pPr marL="0" lvl="0" indent="0" algn="l" rtl="0">
              <a:lnSpc>
                <a:spcPct val="83300"/>
              </a:lnSpc>
              <a:spcBef>
                <a:spcPts val="1668"/>
              </a:spcBef>
              <a:spcAft>
                <a:spcPts val="0"/>
              </a:spcAft>
              <a:buNone/>
            </a:pPr>
            <a:r>
              <a:rPr lang="en-GB" sz="1200" dirty="0">
                <a:solidFill>
                  <a:srgbClr val="695D46"/>
                </a:solidFill>
              </a:rPr>
              <a:t> vi. Identify and explain the different types of relationships. </a:t>
            </a:r>
          </a:p>
          <a:p>
            <a:pPr marL="0" lvl="0" indent="0" algn="l" rtl="0">
              <a:lnSpc>
                <a:spcPct val="83300"/>
              </a:lnSpc>
              <a:spcBef>
                <a:spcPts val="1668"/>
              </a:spcBef>
              <a:spcAft>
                <a:spcPts val="0"/>
              </a:spcAft>
              <a:buNone/>
            </a:pPr>
            <a:r>
              <a:rPr lang="en-GB" sz="1200" dirty="0">
                <a:solidFill>
                  <a:srgbClr val="695D46"/>
                </a:solidFill>
              </a:rPr>
              <a:t>vii. Provide an explanation of what the relationship involves. </a:t>
            </a:r>
            <a:endParaRPr dirty="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31"/>
          <p:cNvPicPr preferRelativeResize="0"/>
          <p:nvPr/>
        </p:nvPicPr>
        <p:blipFill rotWithShape="1">
          <a:blip r:embed="rId3">
            <a:alphaModFix/>
          </a:blip>
          <a:srcRect/>
          <a:stretch/>
        </p:blipFill>
        <p:spPr>
          <a:xfrm>
            <a:off x="262718" y="237315"/>
            <a:ext cx="1768503" cy="3040064"/>
          </a:xfrm>
          <a:prstGeom prst="rect">
            <a:avLst/>
          </a:prstGeom>
          <a:noFill/>
          <a:ln>
            <a:noFill/>
          </a:ln>
        </p:spPr>
      </p:pic>
      <p:pic>
        <p:nvPicPr>
          <p:cNvPr id="356" name="Google Shape;356;p31"/>
          <p:cNvPicPr preferRelativeResize="0"/>
          <p:nvPr/>
        </p:nvPicPr>
        <p:blipFill rotWithShape="1">
          <a:blip r:embed="rId4">
            <a:alphaModFix/>
          </a:blip>
          <a:srcRect b="6269"/>
          <a:stretch/>
        </p:blipFill>
        <p:spPr>
          <a:xfrm>
            <a:off x="4515320" y="256365"/>
            <a:ext cx="2133065" cy="2924985"/>
          </a:xfrm>
          <a:prstGeom prst="rect">
            <a:avLst/>
          </a:prstGeom>
          <a:noFill/>
          <a:ln>
            <a:noFill/>
          </a:ln>
        </p:spPr>
      </p:pic>
      <p:sp>
        <p:nvSpPr>
          <p:cNvPr id="357" name="Google Shape;357;p31"/>
          <p:cNvSpPr txBox="1"/>
          <p:nvPr/>
        </p:nvSpPr>
        <p:spPr>
          <a:xfrm>
            <a:off x="2306446" y="401857"/>
            <a:ext cx="21307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accent1"/>
                </a:solidFill>
                <a:latin typeface="Century Gothic"/>
                <a:ea typeface="Century Gothic"/>
                <a:cs typeface="Century Gothic"/>
                <a:sym typeface="Century Gothic"/>
              </a:rPr>
              <a:t>History of the NHS</a:t>
            </a:r>
            <a:endParaRPr/>
          </a:p>
        </p:txBody>
      </p:sp>
      <p:sp>
        <p:nvSpPr>
          <p:cNvPr id="358" name="Google Shape;358;p31"/>
          <p:cNvSpPr txBox="1"/>
          <p:nvPr/>
        </p:nvSpPr>
        <p:spPr>
          <a:xfrm>
            <a:off x="2109384" y="1320019"/>
            <a:ext cx="2455266" cy="1996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25">
                <a:solidFill>
                  <a:schemeClr val="accent1"/>
                </a:solidFill>
                <a:latin typeface="Century Gothic"/>
                <a:ea typeface="Century Gothic"/>
                <a:cs typeface="Century Gothic"/>
                <a:sym typeface="Century Gothic"/>
              </a:rPr>
              <a:t>Make a leaflet outlining the history of the NHS</a:t>
            </a:r>
            <a:endParaRPr/>
          </a:p>
          <a:p>
            <a:pPr marL="0" marR="0" lvl="0" indent="0" algn="ctr" rtl="0">
              <a:spcBef>
                <a:spcPts val="0"/>
              </a:spcBef>
              <a:spcAft>
                <a:spcPts val="0"/>
              </a:spcAft>
              <a:buNone/>
            </a:pPr>
            <a:endParaRPr sz="1125">
              <a:solidFill>
                <a:schemeClr val="accent1"/>
              </a:solidFill>
              <a:latin typeface="Century Gothic"/>
              <a:ea typeface="Century Gothic"/>
              <a:cs typeface="Century Gothic"/>
              <a:sym typeface="Century Gothic"/>
            </a:endParaRPr>
          </a:p>
          <a:p>
            <a:pPr marL="0" marR="0" lvl="0" indent="0" algn="ctr" rtl="0">
              <a:spcBef>
                <a:spcPts val="0"/>
              </a:spcBef>
              <a:spcAft>
                <a:spcPts val="0"/>
              </a:spcAft>
              <a:buNone/>
            </a:pPr>
            <a:r>
              <a:rPr lang="en-GB" sz="1125">
                <a:solidFill>
                  <a:schemeClr val="accent1"/>
                </a:solidFill>
                <a:latin typeface="Century Gothic"/>
                <a:ea typeface="Century Gothic"/>
                <a:cs typeface="Century Gothic"/>
                <a:sym typeface="Century Gothic"/>
              </a:rPr>
              <a:t>Include sections on:</a:t>
            </a:r>
            <a:endParaRPr/>
          </a:p>
          <a:p>
            <a:pPr marL="192867" marR="0" lvl="0" indent="-192867" algn="ctr" rtl="0">
              <a:spcBef>
                <a:spcPts val="0"/>
              </a:spcBef>
              <a:spcAft>
                <a:spcPts val="0"/>
              </a:spcAft>
              <a:buClr>
                <a:schemeClr val="accent1"/>
              </a:buClr>
              <a:buSzPts val="1125"/>
              <a:buFont typeface="Arial"/>
              <a:buChar char="•"/>
            </a:pPr>
            <a:r>
              <a:rPr lang="en-GB" sz="1125">
                <a:solidFill>
                  <a:schemeClr val="accent1"/>
                </a:solidFill>
                <a:latin typeface="Century Gothic"/>
                <a:ea typeface="Century Gothic"/>
                <a:cs typeface="Century Gothic"/>
                <a:sym typeface="Century Gothic"/>
              </a:rPr>
              <a:t>Healthcare before the NHS</a:t>
            </a:r>
            <a:endParaRPr/>
          </a:p>
          <a:p>
            <a:pPr marL="192867" marR="0" lvl="0" indent="-192867" algn="ctr" rtl="0">
              <a:spcBef>
                <a:spcPts val="0"/>
              </a:spcBef>
              <a:spcAft>
                <a:spcPts val="0"/>
              </a:spcAft>
              <a:buClr>
                <a:schemeClr val="accent1"/>
              </a:buClr>
              <a:buSzPts val="1125"/>
              <a:buFont typeface="Arial"/>
              <a:buChar char="•"/>
            </a:pPr>
            <a:r>
              <a:rPr lang="en-GB" sz="1125">
                <a:solidFill>
                  <a:schemeClr val="accent1"/>
                </a:solidFill>
                <a:latin typeface="Century Gothic"/>
                <a:ea typeface="Century Gothic"/>
                <a:cs typeface="Century Gothic"/>
                <a:sym typeface="Century Gothic"/>
              </a:rPr>
              <a:t>When/ why the NHS was produced</a:t>
            </a:r>
            <a:endParaRPr/>
          </a:p>
          <a:p>
            <a:pPr marL="192867" marR="0" lvl="0" indent="-192867" algn="ctr" rtl="0">
              <a:spcBef>
                <a:spcPts val="0"/>
              </a:spcBef>
              <a:spcAft>
                <a:spcPts val="0"/>
              </a:spcAft>
              <a:buClr>
                <a:schemeClr val="accent1"/>
              </a:buClr>
              <a:buSzPts val="1125"/>
              <a:buFont typeface="Arial"/>
              <a:buChar char="•"/>
            </a:pPr>
            <a:r>
              <a:rPr lang="en-GB" sz="1125">
                <a:solidFill>
                  <a:schemeClr val="accent1"/>
                </a:solidFill>
                <a:latin typeface="Century Gothic"/>
                <a:ea typeface="Century Gothic"/>
                <a:cs typeface="Century Gothic"/>
                <a:sym typeface="Century Gothic"/>
              </a:rPr>
              <a:t>What the NHS does</a:t>
            </a:r>
            <a:endParaRPr/>
          </a:p>
          <a:p>
            <a:pPr marL="192867" marR="0" lvl="0" indent="-192867" algn="ctr" rtl="0">
              <a:spcBef>
                <a:spcPts val="0"/>
              </a:spcBef>
              <a:spcAft>
                <a:spcPts val="0"/>
              </a:spcAft>
              <a:buClr>
                <a:schemeClr val="accent1"/>
              </a:buClr>
              <a:buSzPts val="1125"/>
              <a:buFont typeface="Arial"/>
              <a:buChar char="•"/>
            </a:pPr>
            <a:r>
              <a:rPr lang="en-GB" sz="1125">
                <a:solidFill>
                  <a:schemeClr val="accent1"/>
                </a:solidFill>
                <a:latin typeface="Century Gothic"/>
                <a:ea typeface="Century Gothic"/>
                <a:cs typeface="Century Gothic"/>
                <a:sym typeface="Century Gothic"/>
              </a:rPr>
              <a:t>Significance of the NHS</a:t>
            </a:r>
            <a:endParaRPr/>
          </a:p>
          <a:p>
            <a:pPr marL="192867" marR="0" lvl="0" indent="-192867" algn="ctr" rtl="0">
              <a:spcBef>
                <a:spcPts val="0"/>
              </a:spcBef>
              <a:spcAft>
                <a:spcPts val="0"/>
              </a:spcAft>
              <a:buClr>
                <a:schemeClr val="accent1"/>
              </a:buClr>
              <a:buSzPts val="1125"/>
              <a:buFont typeface="Arial"/>
              <a:buChar char="•"/>
            </a:pPr>
            <a:r>
              <a:rPr lang="en-GB" sz="1125">
                <a:solidFill>
                  <a:schemeClr val="accent1"/>
                </a:solidFill>
                <a:latin typeface="Century Gothic"/>
                <a:ea typeface="Century Gothic"/>
                <a:cs typeface="Century Gothic"/>
                <a:sym typeface="Century Gothic"/>
              </a:rPr>
              <a:t>How is the NHS different in other countries</a:t>
            </a:r>
            <a:endParaRPr/>
          </a:p>
        </p:txBody>
      </p:sp>
      <p:pic>
        <p:nvPicPr>
          <p:cNvPr id="359" name="Google Shape;359;p31"/>
          <p:cNvPicPr preferRelativeResize="0"/>
          <p:nvPr/>
        </p:nvPicPr>
        <p:blipFill rotWithShape="1">
          <a:blip r:embed="rId5">
            <a:alphaModFix/>
          </a:blip>
          <a:srcRect/>
          <a:stretch/>
        </p:blipFill>
        <p:spPr>
          <a:xfrm>
            <a:off x="62164" y="129166"/>
            <a:ext cx="6721423" cy="3148213"/>
          </a:xfrm>
          <a:prstGeom prst="rect">
            <a:avLst/>
          </a:prstGeom>
          <a:noFill/>
          <a:ln>
            <a:noFill/>
          </a:ln>
        </p:spPr>
      </p:pic>
      <p:pic>
        <p:nvPicPr>
          <p:cNvPr id="360" name="Google Shape;360;p31"/>
          <p:cNvPicPr preferRelativeResize="0"/>
          <p:nvPr/>
        </p:nvPicPr>
        <p:blipFill rotWithShape="1">
          <a:blip r:embed="rId6">
            <a:alphaModFix/>
          </a:blip>
          <a:srcRect/>
          <a:stretch/>
        </p:blipFill>
        <p:spPr>
          <a:xfrm>
            <a:off x="1051869" y="8364543"/>
            <a:ext cx="4766507" cy="1419833"/>
          </a:xfrm>
          <a:prstGeom prst="rect">
            <a:avLst/>
          </a:prstGeom>
          <a:noFill/>
          <a:ln>
            <a:noFill/>
          </a:ln>
        </p:spPr>
      </p:pic>
      <p:sp>
        <p:nvSpPr>
          <p:cNvPr id="361" name="Google Shape;361;p31"/>
          <p:cNvSpPr txBox="1"/>
          <p:nvPr/>
        </p:nvSpPr>
        <p:spPr>
          <a:xfrm>
            <a:off x="31082" y="3249525"/>
            <a:ext cx="6795835" cy="19389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dk1"/>
                </a:solidFill>
                <a:latin typeface="Calibri"/>
                <a:ea typeface="Calibri"/>
                <a:cs typeface="Calibri"/>
                <a:sym typeface="Calibri"/>
              </a:rPr>
              <a:t>The Beveridge Report, 1942</a:t>
            </a:r>
            <a:endParaRPr sz="1200" dirty="0"/>
          </a:p>
          <a:p>
            <a:pPr marL="0" marR="0" lvl="0" indent="0" algn="l" rtl="0">
              <a:spcBef>
                <a:spcPts val="0"/>
              </a:spcBef>
              <a:spcAft>
                <a:spcPts val="0"/>
              </a:spcAft>
              <a:buNone/>
            </a:pPr>
            <a:r>
              <a:rPr lang="en-GB" sz="1200" dirty="0">
                <a:solidFill>
                  <a:schemeClr val="dk1"/>
                </a:solidFill>
                <a:latin typeface="Calibri"/>
                <a:ea typeface="Calibri"/>
                <a:cs typeface="Calibri"/>
                <a:sym typeface="Calibri"/>
              </a:rPr>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endParaRPr sz="1200" dirty="0"/>
          </a:p>
          <a:p>
            <a:pPr marL="0" marR="0" lvl="0" indent="0" algn="l" rtl="0">
              <a:spcBef>
                <a:spcPts val="0"/>
              </a:spcBef>
              <a:spcAft>
                <a:spcPts val="0"/>
              </a:spcAft>
              <a:buNone/>
            </a:pP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dirty="0">
                <a:solidFill>
                  <a:schemeClr val="dk1"/>
                </a:solidFill>
                <a:latin typeface="Calibri"/>
                <a:ea typeface="Calibri"/>
                <a:cs typeface="Calibri"/>
                <a:sym typeface="Calibri"/>
              </a:rPr>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200" b="1" dirty="0">
                <a:solidFill>
                  <a:schemeClr val="dk1"/>
                </a:solidFill>
                <a:latin typeface="Calibri"/>
                <a:ea typeface="Calibri"/>
                <a:cs typeface="Calibri"/>
                <a:sym typeface="Calibri"/>
              </a:rPr>
              <a:t>consensus.</a:t>
            </a:r>
            <a:endParaRPr sz="1200" dirty="0">
              <a:solidFill>
                <a:schemeClr val="dk1"/>
              </a:solidFill>
              <a:latin typeface="Calibri"/>
              <a:ea typeface="Calibri"/>
              <a:cs typeface="Calibri"/>
              <a:sym typeface="Calibri"/>
            </a:endParaRPr>
          </a:p>
        </p:txBody>
      </p:sp>
      <p:graphicFrame>
        <p:nvGraphicFramePr>
          <p:cNvPr id="362" name="Google Shape;362;p31"/>
          <p:cNvGraphicFramePr/>
          <p:nvPr>
            <p:extLst>
              <p:ext uri="{D42A27DB-BD31-4B8C-83A1-F6EECF244321}">
                <p14:modId xmlns:p14="http://schemas.microsoft.com/office/powerpoint/2010/main" val="3322027002"/>
              </p:ext>
            </p:extLst>
          </p:nvPr>
        </p:nvGraphicFramePr>
        <p:xfrm>
          <a:off x="228949" y="5198425"/>
          <a:ext cx="6387850" cy="2669715"/>
        </p:xfrm>
        <a:graphic>
          <a:graphicData uri="http://schemas.openxmlformats.org/drawingml/2006/table">
            <a:tbl>
              <a:tblPr firstRow="1" bandRow="1">
                <a:noFill/>
                <a:tableStyleId>{D1A5D336-3260-42BB-B45E-4BC73FE68BB1}</a:tableStyleId>
              </a:tblPr>
              <a:tblGrid>
                <a:gridCol w="907786">
                  <a:extLst>
                    <a:ext uri="{9D8B030D-6E8A-4147-A177-3AD203B41FA5}">
                      <a16:colId xmlns:a16="http://schemas.microsoft.com/office/drawing/2014/main" val="20000"/>
                    </a:ext>
                  </a:extLst>
                </a:gridCol>
                <a:gridCol w="5480064">
                  <a:extLst>
                    <a:ext uri="{9D8B030D-6E8A-4147-A177-3AD203B41FA5}">
                      <a16:colId xmlns:a16="http://schemas.microsoft.com/office/drawing/2014/main" val="20001"/>
                    </a:ext>
                  </a:extLst>
                </a:gridCol>
              </a:tblGrid>
              <a:tr h="310775">
                <a:tc>
                  <a:txBody>
                    <a:bodyPr/>
                    <a:lstStyle/>
                    <a:p>
                      <a:pPr marL="0" marR="0" lvl="0" indent="0" algn="ctr" rtl="0">
                        <a:spcBef>
                          <a:spcPts val="0"/>
                        </a:spcBef>
                        <a:spcAft>
                          <a:spcPts val="0"/>
                        </a:spcAft>
                        <a:buNone/>
                      </a:pPr>
                      <a:r>
                        <a:rPr lang="en-GB" sz="1200" b="1"/>
                        <a:t>Giant</a:t>
                      </a:r>
                      <a:endParaRPr sz="2000"/>
                    </a:p>
                  </a:txBody>
                  <a:tcPr marL="91450" marR="91450" marT="45725" marB="45725"/>
                </a:tc>
                <a:tc>
                  <a:txBody>
                    <a:bodyPr/>
                    <a:lstStyle/>
                    <a:p>
                      <a:pPr marL="0" marR="0" lvl="0" indent="0" algn="ctr" rtl="0">
                        <a:spcBef>
                          <a:spcPts val="0"/>
                        </a:spcBef>
                        <a:spcAft>
                          <a:spcPts val="0"/>
                        </a:spcAft>
                        <a:buNone/>
                      </a:pPr>
                      <a:r>
                        <a:rPr lang="en-GB" sz="1200" b="1"/>
                        <a:t>The 1945 Labour Government’s Solution</a:t>
                      </a:r>
                      <a:endParaRPr sz="2000"/>
                    </a:p>
                  </a:txBody>
                  <a:tcPr marL="91450" marR="91450" marT="45725" marB="45725"/>
                </a:tc>
                <a:extLst>
                  <a:ext uri="{0D108BD9-81ED-4DB2-BD59-A6C34878D82A}">
                    <a16:rowId xmlns:a16="http://schemas.microsoft.com/office/drawing/2014/main" val="10000"/>
                  </a:ext>
                </a:extLst>
              </a:tr>
              <a:tr h="498075">
                <a:tc>
                  <a:txBody>
                    <a:bodyPr/>
                    <a:lstStyle/>
                    <a:p>
                      <a:pPr marL="0" marR="0" lvl="0" indent="0" algn="l" rtl="0">
                        <a:spcBef>
                          <a:spcPts val="0"/>
                        </a:spcBef>
                        <a:spcAft>
                          <a:spcPts val="0"/>
                        </a:spcAft>
                        <a:buNone/>
                      </a:pPr>
                      <a:r>
                        <a:rPr lang="en-GB" sz="1200" b="0"/>
                        <a:t>Want</a:t>
                      </a:r>
                      <a:endParaRPr sz="2000"/>
                    </a:p>
                  </a:txBody>
                  <a:tcPr marL="91450" marR="91450" marT="45725" marB="45725"/>
                </a:tc>
                <a:tc>
                  <a:txBody>
                    <a:bodyPr/>
                    <a:lstStyle/>
                    <a:p>
                      <a:pPr marL="0" marR="0" lvl="0" indent="0" algn="l" rtl="0">
                        <a:spcBef>
                          <a:spcPts val="0"/>
                        </a:spcBef>
                        <a:spcAft>
                          <a:spcPts val="0"/>
                        </a:spcAft>
                        <a:buNone/>
                      </a:pPr>
                      <a:r>
                        <a:rPr lang="en-GB" sz="1200" b="0" dirty="0"/>
                        <a:t>To be ended by National Insurance. The National Insurance Act created a system whereby the government, employers and employees all paid for insurance which would pay out in the event of unemployment, sickness, maternity and retirement.</a:t>
                      </a:r>
                      <a:endParaRPr sz="1200" b="0" dirty="0"/>
                    </a:p>
                  </a:txBody>
                  <a:tcPr marL="91450" marR="91450" marT="45725" marB="45725"/>
                </a:tc>
                <a:extLst>
                  <a:ext uri="{0D108BD9-81ED-4DB2-BD59-A6C34878D82A}">
                    <a16:rowId xmlns:a16="http://schemas.microsoft.com/office/drawing/2014/main" val="10001"/>
                  </a:ext>
                </a:extLst>
              </a:tr>
              <a:tr h="357600">
                <a:tc>
                  <a:txBody>
                    <a:bodyPr/>
                    <a:lstStyle/>
                    <a:p>
                      <a:pPr marL="0" marR="0" lvl="0" indent="0" algn="l" rtl="0">
                        <a:spcBef>
                          <a:spcPts val="0"/>
                        </a:spcBef>
                        <a:spcAft>
                          <a:spcPts val="0"/>
                        </a:spcAft>
                        <a:buNone/>
                      </a:pPr>
                      <a:r>
                        <a:rPr lang="en-GB" sz="1200" b="0"/>
                        <a:t>Disease</a:t>
                      </a:r>
                      <a:endParaRPr sz="2000"/>
                    </a:p>
                  </a:txBody>
                  <a:tcPr marL="91450" marR="91450" marT="45725" marB="45725"/>
                </a:tc>
                <a:tc>
                  <a:txBody>
                    <a:bodyPr/>
                    <a:lstStyle/>
                    <a:p>
                      <a:pPr marL="0" marR="0" lvl="0" indent="0" algn="l" rtl="0">
                        <a:spcBef>
                          <a:spcPts val="0"/>
                        </a:spcBef>
                        <a:spcAft>
                          <a:spcPts val="0"/>
                        </a:spcAft>
                        <a:buNone/>
                      </a:pPr>
                      <a:r>
                        <a:rPr lang="en-GB" sz="1200" b="0"/>
                        <a:t>To be ended by a comprehensive health service. The National Heath Service Act provided free medical and hospital treatment for all (the NHS).</a:t>
                      </a:r>
                      <a:endParaRPr sz="1200" b="0"/>
                    </a:p>
                  </a:txBody>
                  <a:tcPr marL="91450" marR="91450" marT="45725" marB="45725"/>
                </a:tc>
                <a:extLst>
                  <a:ext uri="{0D108BD9-81ED-4DB2-BD59-A6C34878D82A}">
                    <a16:rowId xmlns:a16="http://schemas.microsoft.com/office/drawing/2014/main" val="10002"/>
                  </a:ext>
                </a:extLst>
              </a:tr>
              <a:tr h="310775">
                <a:tc>
                  <a:txBody>
                    <a:bodyPr/>
                    <a:lstStyle/>
                    <a:p>
                      <a:pPr marL="0" marR="0" lvl="0" indent="0" algn="l" rtl="0">
                        <a:spcBef>
                          <a:spcPts val="0"/>
                        </a:spcBef>
                        <a:spcAft>
                          <a:spcPts val="0"/>
                        </a:spcAft>
                        <a:buNone/>
                      </a:pPr>
                      <a:r>
                        <a:rPr lang="en-GB" sz="1200" b="0"/>
                        <a:t>Ignorance</a:t>
                      </a:r>
                      <a:endParaRPr sz="2000"/>
                    </a:p>
                  </a:txBody>
                  <a:tcPr marL="91450" marR="91450" marT="45725" marB="45725"/>
                </a:tc>
                <a:tc>
                  <a:txBody>
                    <a:bodyPr/>
                    <a:lstStyle/>
                    <a:p>
                      <a:pPr marL="0" marR="0" lvl="0" indent="0" algn="l" rtl="0">
                        <a:spcBef>
                          <a:spcPts val="0"/>
                        </a:spcBef>
                        <a:spcAft>
                          <a:spcPts val="0"/>
                        </a:spcAft>
                        <a:buNone/>
                      </a:pPr>
                      <a:r>
                        <a:rPr lang="en-GB" sz="1200" b="0" dirty="0"/>
                        <a:t>To be ended by an effective education system. The Labour Party continued to support the Conservative’s 1944 Butler Education Act which provided free education within grammar schools, technical schools or secondary schools.</a:t>
                      </a:r>
                      <a:endParaRPr sz="1200" b="0" dirty="0"/>
                    </a:p>
                  </a:txBody>
                  <a:tcPr marL="91450" marR="91450" marT="45725" marB="45725"/>
                </a:tc>
                <a:extLst>
                  <a:ext uri="{0D108BD9-81ED-4DB2-BD59-A6C34878D82A}">
                    <a16:rowId xmlns:a16="http://schemas.microsoft.com/office/drawing/2014/main" val="10003"/>
                  </a:ext>
                </a:extLst>
              </a:tr>
              <a:tr h="310775">
                <a:tc>
                  <a:txBody>
                    <a:bodyPr/>
                    <a:lstStyle/>
                    <a:p>
                      <a:pPr marL="0" marR="0" lvl="0" indent="0" algn="l" rtl="0">
                        <a:spcBef>
                          <a:spcPts val="0"/>
                        </a:spcBef>
                        <a:spcAft>
                          <a:spcPts val="0"/>
                        </a:spcAft>
                        <a:buNone/>
                      </a:pPr>
                      <a:r>
                        <a:rPr lang="en-GB" sz="1200" b="0"/>
                        <a:t>Squalor</a:t>
                      </a:r>
                      <a:endParaRPr sz="2000"/>
                    </a:p>
                  </a:txBody>
                  <a:tcPr marL="91450" marR="91450" marT="45725" marB="45725"/>
                </a:tc>
                <a:tc>
                  <a:txBody>
                    <a:bodyPr/>
                    <a:lstStyle/>
                    <a:p>
                      <a:pPr marL="0" marR="0" lvl="0" indent="0" algn="l" rtl="0">
                        <a:spcBef>
                          <a:spcPts val="0"/>
                        </a:spcBef>
                        <a:spcAft>
                          <a:spcPts val="0"/>
                        </a:spcAft>
                        <a:buNone/>
                      </a:pPr>
                      <a:r>
                        <a:rPr lang="en-GB" sz="1200" b="0" dirty="0"/>
                        <a:t>To be ended by slum clearance and rehousing</a:t>
                      </a:r>
                      <a:endParaRPr sz="1200" b="0" dirty="0"/>
                    </a:p>
                  </a:txBody>
                  <a:tcPr marL="91450" marR="91450" marT="45725" marB="45725"/>
                </a:tc>
                <a:extLst>
                  <a:ext uri="{0D108BD9-81ED-4DB2-BD59-A6C34878D82A}">
                    <a16:rowId xmlns:a16="http://schemas.microsoft.com/office/drawing/2014/main" val="10004"/>
                  </a:ext>
                </a:extLst>
              </a:tr>
              <a:tr h="310775">
                <a:tc>
                  <a:txBody>
                    <a:bodyPr/>
                    <a:lstStyle/>
                    <a:p>
                      <a:pPr marL="0" marR="0" lvl="0" indent="0" algn="l" rtl="0">
                        <a:spcBef>
                          <a:spcPts val="0"/>
                        </a:spcBef>
                        <a:spcAft>
                          <a:spcPts val="0"/>
                        </a:spcAft>
                        <a:buNone/>
                      </a:pPr>
                      <a:r>
                        <a:rPr lang="en-GB" sz="1200" b="0"/>
                        <a:t>Idleness</a:t>
                      </a:r>
                      <a:endParaRPr sz="2000"/>
                    </a:p>
                  </a:txBody>
                  <a:tcPr marL="91450" marR="91450" marT="45725" marB="45725"/>
                </a:tc>
                <a:tc>
                  <a:txBody>
                    <a:bodyPr/>
                    <a:lstStyle/>
                    <a:p>
                      <a:pPr marL="0" marR="0" lvl="0" indent="0" algn="l" rtl="0">
                        <a:spcBef>
                          <a:spcPts val="0"/>
                        </a:spcBef>
                        <a:spcAft>
                          <a:spcPts val="0"/>
                        </a:spcAft>
                        <a:buNone/>
                      </a:pPr>
                      <a:r>
                        <a:rPr lang="en-GB" sz="1200" b="0" dirty="0"/>
                        <a:t>To be ended by full employment</a:t>
                      </a:r>
                      <a:endParaRPr sz="2000" dirty="0"/>
                    </a:p>
                  </a:txBody>
                  <a:tcPr marL="91450" marR="91450" marT="45725" marB="45725"/>
                </a:tc>
                <a:extLst>
                  <a:ext uri="{0D108BD9-81ED-4DB2-BD59-A6C34878D82A}">
                    <a16:rowId xmlns:a16="http://schemas.microsoft.com/office/drawing/2014/main" val="10005"/>
                  </a:ext>
                </a:extLst>
              </a:tr>
            </a:tbl>
          </a:graphicData>
        </a:graphic>
      </p:graphicFrame>
      <p:sp>
        <p:nvSpPr>
          <p:cNvPr id="363" name="Google Shape;363;p31"/>
          <p:cNvSpPr/>
          <p:nvPr/>
        </p:nvSpPr>
        <p:spPr>
          <a:xfrm>
            <a:off x="62163" y="7868140"/>
            <a:ext cx="6721423" cy="40011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200" dirty="0">
                <a:solidFill>
                  <a:schemeClr val="dk1"/>
                </a:solidFill>
                <a:latin typeface="Calibri"/>
                <a:ea typeface="Calibri"/>
                <a:cs typeface="Calibri"/>
                <a:sym typeface="Calibri"/>
              </a:rPr>
              <a:t>The idealism that inspired the government’s welfare programme came at a heavy financial cost, which added to the financial burdens it inherited in 1945. </a:t>
            </a:r>
            <a:endParaRPr sz="1200" dirty="0"/>
          </a:p>
        </p:txBody>
      </p:sp>
      <p:sp>
        <p:nvSpPr>
          <p:cNvPr id="364" name="Google Shape;364;p3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69" name="Google Shape;369;p32"/>
          <p:cNvPicPr preferRelativeResize="0"/>
          <p:nvPr/>
        </p:nvPicPr>
        <p:blipFill rotWithShape="1">
          <a:blip r:embed="rId3">
            <a:alphaModFix/>
          </a:blip>
          <a:srcRect/>
          <a:stretch/>
        </p:blipFill>
        <p:spPr>
          <a:xfrm>
            <a:off x="68429" y="502662"/>
            <a:ext cx="6721131" cy="6107688"/>
          </a:xfrm>
          <a:prstGeom prst="rect">
            <a:avLst/>
          </a:prstGeom>
          <a:noFill/>
          <a:ln>
            <a:noFill/>
          </a:ln>
        </p:spPr>
      </p:pic>
      <p:sp>
        <p:nvSpPr>
          <p:cNvPr id="370" name="Google Shape;370;p32"/>
          <p:cNvSpPr txBox="1"/>
          <p:nvPr/>
        </p:nvSpPr>
        <p:spPr>
          <a:xfrm>
            <a:off x="2455809" y="733327"/>
            <a:ext cx="1946367" cy="4039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25" b="1">
                <a:solidFill>
                  <a:schemeClr val="accent1"/>
                </a:solidFill>
                <a:latin typeface="Century Gothic"/>
                <a:ea typeface="Century Gothic"/>
                <a:cs typeface="Century Gothic"/>
                <a:sym typeface="Century Gothic"/>
              </a:rPr>
              <a:t>Research task</a:t>
            </a:r>
            <a:endParaRPr/>
          </a:p>
        </p:txBody>
      </p:sp>
      <p:sp>
        <p:nvSpPr>
          <p:cNvPr id="371" name="Google Shape;371;p32"/>
          <p:cNvSpPr txBox="1"/>
          <p:nvPr/>
        </p:nvSpPr>
        <p:spPr>
          <a:xfrm>
            <a:off x="873872" y="1444147"/>
            <a:ext cx="5110243" cy="477053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Chose a professional from the following:</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Midwife</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Paramedic</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Paediatric nurse</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Nutritionist</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Physiotherapist</a:t>
            </a:r>
            <a:endParaRPr/>
          </a:p>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You could choose your own idea from health and social care roles if you prefer.</a:t>
            </a:r>
            <a:endParaRPr/>
          </a:p>
          <a:p>
            <a:pPr marL="0" marR="0" lvl="0" indent="0" algn="ctr" rtl="0">
              <a:spcBef>
                <a:spcPts val="0"/>
              </a:spcBef>
              <a:spcAft>
                <a:spcPts val="0"/>
              </a:spcAft>
              <a:buNone/>
            </a:pPr>
            <a:endParaRPr sz="1600">
              <a:solidFill>
                <a:schemeClr val="accent1"/>
              </a:solidFill>
              <a:latin typeface="Century Gothic"/>
              <a:ea typeface="Century Gothic"/>
              <a:cs typeface="Century Gothic"/>
              <a:sym typeface="Century Gothic"/>
            </a:endParaRPr>
          </a:p>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Create a fact file for your chosen job role</a:t>
            </a:r>
            <a:endParaRPr/>
          </a:p>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You could include:</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A day in the life of……</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General roles and responsibilities</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Routes into the role/ qualifications required</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Skills &amp; qualities</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Average pay</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Where they work</a:t>
            </a:r>
            <a:endParaRPr/>
          </a:p>
          <a:p>
            <a:pPr marL="192867" marR="0" lvl="0" indent="-192867" algn="ctr" rtl="0">
              <a:spcBef>
                <a:spcPts val="0"/>
              </a:spcBef>
              <a:spcAft>
                <a:spcPts val="0"/>
              </a:spcAft>
              <a:buClr>
                <a:schemeClr val="accent1"/>
              </a:buClr>
              <a:buSzPts val="1600"/>
              <a:buFont typeface="Arial"/>
              <a:buChar char="•"/>
            </a:pPr>
            <a:r>
              <a:rPr lang="en-GB" sz="1600">
                <a:solidFill>
                  <a:schemeClr val="accent1"/>
                </a:solidFill>
                <a:latin typeface="Century Gothic"/>
                <a:ea typeface="Century Gothic"/>
                <a:cs typeface="Century Gothic"/>
                <a:sym typeface="Century Gothic"/>
              </a:rPr>
              <a:t>Who they work with</a:t>
            </a:r>
            <a:endParaRPr/>
          </a:p>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And anything else you think may be suitable</a:t>
            </a:r>
            <a:endParaRPr/>
          </a:p>
        </p:txBody>
      </p:sp>
      <p:pic>
        <p:nvPicPr>
          <p:cNvPr id="372" name="Google Shape;372;p32" descr="Survey reveals NHS research and innovation priorities | AHSN Network"/>
          <p:cNvPicPr preferRelativeResize="0"/>
          <p:nvPr/>
        </p:nvPicPr>
        <p:blipFill rotWithShape="1">
          <a:blip r:embed="rId4">
            <a:alphaModFix/>
          </a:blip>
          <a:srcRect/>
          <a:stretch/>
        </p:blipFill>
        <p:spPr>
          <a:xfrm>
            <a:off x="873872" y="7156169"/>
            <a:ext cx="5222999" cy="2436338"/>
          </a:xfrm>
          <a:prstGeom prst="rect">
            <a:avLst/>
          </a:prstGeom>
          <a:noFill/>
          <a:ln>
            <a:noFill/>
          </a:ln>
        </p:spPr>
      </p:pic>
      <p:sp>
        <p:nvSpPr>
          <p:cNvPr id="373" name="Google Shape;373;p3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pic>
        <p:nvPicPr>
          <p:cNvPr id="374" name="Google Shape;374;p32"/>
          <p:cNvPicPr preferRelativeResize="0"/>
          <p:nvPr/>
        </p:nvPicPr>
        <p:blipFill rotWithShape="1">
          <a:blip r:embed="rId5">
            <a:alphaModFix/>
          </a:blip>
          <a:srcRect/>
          <a:stretch/>
        </p:blipFill>
        <p:spPr>
          <a:xfrm>
            <a:off x="5367525" y="502662"/>
            <a:ext cx="1490475" cy="186842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graphicFrame>
        <p:nvGraphicFramePr>
          <p:cNvPr id="379" name="Google Shape;379;p33"/>
          <p:cNvGraphicFramePr/>
          <p:nvPr/>
        </p:nvGraphicFramePr>
        <p:xfrm>
          <a:off x="0" y="2313966"/>
          <a:ext cx="6858000" cy="5212050"/>
        </p:xfrm>
        <a:graphic>
          <a:graphicData uri="http://schemas.openxmlformats.org/drawingml/2006/table">
            <a:tbl>
              <a:tblPr firstRow="1" bandRow="1">
                <a:noFill/>
                <a:tableStyleId>{D1A5D336-3260-42BB-B45E-4BC73FE68BB1}</a:tableStyleId>
              </a:tblPr>
              <a:tblGrid>
                <a:gridCol w="1424075">
                  <a:extLst>
                    <a:ext uri="{9D8B030D-6E8A-4147-A177-3AD203B41FA5}">
                      <a16:colId xmlns:a16="http://schemas.microsoft.com/office/drawing/2014/main" val="20000"/>
                    </a:ext>
                  </a:extLst>
                </a:gridCol>
                <a:gridCol w="1604875">
                  <a:extLst>
                    <a:ext uri="{9D8B030D-6E8A-4147-A177-3AD203B41FA5}">
                      <a16:colId xmlns:a16="http://schemas.microsoft.com/office/drawing/2014/main" val="20001"/>
                    </a:ext>
                  </a:extLst>
                </a:gridCol>
                <a:gridCol w="1819200">
                  <a:extLst>
                    <a:ext uri="{9D8B030D-6E8A-4147-A177-3AD203B41FA5}">
                      <a16:colId xmlns:a16="http://schemas.microsoft.com/office/drawing/2014/main" val="20002"/>
                    </a:ext>
                  </a:extLst>
                </a:gridCol>
                <a:gridCol w="2009850">
                  <a:extLst>
                    <a:ext uri="{9D8B030D-6E8A-4147-A177-3AD203B41FA5}">
                      <a16:colId xmlns:a16="http://schemas.microsoft.com/office/drawing/2014/main" val="20003"/>
                    </a:ext>
                  </a:extLst>
                </a:gridCol>
              </a:tblGrid>
              <a:tr h="638475">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Job Role</a:t>
                      </a:r>
                      <a:endParaRPr/>
                    </a:p>
                  </a:txBody>
                  <a:tcPr marL="51425" marR="51425" marT="25725" marB="25725"/>
                </a:tc>
                <a:tc>
                  <a:txBody>
                    <a:bodyPr/>
                    <a:lstStyle/>
                    <a:p>
                      <a:pPr marL="0" marR="0" lvl="0" indent="0" algn="l" rtl="0">
                        <a:spcBef>
                          <a:spcPts val="0"/>
                        </a:spcBef>
                        <a:spcAft>
                          <a:spcPts val="0"/>
                        </a:spcAft>
                        <a:buNone/>
                      </a:pPr>
                      <a:r>
                        <a:rPr lang="en-GB" sz="1500">
                          <a:latin typeface="Century Gothic"/>
                          <a:ea typeface="Century Gothic"/>
                          <a:cs typeface="Century Gothic"/>
                          <a:sym typeface="Century Gothic"/>
                        </a:rPr>
                        <a:t>Definition</a:t>
                      </a:r>
                      <a:endParaRPr/>
                    </a:p>
                  </a:txBody>
                  <a:tcPr marL="51425" marR="51425" marT="25725" marB="25725">
                    <a:solidFill>
                      <a:srgbClr val="92D050"/>
                    </a:solidFill>
                  </a:tcPr>
                </a:tc>
                <a:tc>
                  <a:txBody>
                    <a:bodyPr/>
                    <a:lstStyle/>
                    <a:p>
                      <a:pPr marL="0" marR="0" lvl="0" indent="0" algn="l" rtl="0">
                        <a:spcBef>
                          <a:spcPts val="0"/>
                        </a:spcBef>
                        <a:spcAft>
                          <a:spcPts val="0"/>
                        </a:spcAft>
                        <a:buNone/>
                      </a:pPr>
                      <a:r>
                        <a:rPr lang="en-GB" sz="1500">
                          <a:latin typeface="Century Gothic"/>
                          <a:ea typeface="Century Gothic"/>
                          <a:cs typeface="Century Gothic"/>
                          <a:sym typeface="Century Gothic"/>
                        </a:rPr>
                        <a:t>Roles and Responsibilities</a:t>
                      </a:r>
                      <a:endParaRPr/>
                    </a:p>
                  </a:txBody>
                  <a:tcPr marL="51425" marR="51425" marT="25725" marB="25725">
                    <a:solidFill>
                      <a:srgbClr val="FFC000"/>
                    </a:solidFill>
                  </a:tcPr>
                </a:tc>
                <a:tc>
                  <a:txBody>
                    <a:bodyPr/>
                    <a:lstStyle/>
                    <a:p>
                      <a:pPr marL="0" marR="0" lvl="0" indent="0" algn="l" rtl="0">
                        <a:spcBef>
                          <a:spcPts val="0"/>
                        </a:spcBef>
                        <a:spcAft>
                          <a:spcPts val="0"/>
                        </a:spcAft>
                        <a:buNone/>
                      </a:pPr>
                      <a:r>
                        <a:rPr lang="en-GB" sz="1500">
                          <a:latin typeface="Century Gothic"/>
                          <a:ea typeface="Century Gothic"/>
                          <a:cs typeface="Century Gothic"/>
                          <a:sym typeface="Century Gothic"/>
                        </a:rPr>
                        <a:t>How do they respond in a pandemic?</a:t>
                      </a:r>
                      <a:endParaRPr sz="1500">
                        <a:latin typeface="Century Gothic"/>
                        <a:ea typeface="Century Gothic"/>
                        <a:cs typeface="Century Gothic"/>
                        <a:sym typeface="Century Gothic"/>
                      </a:endParaRPr>
                    </a:p>
                  </a:txBody>
                  <a:tcPr marL="51425" marR="51425" marT="25725" marB="25725">
                    <a:solidFill>
                      <a:srgbClr val="FF0000"/>
                    </a:solidFill>
                  </a:tcPr>
                </a:tc>
                <a:extLst>
                  <a:ext uri="{0D108BD9-81ED-4DB2-BD59-A6C34878D82A}">
                    <a16:rowId xmlns:a16="http://schemas.microsoft.com/office/drawing/2014/main" val="10000"/>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District Nurse</a:t>
                      </a:r>
                      <a:endParaRPr sz="1600">
                        <a:solidFill>
                          <a:schemeClr val="accent1"/>
                        </a:solidFill>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1"/>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Auxiliary Nurse</a:t>
                      </a:r>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2"/>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Palliative Care</a:t>
                      </a:r>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3"/>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Phlebotomist</a:t>
                      </a:r>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4"/>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Domiciliary Carer</a:t>
                      </a:r>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5"/>
                  </a:ext>
                </a:extLst>
              </a:tr>
              <a:tr h="745800">
                <a:tc>
                  <a:txBody>
                    <a:bodyPr/>
                    <a:lstStyle/>
                    <a:p>
                      <a:pPr marL="0" marR="0" lvl="0" indent="0" algn="ctr" rtl="0">
                        <a:spcBef>
                          <a:spcPts val="0"/>
                        </a:spcBef>
                        <a:spcAft>
                          <a:spcPts val="0"/>
                        </a:spcAft>
                        <a:buNone/>
                      </a:pPr>
                      <a:r>
                        <a:rPr lang="en-GB" sz="1600">
                          <a:solidFill>
                            <a:schemeClr val="accent1"/>
                          </a:solidFill>
                          <a:latin typeface="Century Gothic"/>
                          <a:ea typeface="Century Gothic"/>
                          <a:cs typeface="Century Gothic"/>
                          <a:sym typeface="Century Gothic"/>
                        </a:rPr>
                        <a:t>Adult Social Worker</a:t>
                      </a:r>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tc>
                  <a:txBody>
                    <a:bodyPr/>
                    <a:lstStyle/>
                    <a:p>
                      <a:pPr marL="0" marR="0" lvl="0" indent="0" algn="l" rtl="0">
                        <a:spcBef>
                          <a:spcPts val="0"/>
                        </a:spcBef>
                        <a:spcAft>
                          <a:spcPts val="0"/>
                        </a:spcAft>
                        <a:buNone/>
                      </a:pPr>
                      <a:endParaRPr sz="1500">
                        <a:latin typeface="Century Gothic"/>
                        <a:ea typeface="Century Gothic"/>
                        <a:cs typeface="Century Gothic"/>
                        <a:sym typeface="Century Gothic"/>
                      </a:endParaRPr>
                    </a:p>
                  </a:txBody>
                  <a:tcPr marL="51425" marR="51425" marT="25725" marB="25725"/>
                </a:tc>
                <a:extLst>
                  <a:ext uri="{0D108BD9-81ED-4DB2-BD59-A6C34878D82A}">
                    <a16:rowId xmlns:a16="http://schemas.microsoft.com/office/drawing/2014/main" val="10006"/>
                  </a:ext>
                </a:extLst>
              </a:tr>
            </a:tbl>
          </a:graphicData>
        </a:graphic>
      </p:graphicFrame>
      <p:pic>
        <p:nvPicPr>
          <p:cNvPr id="380" name="Google Shape;380;p33"/>
          <p:cNvPicPr preferRelativeResize="0"/>
          <p:nvPr/>
        </p:nvPicPr>
        <p:blipFill rotWithShape="1">
          <a:blip r:embed="rId3">
            <a:alphaModFix/>
          </a:blip>
          <a:srcRect/>
          <a:stretch/>
        </p:blipFill>
        <p:spPr>
          <a:xfrm>
            <a:off x="1443593" y="7600675"/>
            <a:ext cx="3970802" cy="2194149"/>
          </a:xfrm>
          <a:prstGeom prst="rect">
            <a:avLst/>
          </a:prstGeom>
          <a:noFill/>
          <a:ln>
            <a:noFill/>
          </a:ln>
        </p:spPr>
      </p:pic>
      <p:sp>
        <p:nvSpPr>
          <p:cNvPr id="381" name="Google Shape;381;p33"/>
          <p:cNvSpPr txBox="1"/>
          <p:nvPr/>
        </p:nvSpPr>
        <p:spPr>
          <a:xfrm>
            <a:off x="770964" y="508771"/>
            <a:ext cx="5143500" cy="931366"/>
          </a:xfrm>
          <a:prstGeom prst="rect">
            <a:avLst/>
          </a:prstGeom>
          <a:noFill/>
          <a:ln>
            <a:noFill/>
          </a:ln>
        </p:spPr>
        <p:txBody>
          <a:bodyPr spcFirstLastPara="1" wrap="square" lIns="91425" tIns="45700" rIns="91425" bIns="45700" anchor="t" anchorCtr="0">
            <a:noAutofit/>
          </a:bodyPr>
          <a:lstStyle/>
          <a:p>
            <a:pPr marL="228600" marR="0" lvl="0" indent="-228600" algn="ctr" rtl="0">
              <a:lnSpc>
                <a:spcPct val="90000"/>
              </a:lnSpc>
              <a:spcBef>
                <a:spcPts val="0"/>
              </a:spcBef>
              <a:spcAft>
                <a:spcPts val="0"/>
              </a:spcAft>
              <a:buClr>
                <a:schemeClr val="dk1"/>
              </a:buClr>
              <a:buSzPts val="1400"/>
              <a:buFont typeface="Arial"/>
              <a:buChar char="•"/>
            </a:pPr>
            <a:r>
              <a:rPr lang="en-GB" sz="1400">
                <a:solidFill>
                  <a:schemeClr val="dk1"/>
                </a:solidFill>
                <a:latin typeface="Century Gothic"/>
                <a:ea typeface="Century Gothic"/>
                <a:cs typeface="Century Gothic"/>
                <a:sym typeface="Century Gothic"/>
              </a:rPr>
              <a:t>What does it mean when people talk about being ‘on the front line’?</a:t>
            </a:r>
            <a:endParaRPr/>
          </a:p>
        </p:txBody>
      </p:sp>
      <p:sp>
        <p:nvSpPr>
          <p:cNvPr id="382" name="Google Shape;382;p33"/>
          <p:cNvSpPr txBox="1"/>
          <p:nvPr/>
        </p:nvSpPr>
        <p:spPr>
          <a:xfrm>
            <a:off x="2364442" y="161913"/>
            <a:ext cx="2129109"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On ‘</a:t>
            </a:r>
            <a:r>
              <a:rPr lang="en-GB" sz="1400">
                <a:solidFill>
                  <a:schemeClr val="accent1"/>
                </a:solidFill>
                <a:latin typeface="Century Gothic"/>
                <a:ea typeface="Century Gothic"/>
                <a:cs typeface="Century Gothic"/>
                <a:sym typeface="Century Gothic"/>
              </a:rPr>
              <a:t>The front line</a:t>
            </a:r>
            <a:r>
              <a:rPr lang="en-GB" sz="1400">
                <a:solidFill>
                  <a:schemeClr val="dk1"/>
                </a:solidFill>
                <a:latin typeface="Century Gothic"/>
                <a:ea typeface="Century Gothic"/>
                <a:cs typeface="Century Gothic"/>
                <a:sym typeface="Century Gothic"/>
              </a:rPr>
              <a:t>’…….</a:t>
            </a:r>
            <a:endParaRPr/>
          </a:p>
        </p:txBody>
      </p:sp>
      <p:sp>
        <p:nvSpPr>
          <p:cNvPr id="383" name="Google Shape;383;p33"/>
          <p:cNvSpPr txBox="1"/>
          <p:nvPr/>
        </p:nvSpPr>
        <p:spPr>
          <a:xfrm>
            <a:off x="1817289" y="974454"/>
            <a:ext cx="376898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Government declares a ‘</a:t>
            </a:r>
            <a:r>
              <a:rPr lang="en-GB" sz="1400">
                <a:solidFill>
                  <a:schemeClr val="accent1"/>
                </a:solidFill>
                <a:latin typeface="Century Gothic"/>
                <a:ea typeface="Century Gothic"/>
                <a:cs typeface="Century Gothic"/>
                <a:sym typeface="Century Gothic"/>
              </a:rPr>
              <a:t>pandemic</a:t>
            </a:r>
            <a:r>
              <a:rPr lang="en-GB" sz="1400">
                <a:solidFill>
                  <a:schemeClr val="dk1"/>
                </a:solidFill>
                <a:latin typeface="Century Gothic"/>
                <a:ea typeface="Century Gothic"/>
                <a:cs typeface="Century Gothic"/>
                <a:sym typeface="Century Gothic"/>
              </a:rPr>
              <a:t>’…….</a:t>
            </a:r>
            <a:endParaRPr/>
          </a:p>
        </p:txBody>
      </p:sp>
      <p:sp>
        <p:nvSpPr>
          <p:cNvPr id="384" name="Google Shape;384;p33"/>
          <p:cNvSpPr/>
          <p:nvPr/>
        </p:nvSpPr>
        <p:spPr>
          <a:xfrm>
            <a:off x="1072792" y="1382600"/>
            <a:ext cx="4712407" cy="523220"/>
          </a:xfrm>
          <a:prstGeom prst="rect">
            <a:avLst/>
          </a:prstGeom>
          <a:noFill/>
          <a:ln>
            <a:noFill/>
          </a:ln>
        </p:spPr>
        <p:txBody>
          <a:bodyPr spcFirstLastPara="1" wrap="square" lIns="91425" tIns="45700" rIns="91425" bIns="45700" anchor="t" anchorCtr="0">
            <a:noAutofit/>
          </a:bodyPr>
          <a:lstStyle/>
          <a:p>
            <a:pPr marL="257156" marR="0" lvl="0" indent="-257156" algn="ctr" rtl="0">
              <a:spcBef>
                <a:spcPts val="0"/>
              </a:spcBef>
              <a:spcAft>
                <a:spcPts val="0"/>
              </a:spcAft>
              <a:buClr>
                <a:schemeClr val="dk1"/>
              </a:buClr>
              <a:buSzPts val="1400"/>
              <a:buFont typeface="Arial"/>
              <a:buChar char="•"/>
            </a:pPr>
            <a:r>
              <a:rPr lang="en-GB" sz="1400">
                <a:solidFill>
                  <a:schemeClr val="dk1"/>
                </a:solidFill>
                <a:latin typeface="Century Gothic"/>
                <a:ea typeface="Century Gothic"/>
                <a:cs typeface="Century Gothic"/>
                <a:sym typeface="Century Gothic"/>
              </a:rPr>
              <a:t>What does it mean when people talk about the situation as a pandemic?</a:t>
            </a:r>
            <a:endParaRPr/>
          </a:p>
        </p:txBody>
      </p:sp>
      <p:sp>
        <p:nvSpPr>
          <p:cNvPr id="385" name="Google Shape;385;p33"/>
          <p:cNvSpPr/>
          <p:nvPr/>
        </p:nvSpPr>
        <p:spPr>
          <a:xfrm>
            <a:off x="160928" y="139867"/>
            <a:ext cx="6536141" cy="1956817"/>
          </a:xfrm>
          <a:prstGeom prst="rect">
            <a:avLst/>
          </a:prstGeom>
          <a:noFill/>
          <a:ln w="76200" cap="flat" cmpd="sng">
            <a:solidFill>
              <a:srgbClr val="98A8B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013">
              <a:solidFill>
                <a:schemeClr val="lt1"/>
              </a:solidFill>
              <a:latin typeface="Calibri"/>
              <a:ea typeface="Calibri"/>
              <a:cs typeface="Calibri"/>
              <a:sym typeface="Calibri"/>
            </a:endParaRPr>
          </a:p>
        </p:txBody>
      </p:sp>
      <p:sp>
        <p:nvSpPr>
          <p:cNvPr id="386" name="Google Shape;386;p3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4"/>
          <p:cNvSpPr/>
          <p:nvPr/>
        </p:nvSpPr>
        <p:spPr>
          <a:xfrm>
            <a:off x="497204" y="1774912"/>
            <a:ext cx="1978001" cy="1901738"/>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A district nurse will only work with the elderly.</a:t>
            </a:r>
            <a:endParaRPr/>
          </a:p>
        </p:txBody>
      </p:sp>
      <p:sp>
        <p:nvSpPr>
          <p:cNvPr id="392" name="Google Shape;392;p34"/>
          <p:cNvSpPr/>
          <p:nvPr/>
        </p:nvSpPr>
        <p:spPr>
          <a:xfrm>
            <a:off x="4234890" y="7235563"/>
            <a:ext cx="2432609" cy="1848514"/>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Auxiliary nurses help support other nurses to do their roles. </a:t>
            </a:r>
            <a:endParaRPr/>
          </a:p>
        </p:txBody>
      </p:sp>
      <p:sp>
        <p:nvSpPr>
          <p:cNvPr id="393" name="Google Shape;393;p34"/>
          <p:cNvSpPr/>
          <p:nvPr/>
        </p:nvSpPr>
        <p:spPr>
          <a:xfrm>
            <a:off x="3428999" y="1426164"/>
            <a:ext cx="2564990" cy="2250486"/>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A palliative care nurse will get involved with everyone who gets coronavirus.</a:t>
            </a:r>
            <a:endParaRPr/>
          </a:p>
        </p:txBody>
      </p:sp>
      <p:sp>
        <p:nvSpPr>
          <p:cNvPr id="394" name="Google Shape;394;p34"/>
          <p:cNvSpPr/>
          <p:nvPr/>
        </p:nvSpPr>
        <p:spPr>
          <a:xfrm>
            <a:off x="594108" y="7429011"/>
            <a:ext cx="2834891" cy="1899162"/>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Only phlebotomists are allowed to take blood.</a:t>
            </a:r>
            <a:endParaRPr/>
          </a:p>
        </p:txBody>
      </p:sp>
      <p:sp>
        <p:nvSpPr>
          <p:cNvPr id="395" name="Google Shape;395;p34"/>
          <p:cNvSpPr/>
          <p:nvPr/>
        </p:nvSpPr>
        <p:spPr>
          <a:xfrm>
            <a:off x="3924301" y="4248150"/>
            <a:ext cx="2190458" cy="1848515"/>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dk1"/>
                </a:solidFill>
                <a:latin typeface="Century Gothic"/>
                <a:ea typeface="Century Gothic"/>
                <a:cs typeface="Century Gothic"/>
                <a:sym typeface="Century Gothic"/>
              </a:rPr>
              <a:t>Domiciliary carers provide care in the home. </a:t>
            </a:r>
            <a:endParaRPr/>
          </a:p>
        </p:txBody>
      </p:sp>
      <p:sp>
        <p:nvSpPr>
          <p:cNvPr id="396" name="Google Shape;396;p34"/>
          <p:cNvSpPr/>
          <p:nvPr/>
        </p:nvSpPr>
        <p:spPr>
          <a:xfrm>
            <a:off x="247650" y="4435152"/>
            <a:ext cx="2872187" cy="2403797"/>
          </a:xfrm>
          <a:prstGeom prst="star12">
            <a:avLst>
              <a:gd name="adj" fmla="val 375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dk1"/>
                </a:solidFill>
                <a:latin typeface="Century Gothic"/>
                <a:ea typeface="Century Gothic"/>
                <a:cs typeface="Century Gothic"/>
                <a:sym typeface="Century Gothic"/>
              </a:rPr>
              <a:t>Adult social workers support people with poor mental health.</a:t>
            </a:r>
            <a:endParaRPr/>
          </a:p>
        </p:txBody>
      </p:sp>
      <p:sp>
        <p:nvSpPr>
          <p:cNvPr id="397" name="Google Shape;397;p34"/>
          <p:cNvSpPr/>
          <p:nvPr/>
        </p:nvSpPr>
        <p:spPr>
          <a:xfrm>
            <a:off x="2089751" y="203759"/>
            <a:ext cx="2145139" cy="43858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250" b="1">
                <a:solidFill>
                  <a:schemeClr val="accent1"/>
                </a:solidFill>
                <a:latin typeface="Century Gothic"/>
                <a:ea typeface="Century Gothic"/>
                <a:cs typeface="Century Gothic"/>
                <a:sym typeface="Century Gothic"/>
              </a:rPr>
              <a:t>True or False? </a:t>
            </a:r>
            <a:endParaRPr/>
          </a:p>
        </p:txBody>
      </p:sp>
      <p:sp>
        <p:nvSpPr>
          <p:cNvPr id="398" name="Google Shape;398;p34"/>
          <p:cNvSpPr txBox="1"/>
          <p:nvPr/>
        </p:nvSpPr>
        <p:spPr>
          <a:xfrm>
            <a:off x="497204" y="642341"/>
            <a:ext cx="5863592"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Colour code the statements in order to show if they are true or false. </a:t>
            </a:r>
            <a:endParaRPr dirty="0"/>
          </a:p>
          <a:p>
            <a:pPr marL="0" marR="0" lvl="0" indent="0" algn="l" rtl="0">
              <a:spcBef>
                <a:spcPts val="0"/>
              </a:spcBef>
              <a:spcAft>
                <a:spcPts val="0"/>
              </a:spcAft>
              <a:buNone/>
            </a:pPr>
            <a:r>
              <a:rPr lang="en-GB" sz="1800" dirty="0">
                <a:solidFill>
                  <a:schemeClr val="dk1"/>
                </a:solidFill>
                <a:latin typeface="Calibri"/>
                <a:ea typeface="Calibri"/>
                <a:cs typeface="Calibri"/>
                <a:sym typeface="Calibri"/>
              </a:rPr>
              <a:t>	True		   False</a:t>
            </a:r>
            <a:endParaRPr dirty="0"/>
          </a:p>
        </p:txBody>
      </p:sp>
      <p:sp>
        <p:nvSpPr>
          <p:cNvPr id="399" name="Google Shape;399;p34"/>
          <p:cNvSpPr/>
          <p:nvPr/>
        </p:nvSpPr>
        <p:spPr>
          <a:xfrm>
            <a:off x="914400" y="1238250"/>
            <a:ext cx="476250" cy="327421"/>
          </a:xfrm>
          <a:prstGeom prst="rect">
            <a:avLst/>
          </a:prstGeom>
          <a:solidFill>
            <a:schemeClr val="l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0" name="Google Shape;400;p34"/>
          <p:cNvSpPr/>
          <p:nvPr/>
        </p:nvSpPr>
        <p:spPr>
          <a:xfrm>
            <a:off x="2713977" y="1238250"/>
            <a:ext cx="715022" cy="327421"/>
          </a:xfrm>
          <a:prstGeom prst="rect">
            <a:avLst/>
          </a:prstGeom>
          <a:solidFill>
            <a:schemeClr val="l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1" name="Google Shape;401;p3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35"/>
          <p:cNvSpPr txBox="1">
            <a:spLocks noGrp="1"/>
          </p:cNvSpPr>
          <p:nvPr>
            <p:ph type="title"/>
          </p:nvPr>
        </p:nvSpPr>
        <p:spPr>
          <a:xfrm>
            <a:off x="471488" y="527405"/>
            <a:ext cx="5915025" cy="948469"/>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a:t>TASK: The importance of promoting good health in children’s care</a:t>
            </a:r>
            <a:endParaRPr/>
          </a:p>
        </p:txBody>
      </p:sp>
      <p:sp>
        <p:nvSpPr>
          <p:cNvPr id="407" name="Google Shape;407;p35"/>
          <p:cNvSpPr txBox="1">
            <a:spLocks noGrp="1"/>
          </p:cNvSpPr>
          <p:nvPr>
            <p:ph type="body" idx="1"/>
          </p:nvPr>
        </p:nvSpPr>
        <p:spPr>
          <a:xfrm>
            <a:off x="471487" y="1688545"/>
            <a:ext cx="5915025" cy="4594402"/>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0"/>
              </a:spcBef>
              <a:spcAft>
                <a:spcPts val="0"/>
              </a:spcAft>
              <a:buClr>
                <a:schemeClr val="dk1"/>
              </a:buClr>
              <a:buSzPts val="2100"/>
              <a:buNone/>
            </a:pPr>
            <a:r>
              <a:rPr lang="en-GB" dirty="0"/>
              <a:t>Making sure young children develop and grow to the best of their ability is a key role for Parents and HSC Early years workers.  Building on your previous research work, investigate the services and staff available to support the child in the first year of life. </a:t>
            </a:r>
          </a:p>
          <a:p>
            <a:pPr marL="0" lvl="0" indent="0" algn="l" rtl="0">
              <a:lnSpc>
                <a:spcPct val="90000"/>
              </a:lnSpc>
              <a:spcBef>
                <a:spcPts val="0"/>
              </a:spcBef>
              <a:spcAft>
                <a:spcPts val="0"/>
              </a:spcAft>
              <a:buClr>
                <a:schemeClr val="dk1"/>
              </a:buClr>
              <a:buSzPts val="2100"/>
              <a:buNone/>
            </a:pPr>
            <a:r>
              <a:rPr lang="en-GB" dirty="0"/>
              <a:t> </a:t>
            </a:r>
            <a:endParaRPr dirty="0"/>
          </a:p>
          <a:p>
            <a:pPr marL="171450" lvl="0" indent="-171450" algn="l" rtl="0">
              <a:lnSpc>
                <a:spcPct val="90000"/>
              </a:lnSpc>
              <a:spcBef>
                <a:spcPts val="750"/>
              </a:spcBef>
              <a:spcAft>
                <a:spcPts val="0"/>
              </a:spcAft>
              <a:buClr>
                <a:schemeClr val="dk1"/>
              </a:buClr>
              <a:buSzPts val="2100"/>
              <a:buChar char="•"/>
            </a:pPr>
            <a:r>
              <a:rPr lang="en-GB" dirty="0"/>
              <a:t>Produce a brief presentation to explain FOR 3 services</a:t>
            </a:r>
            <a:endParaRPr dirty="0"/>
          </a:p>
          <a:p>
            <a:pPr marL="171450" lvl="0" indent="-171450" algn="l" rtl="0">
              <a:lnSpc>
                <a:spcPct val="90000"/>
              </a:lnSpc>
              <a:spcBef>
                <a:spcPts val="750"/>
              </a:spcBef>
              <a:spcAft>
                <a:spcPts val="0"/>
              </a:spcAft>
              <a:buClr>
                <a:schemeClr val="dk1"/>
              </a:buClr>
              <a:buSzPts val="2100"/>
              <a:buChar char="•"/>
            </a:pPr>
            <a:r>
              <a:rPr lang="en-GB" dirty="0"/>
              <a:t>Job role carried out</a:t>
            </a:r>
            <a:endParaRPr dirty="0"/>
          </a:p>
          <a:p>
            <a:pPr marL="171450" lvl="0" indent="-171450" algn="l" rtl="0">
              <a:lnSpc>
                <a:spcPct val="90000"/>
              </a:lnSpc>
              <a:spcBef>
                <a:spcPts val="750"/>
              </a:spcBef>
              <a:spcAft>
                <a:spcPts val="0"/>
              </a:spcAft>
              <a:buClr>
                <a:schemeClr val="dk1"/>
              </a:buClr>
              <a:buSzPts val="2100"/>
              <a:buChar char="•"/>
            </a:pPr>
            <a:r>
              <a:rPr lang="en-GB" dirty="0"/>
              <a:t>Agency responsible</a:t>
            </a:r>
            <a:endParaRPr dirty="0"/>
          </a:p>
          <a:p>
            <a:pPr marL="171450" lvl="0" indent="-171450" algn="l" rtl="0">
              <a:lnSpc>
                <a:spcPct val="90000"/>
              </a:lnSpc>
              <a:spcBef>
                <a:spcPts val="750"/>
              </a:spcBef>
              <a:spcAft>
                <a:spcPts val="0"/>
              </a:spcAft>
              <a:buClr>
                <a:schemeClr val="dk1"/>
              </a:buClr>
              <a:buSzPts val="2100"/>
              <a:buChar char="•"/>
            </a:pPr>
            <a:r>
              <a:rPr lang="en-GB" dirty="0"/>
              <a:t>Any relevant legislation which offers control or guidance in the work done.</a:t>
            </a:r>
            <a:endParaRPr dirty="0"/>
          </a:p>
          <a:p>
            <a:pPr marL="171450" lvl="0" indent="-171450" algn="l" rtl="0">
              <a:lnSpc>
                <a:spcPct val="90000"/>
              </a:lnSpc>
              <a:spcBef>
                <a:spcPts val="750"/>
              </a:spcBef>
              <a:spcAft>
                <a:spcPts val="0"/>
              </a:spcAft>
              <a:buClr>
                <a:schemeClr val="dk1"/>
              </a:buClr>
              <a:buSzPts val="2100"/>
              <a:buChar char="•"/>
            </a:pPr>
            <a:r>
              <a:rPr lang="en-GB" dirty="0"/>
              <a:t>Impact on child’s Physical, Intellectual, Emotional and Social ( P.I.E.S.) health</a:t>
            </a:r>
            <a:endParaRPr dirty="0"/>
          </a:p>
          <a:p>
            <a:pPr marL="171450" lvl="0" indent="-171450" algn="l" rtl="0">
              <a:lnSpc>
                <a:spcPct val="90000"/>
              </a:lnSpc>
              <a:spcBef>
                <a:spcPts val="750"/>
              </a:spcBef>
              <a:spcAft>
                <a:spcPts val="0"/>
              </a:spcAft>
              <a:buClr>
                <a:schemeClr val="dk1"/>
              </a:buClr>
              <a:buSzPts val="2100"/>
              <a:buChar char="•"/>
            </a:pPr>
            <a:r>
              <a:rPr lang="en-GB" dirty="0"/>
              <a:t>Support available in general to parent</a:t>
            </a:r>
            <a:endParaRPr dirty="0"/>
          </a:p>
        </p:txBody>
      </p:sp>
      <p:sp>
        <p:nvSpPr>
          <p:cNvPr id="408" name="Google Shape;408;p3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pic>
        <p:nvPicPr>
          <p:cNvPr id="409" name="Google Shape;409;p35"/>
          <p:cNvPicPr preferRelativeResize="0"/>
          <p:nvPr/>
        </p:nvPicPr>
        <p:blipFill rotWithShape="1">
          <a:blip r:embed="rId3">
            <a:alphaModFix/>
          </a:blip>
          <a:srcRect/>
          <a:stretch/>
        </p:blipFill>
        <p:spPr>
          <a:xfrm>
            <a:off x="303167" y="6948001"/>
            <a:ext cx="2505075" cy="1828800"/>
          </a:xfrm>
          <a:prstGeom prst="rect">
            <a:avLst/>
          </a:prstGeom>
          <a:noFill/>
          <a:ln>
            <a:noFill/>
          </a:ln>
        </p:spPr>
      </p:pic>
      <p:pic>
        <p:nvPicPr>
          <p:cNvPr id="410" name="Google Shape;410;p35"/>
          <p:cNvPicPr preferRelativeResize="0"/>
          <p:nvPr/>
        </p:nvPicPr>
        <p:blipFill rotWithShape="1">
          <a:blip r:embed="rId4">
            <a:alphaModFix/>
          </a:blip>
          <a:srcRect/>
          <a:stretch/>
        </p:blipFill>
        <p:spPr>
          <a:xfrm>
            <a:off x="3067392" y="6522659"/>
            <a:ext cx="891537" cy="1339742"/>
          </a:xfrm>
          <a:prstGeom prst="rect">
            <a:avLst/>
          </a:prstGeom>
          <a:noFill/>
          <a:ln>
            <a:noFill/>
          </a:ln>
        </p:spPr>
      </p:pic>
      <p:pic>
        <p:nvPicPr>
          <p:cNvPr id="411" name="Google Shape;411;p35"/>
          <p:cNvPicPr preferRelativeResize="0"/>
          <p:nvPr/>
        </p:nvPicPr>
        <p:blipFill rotWithShape="1">
          <a:blip r:embed="rId5">
            <a:alphaModFix/>
          </a:blip>
          <a:srcRect/>
          <a:stretch/>
        </p:blipFill>
        <p:spPr>
          <a:xfrm>
            <a:off x="4049759" y="7493225"/>
            <a:ext cx="2586535" cy="144846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6"/>
          <p:cNvSpPr txBox="1">
            <a:spLocks noGrp="1"/>
          </p:cNvSpPr>
          <p:nvPr>
            <p:ph type="title"/>
          </p:nvPr>
        </p:nvSpPr>
        <p:spPr>
          <a:xfrm>
            <a:off x="471487" y="527405"/>
            <a:ext cx="5915025" cy="1500009"/>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300"/>
              <a:buFont typeface="Calibri"/>
              <a:buNone/>
            </a:pPr>
            <a:r>
              <a:rPr lang="en-GB"/>
              <a:t>Unit 4 Anatomy and Physiology Sample Task:</a:t>
            </a:r>
            <a:endParaRPr/>
          </a:p>
        </p:txBody>
      </p:sp>
      <p:sp>
        <p:nvSpPr>
          <p:cNvPr id="417" name="Google Shape;417;p36"/>
          <p:cNvSpPr txBox="1">
            <a:spLocks noGrp="1"/>
          </p:cNvSpPr>
          <p:nvPr>
            <p:ph type="body" idx="1"/>
          </p:nvPr>
        </p:nvSpPr>
        <p:spPr>
          <a:xfrm>
            <a:off x="471487" y="2027414"/>
            <a:ext cx="5915100" cy="6285300"/>
          </a:xfrm>
          <a:prstGeom prst="rect">
            <a:avLst/>
          </a:prstGeom>
          <a:noFill/>
          <a:ln>
            <a:noFill/>
          </a:ln>
        </p:spPr>
        <p:txBody>
          <a:bodyPr spcFirstLastPara="1" wrap="square" lIns="91425" tIns="45700" rIns="91425" bIns="45700" anchor="t" anchorCtr="0">
            <a:normAutofit/>
          </a:bodyPr>
          <a:lstStyle/>
          <a:p>
            <a:pPr marL="171450" lvl="0" indent="-171450" algn="l" rtl="0">
              <a:lnSpc>
                <a:spcPct val="90000"/>
              </a:lnSpc>
              <a:spcBef>
                <a:spcPts val="0"/>
              </a:spcBef>
              <a:spcAft>
                <a:spcPts val="0"/>
              </a:spcAft>
              <a:buClr>
                <a:schemeClr val="dk1"/>
              </a:buClr>
              <a:buSzPts val="2100"/>
              <a:buChar char="•"/>
            </a:pPr>
            <a:r>
              <a:rPr lang="en-GB" dirty="0"/>
              <a:t>The body comprises of a range of organs and systems.  Each of these has the potential to malfunction.</a:t>
            </a:r>
            <a:endParaRPr dirty="0"/>
          </a:p>
          <a:p>
            <a:pPr marL="171450" lvl="0" indent="-171450" algn="l" rtl="0">
              <a:lnSpc>
                <a:spcPct val="90000"/>
              </a:lnSpc>
              <a:spcBef>
                <a:spcPts val="750"/>
              </a:spcBef>
              <a:spcAft>
                <a:spcPts val="0"/>
              </a:spcAft>
              <a:buClr>
                <a:schemeClr val="dk1"/>
              </a:buClr>
              <a:buSzPts val="2100"/>
              <a:buChar char="•"/>
            </a:pPr>
            <a:r>
              <a:rPr lang="en-GB" dirty="0"/>
              <a:t>Choose one of the following:</a:t>
            </a:r>
            <a:endParaRPr dirty="0"/>
          </a:p>
          <a:p>
            <a:pPr marL="171450" lvl="0" indent="-171450" algn="l" rtl="0">
              <a:lnSpc>
                <a:spcPct val="90000"/>
              </a:lnSpc>
              <a:spcBef>
                <a:spcPts val="750"/>
              </a:spcBef>
              <a:spcAft>
                <a:spcPts val="0"/>
              </a:spcAft>
              <a:buClr>
                <a:schemeClr val="dk1"/>
              </a:buClr>
              <a:buSzPts val="2100"/>
              <a:buChar char="•"/>
            </a:pPr>
            <a:r>
              <a:rPr lang="en-GB" dirty="0"/>
              <a:t>The Heart</a:t>
            </a:r>
            <a:endParaRPr dirty="0"/>
          </a:p>
          <a:p>
            <a:pPr marL="171450" lvl="0" indent="-171450" algn="l" rtl="0">
              <a:lnSpc>
                <a:spcPct val="90000"/>
              </a:lnSpc>
              <a:spcBef>
                <a:spcPts val="750"/>
              </a:spcBef>
              <a:spcAft>
                <a:spcPts val="0"/>
              </a:spcAft>
              <a:buClr>
                <a:schemeClr val="dk1"/>
              </a:buClr>
              <a:buSzPts val="2100"/>
              <a:buChar char="•"/>
            </a:pPr>
            <a:r>
              <a:rPr lang="en-GB" dirty="0"/>
              <a:t>The Brain</a:t>
            </a:r>
            <a:endParaRPr dirty="0"/>
          </a:p>
          <a:p>
            <a:pPr marL="171450" lvl="0" indent="-171450" algn="l" rtl="0">
              <a:lnSpc>
                <a:spcPct val="90000"/>
              </a:lnSpc>
              <a:spcBef>
                <a:spcPts val="750"/>
              </a:spcBef>
              <a:spcAft>
                <a:spcPts val="0"/>
              </a:spcAft>
              <a:buClr>
                <a:schemeClr val="dk1"/>
              </a:buClr>
              <a:buSzPts val="2100"/>
              <a:buChar char="•"/>
            </a:pPr>
            <a:r>
              <a:rPr lang="en-GB" dirty="0"/>
              <a:t>The Digestive system</a:t>
            </a:r>
          </a:p>
          <a:p>
            <a:pPr marL="0" lvl="0" indent="0" algn="l" rtl="0">
              <a:lnSpc>
                <a:spcPct val="90000"/>
              </a:lnSpc>
              <a:spcBef>
                <a:spcPts val="750"/>
              </a:spcBef>
              <a:spcAft>
                <a:spcPts val="0"/>
              </a:spcAft>
              <a:buClr>
                <a:schemeClr val="dk1"/>
              </a:buClr>
              <a:buSzPts val="2100"/>
              <a:buNone/>
            </a:pPr>
            <a:endParaRPr dirty="0"/>
          </a:p>
          <a:p>
            <a:pPr marL="171450" lvl="0" indent="-171450" algn="ctr" rtl="0">
              <a:lnSpc>
                <a:spcPct val="90000"/>
              </a:lnSpc>
              <a:spcBef>
                <a:spcPts val="750"/>
              </a:spcBef>
              <a:spcAft>
                <a:spcPts val="0"/>
              </a:spcAft>
              <a:buClr>
                <a:schemeClr val="dk1"/>
              </a:buClr>
              <a:buSzPts val="1400"/>
              <a:buChar char="•"/>
            </a:pPr>
            <a:r>
              <a:rPr lang="en-GB" sz="1400" b="1" dirty="0"/>
              <a:t>For the organ or system of your choice:</a:t>
            </a:r>
            <a:br>
              <a:rPr lang="en-GB" sz="1400" b="1" dirty="0"/>
            </a:br>
            <a:r>
              <a:rPr lang="en-GB" sz="1400" b="1" dirty="0"/>
              <a:t>Investigate malfunctions affecting it</a:t>
            </a:r>
            <a:endParaRPr b="1" dirty="0"/>
          </a:p>
          <a:p>
            <a:pPr marL="171450" lvl="0" indent="-171450" algn="l" rtl="0">
              <a:lnSpc>
                <a:spcPct val="90000"/>
              </a:lnSpc>
              <a:spcBef>
                <a:spcPts val="750"/>
              </a:spcBef>
              <a:spcAft>
                <a:spcPts val="0"/>
              </a:spcAft>
              <a:buClr>
                <a:schemeClr val="dk1"/>
              </a:buClr>
              <a:buSzPts val="1400"/>
              <a:buChar char="•"/>
            </a:pPr>
            <a:r>
              <a:rPr lang="en-GB" sz="1400" dirty="0"/>
              <a:t>Choose one malfunction</a:t>
            </a:r>
            <a:endParaRPr dirty="0"/>
          </a:p>
          <a:p>
            <a:pPr marL="171450" lvl="0" indent="-171450" algn="l" rtl="0">
              <a:lnSpc>
                <a:spcPct val="90000"/>
              </a:lnSpc>
              <a:spcBef>
                <a:spcPts val="750"/>
              </a:spcBef>
              <a:spcAft>
                <a:spcPts val="0"/>
              </a:spcAft>
              <a:buClr>
                <a:schemeClr val="dk1"/>
              </a:buClr>
              <a:buSzPts val="1400"/>
              <a:buChar char="•"/>
            </a:pPr>
            <a:r>
              <a:rPr lang="en-GB" sz="1400" dirty="0"/>
              <a:t>Describe the impact of the malfunction on the system</a:t>
            </a:r>
            <a:endParaRPr dirty="0"/>
          </a:p>
          <a:p>
            <a:pPr marL="171450" lvl="0" indent="-171450" algn="l" rtl="0">
              <a:lnSpc>
                <a:spcPct val="90000"/>
              </a:lnSpc>
              <a:spcBef>
                <a:spcPts val="750"/>
              </a:spcBef>
              <a:spcAft>
                <a:spcPts val="0"/>
              </a:spcAft>
              <a:buClr>
                <a:schemeClr val="dk1"/>
              </a:buClr>
              <a:buSzPts val="1400"/>
              <a:buChar char="•"/>
            </a:pPr>
            <a:r>
              <a:rPr lang="en-GB" sz="1400" dirty="0"/>
              <a:t>Describe the typical effects on the individual experiencing the malfunction</a:t>
            </a:r>
            <a:endParaRPr dirty="0"/>
          </a:p>
          <a:p>
            <a:pPr marL="171450" lvl="0" indent="-171450" algn="l" rtl="0">
              <a:lnSpc>
                <a:spcPct val="90000"/>
              </a:lnSpc>
              <a:spcBef>
                <a:spcPts val="750"/>
              </a:spcBef>
              <a:spcAft>
                <a:spcPts val="0"/>
              </a:spcAft>
              <a:buClr>
                <a:schemeClr val="dk1"/>
              </a:buClr>
              <a:buSzPts val="1400"/>
              <a:buChar char="•"/>
            </a:pPr>
            <a:r>
              <a:rPr lang="en-GB" sz="1400" dirty="0"/>
              <a:t>Describe the range of treatments which may be available to support them</a:t>
            </a:r>
            <a:r>
              <a:rPr lang="en-GB" dirty="0"/>
              <a:t>.</a:t>
            </a:r>
            <a:endParaRPr dirty="0"/>
          </a:p>
        </p:txBody>
      </p:sp>
      <p:sp>
        <p:nvSpPr>
          <p:cNvPr id="418" name="Google Shape;418;p3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pic>
        <p:nvPicPr>
          <p:cNvPr id="419" name="Google Shape;419;p36"/>
          <p:cNvPicPr preferRelativeResize="0"/>
          <p:nvPr/>
        </p:nvPicPr>
        <p:blipFill rotWithShape="1">
          <a:blip r:embed="rId3">
            <a:alphaModFix/>
          </a:blip>
          <a:srcRect/>
          <a:stretch/>
        </p:blipFill>
        <p:spPr>
          <a:xfrm>
            <a:off x="90487" y="7228152"/>
            <a:ext cx="2600325" cy="1762125"/>
          </a:xfrm>
          <a:prstGeom prst="rect">
            <a:avLst/>
          </a:prstGeom>
          <a:noFill/>
          <a:ln>
            <a:noFill/>
          </a:ln>
        </p:spPr>
      </p:pic>
      <p:pic>
        <p:nvPicPr>
          <p:cNvPr id="420" name="Google Shape;420;p36"/>
          <p:cNvPicPr preferRelativeResize="0"/>
          <p:nvPr/>
        </p:nvPicPr>
        <p:blipFill rotWithShape="1">
          <a:blip r:embed="rId4">
            <a:alphaModFix/>
          </a:blip>
          <a:srcRect/>
          <a:stretch/>
        </p:blipFill>
        <p:spPr>
          <a:xfrm>
            <a:off x="4462463" y="7009077"/>
            <a:ext cx="2305050" cy="1981200"/>
          </a:xfrm>
          <a:prstGeom prst="rect">
            <a:avLst/>
          </a:prstGeom>
          <a:noFill/>
          <a:ln>
            <a:noFill/>
          </a:ln>
        </p:spPr>
      </p:pic>
      <p:pic>
        <p:nvPicPr>
          <p:cNvPr id="421" name="Google Shape;421;p36"/>
          <p:cNvPicPr preferRelativeResize="0"/>
          <p:nvPr/>
        </p:nvPicPr>
        <p:blipFill rotWithShape="1">
          <a:blip r:embed="rId5">
            <a:alphaModFix/>
          </a:blip>
          <a:srcRect/>
          <a:stretch/>
        </p:blipFill>
        <p:spPr>
          <a:xfrm>
            <a:off x="2784346" y="6854298"/>
            <a:ext cx="1762125" cy="25908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37"/>
          <p:cNvSpPr txBox="1">
            <a:spLocks noGrp="1"/>
          </p:cNvSpPr>
          <p:nvPr>
            <p:ph type="title"/>
          </p:nvPr>
        </p:nvSpPr>
        <p:spPr>
          <a:xfrm>
            <a:off x="95250" y="26369"/>
            <a:ext cx="6667500" cy="191470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en-GB" sz="3200" b="1" u="sng"/>
              <a:t>Optional Extension Task:</a:t>
            </a:r>
            <a:br>
              <a:rPr lang="en-GB" sz="3200" b="1" u="sng"/>
            </a:br>
            <a:br>
              <a:rPr lang="en-GB" sz="3200" b="1" u="sng"/>
            </a:br>
            <a:r>
              <a:rPr lang="en-GB" sz="3200" b="1" i="1" u="sng"/>
              <a:t>Health and Social Care in a Pandemic.</a:t>
            </a:r>
            <a:endParaRPr sz="3200" b="1" u="sng"/>
          </a:p>
        </p:txBody>
      </p:sp>
      <p:sp>
        <p:nvSpPr>
          <p:cNvPr id="427" name="Google Shape;427;p37"/>
          <p:cNvSpPr txBox="1">
            <a:spLocks noGrp="1"/>
          </p:cNvSpPr>
          <p:nvPr>
            <p:ph type="body" idx="1"/>
          </p:nvPr>
        </p:nvSpPr>
        <p:spPr>
          <a:xfrm>
            <a:off x="471488" y="1941071"/>
            <a:ext cx="5915025" cy="698120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1600"/>
              <a:buNone/>
            </a:pPr>
            <a:r>
              <a:rPr lang="en-GB" sz="160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endParaRPr/>
          </a:p>
          <a:p>
            <a:pPr marL="0" lvl="0" indent="0" algn="l" rtl="0">
              <a:lnSpc>
                <a:spcPct val="90000"/>
              </a:lnSpc>
              <a:spcBef>
                <a:spcPts val="750"/>
              </a:spcBef>
              <a:spcAft>
                <a:spcPts val="0"/>
              </a:spcAft>
              <a:buClr>
                <a:schemeClr val="dk1"/>
              </a:buClr>
              <a:buSzPts val="1600"/>
              <a:buNone/>
            </a:pPr>
            <a:r>
              <a:rPr lang="en-GB" sz="1600" i="1"/>
              <a:t>As this is an extension task you can complete as much of this as you like or are able to but this level of thinking and also detail will help build the skill required for distinction or distinction* in your level 3 course.</a:t>
            </a:r>
            <a:endParaRPr sz="1600"/>
          </a:p>
          <a:p>
            <a:pPr marL="0" lvl="0" indent="0" algn="l" rtl="0">
              <a:lnSpc>
                <a:spcPct val="90000"/>
              </a:lnSpc>
              <a:spcBef>
                <a:spcPts val="750"/>
              </a:spcBef>
              <a:spcAft>
                <a:spcPts val="0"/>
              </a:spcAft>
              <a:buClr>
                <a:schemeClr val="dk1"/>
              </a:buClr>
              <a:buSzPts val="1600"/>
              <a:buNone/>
            </a:pPr>
            <a:endParaRPr sz="1600" i="1"/>
          </a:p>
          <a:p>
            <a:pPr marL="0" lvl="0" indent="0" algn="l" rtl="0">
              <a:lnSpc>
                <a:spcPct val="90000"/>
              </a:lnSpc>
              <a:spcBef>
                <a:spcPts val="750"/>
              </a:spcBef>
              <a:spcAft>
                <a:spcPts val="0"/>
              </a:spcAft>
              <a:buClr>
                <a:schemeClr val="dk1"/>
              </a:buClr>
              <a:buSzPts val="1600"/>
              <a:buNone/>
            </a:pPr>
            <a:r>
              <a:rPr lang="en-GB" sz="1600" b="1"/>
              <a:t>Task 1</a:t>
            </a:r>
            <a:r>
              <a:rPr lang="en-GB" sz="1600"/>
              <a:t> – What is the role of health promoters?</a:t>
            </a:r>
            <a:endParaRPr/>
          </a:p>
          <a:p>
            <a:pPr marL="0" lvl="0" indent="0" algn="l" rtl="0">
              <a:lnSpc>
                <a:spcPct val="90000"/>
              </a:lnSpc>
              <a:spcBef>
                <a:spcPts val="750"/>
              </a:spcBef>
              <a:spcAft>
                <a:spcPts val="0"/>
              </a:spcAft>
              <a:buClr>
                <a:schemeClr val="dk1"/>
              </a:buClr>
              <a:buSzPts val="1600"/>
              <a:buNone/>
            </a:pPr>
            <a:r>
              <a:rPr lang="en-GB" sz="1600"/>
              <a:t>You will need to read through the following information and complete some research in order to explain the roles of the following organisations in maintaining the health of the population:</a:t>
            </a:r>
            <a:endParaRPr/>
          </a:p>
          <a:p>
            <a:pPr marL="0" lvl="0" indent="0" algn="l" rtl="0">
              <a:lnSpc>
                <a:spcPct val="90000"/>
              </a:lnSpc>
              <a:spcBef>
                <a:spcPts val="750"/>
              </a:spcBef>
              <a:spcAft>
                <a:spcPts val="0"/>
              </a:spcAft>
              <a:buClr>
                <a:schemeClr val="dk1"/>
              </a:buClr>
              <a:buSzPts val="1600"/>
              <a:buNone/>
            </a:pPr>
            <a:r>
              <a:rPr lang="en-GB" sz="1600" b="1"/>
              <a:t>World Health Organisation (WHO).</a:t>
            </a:r>
            <a:endParaRPr/>
          </a:p>
          <a:p>
            <a:pPr marL="0" lvl="0" indent="0" algn="l" rtl="0">
              <a:lnSpc>
                <a:spcPct val="90000"/>
              </a:lnSpc>
              <a:spcBef>
                <a:spcPts val="750"/>
              </a:spcBef>
              <a:spcAft>
                <a:spcPts val="0"/>
              </a:spcAft>
              <a:buClr>
                <a:schemeClr val="dk1"/>
              </a:buClr>
              <a:buSzPts val="1600"/>
              <a:buNone/>
            </a:pPr>
            <a:r>
              <a:rPr lang="en-GB" sz="1600" b="1"/>
              <a:t>Department of Health </a:t>
            </a:r>
            <a:endParaRPr/>
          </a:p>
          <a:p>
            <a:pPr marL="0" lvl="0" indent="0" algn="l" rtl="0">
              <a:lnSpc>
                <a:spcPct val="90000"/>
              </a:lnSpc>
              <a:spcBef>
                <a:spcPts val="750"/>
              </a:spcBef>
              <a:spcAft>
                <a:spcPts val="0"/>
              </a:spcAft>
              <a:buClr>
                <a:schemeClr val="dk1"/>
              </a:buClr>
              <a:buSzPts val="1600"/>
              <a:buNone/>
            </a:pPr>
            <a:r>
              <a:rPr lang="en-GB" sz="1600" b="1"/>
              <a:t>Public Health Agency</a:t>
            </a:r>
            <a:endParaRPr/>
          </a:p>
          <a:p>
            <a:pPr marL="0" lvl="0" indent="0" algn="l" rtl="0">
              <a:lnSpc>
                <a:spcPct val="90000"/>
              </a:lnSpc>
              <a:spcBef>
                <a:spcPts val="750"/>
              </a:spcBef>
              <a:spcAft>
                <a:spcPts val="0"/>
              </a:spcAft>
              <a:buClr>
                <a:schemeClr val="dk1"/>
              </a:buClr>
              <a:buSzPts val="1600"/>
              <a:buNone/>
            </a:pPr>
            <a:r>
              <a:rPr lang="en-GB" sz="1600" b="1"/>
              <a:t>Clinical Commissioning Groups (CCGs)</a:t>
            </a:r>
            <a:endParaRPr/>
          </a:p>
          <a:p>
            <a:pPr marL="0" lvl="0" indent="0" algn="l" rtl="0">
              <a:lnSpc>
                <a:spcPct val="90000"/>
              </a:lnSpc>
              <a:spcBef>
                <a:spcPts val="750"/>
              </a:spcBef>
              <a:spcAft>
                <a:spcPts val="0"/>
              </a:spcAft>
              <a:buClr>
                <a:schemeClr val="dk1"/>
              </a:buClr>
              <a:buSzPts val="1600"/>
              <a:buNone/>
            </a:pPr>
            <a:r>
              <a:rPr lang="en-GB" sz="1600" b="1"/>
              <a:t>Health professionals</a:t>
            </a:r>
            <a:endParaRPr/>
          </a:p>
          <a:p>
            <a:pPr marL="0" lvl="0" indent="0" algn="l" rtl="0">
              <a:lnSpc>
                <a:spcPct val="90000"/>
              </a:lnSpc>
              <a:spcBef>
                <a:spcPts val="750"/>
              </a:spcBef>
              <a:spcAft>
                <a:spcPts val="0"/>
              </a:spcAft>
              <a:buClr>
                <a:schemeClr val="dk1"/>
              </a:buClr>
              <a:buSzPts val="1600"/>
              <a:buNone/>
            </a:pPr>
            <a:endParaRPr sz="1600" b="1"/>
          </a:p>
        </p:txBody>
      </p:sp>
      <p:sp>
        <p:nvSpPr>
          <p:cNvPr id="428" name="Google Shape;428;p3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pic>
        <p:nvPicPr>
          <p:cNvPr id="429" name="Google Shape;429;p37" descr="How hospitals can handle an influx of patients with COVID-19 - ABC ..."/>
          <p:cNvPicPr preferRelativeResize="0"/>
          <p:nvPr/>
        </p:nvPicPr>
        <p:blipFill rotWithShape="1">
          <a:blip r:embed="rId3">
            <a:alphaModFix/>
          </a:blip>
          <a:srcRect l="10834" t="3085" r="21666"/>
          <a:stretch/>
        </p:blipFill>
        <p:spPr>
          <a:xfrm>
            <a:off x="4034834" y="7505700"/>
            <a:ext cx="2727915" cy="2203100"/>
          </a:xfrm>
          <a:prstGeom prst="rect">
            <a:avLst/>
          </a:prstGeom>
          <a:noFill/>
          <a:ln>
            <a:noFill/>
          </a:ln>
        </p:spPr>
      </p:pic>
      <p:sp>
        <p:nvSpPr>
          <p:cNvPr id="430" name="Google Shape;430;p37"/>
          <p:cNvSpPr/>
          <p:nvPr/>
        </p:nvSpPr>
        <p:spPr>
          <a:xfrm>
            <a:off x="229597" y="8405507"/>
            <a:ext cx="3429000"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i="1" dirty="0">
                <a:solidFill>
                  <a:schemeClr val="dk1"/>
                </a:solidFill>
                <a:latin typeface="Calibri"/>
                <a:ea typeface="Calibri"/>
                <a:cs typeface="Calibri"/>
                <a:sym typeface="Calibri"/>
              </a:rPr>
              <a:t>Find out about the organisation of </a:t>
            </a:r>
            <a:endParaRPr dirty="0"/>
          </a:p>
          <a:p>
            <a:pPr marL="0" marR="0" lvl="0" indent="0" algn="l" rtl="0">
              <a:spcBef>
                <a:spcPts val="0"/>
              </a:spcBef>
              <a:spcAft>
                <a:spcPts val="0"/>
              </a:spcAft>
              <a:buNone/>
            </a:pPr>
            <a:r>
              <a:rPr lang="en-GB" sz="1800" i="1" dirty="0">
                <a:solidFill>
                  <a:schemeClr val="dk1"/>
                </a:solidFill>
                <a:latin typeface="Calibri"/>
                <a:ea typeface="Calibri"/>
                <a:cs typeface="Calibri"/>
                <a:sym typeface="Calibri"/>
              </a:rPr>
              <a:t>public health promotion within Birmingham. </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38"/>
          <p:cNvSpPr txBox="1">
            <a:spLocks noGrp="1"/>
          </p:cNvSpPr>
          <p:nvPr>
            <p:ph type="title"/>
          </p:nvPr>
        </p:nvSpPr>
        <p:spPr>
          <a:xfrm>
            <a:off x="319088" y="197200"/>
            <a:ext cx="5915025" cy="82514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Calibri"/>
              <a:buNone/>
            </a:pPr>
            <a:r>
              <a:rPr lang="en-GB" b="1" u="sng"/>
              <a:t>The role of Health Promoters</a:t>
            </a:r>
            <a:endParaRPr/>
          </a:p>
        </p:txBody>
      </p:sp>
      <p:sp>
        <p:nvSpPr>
          <p:cNvPr id="436" name="Google Shape;436;p38"/>
          <p:cNvSpPr txBox="1">
            <a:spLocks noGrp="1"/>
          </p:cNvSpPr>
          <p:nvPr>
            <p:ph type="body" idx="1"/>
          </p:nvPr>
        </p:nvSpPr>
        <p:spPr>
          <a:xfrm>
            <a:off x="133351" y="1022344"/>
            <a:ext cx="6677800" cy="7484184"/>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0"/>
              </a:spcBef>
              <a:spcAft>
                <a:spcPts val="0"/>
              </a:spcAft>
              <a:buClr>
                <a:schemeClr val="dk1"/>
              </a:buClr>
              <a:buSzPct val="100000"/>
              <a:buNone/>
            </a:pPr>
            <a:r>
              <a:rPr lang="en-GB" b="1"/>
              <a:t>Aims</a:t>
            </a:r>
            <a:endParaRPr/>
          </a:p>
          <a:p>
            <a:pPr marL="0" lvl="0" indent="0" algn="l" rtl="0">
              <a:lnSpc>
                <a:spcPct val="90000"/>
              </a:lnSpc>
              <a:spcBef>
                <a:spcPts val="750"/>
              </a:spcBef>
              <a:spcAft>
                <a:spcPts val="0"/>
              </a:spcAft>
              <a:buClr>
                <a:schemeClr val="dk1"/>
              </a:buClr>
              <a:buSzPct val="100000"/>
              <a:buNone/>
            </a:pPr>
            <a:r>
              <a:rPr lang="en-GB"/>
              <a:t>Health promoters aim to improve the health of individuals and the population and reduce health inequalities globally, nationally and locally. </a:t>
            </a:r>
            <a:endParaRPr/>
          </a:p>
          <a:p>
            <a:pPr marL="0" lvl="0" indent="0" algn="l" rtl="0">
              <a:lnSpc>
                <a:spcPct val="90000"/>
              </a:lnSpc>
              <a:spcBef>
                <a:spcPts val="750"/>
              </a:spcBef>
              <a:spcAft>
                <a:spcPts val="0"/>
              </a:spcAft>
              <a:buClr>
                <a:schemeClr val="dk1"/>
              </a:buClr>
              <a:buSzPct val="100000"/>
              <a:buNone/>
            </a:pPr>
            <a:r>
              <a:rPr lang="en-GB" b="1"/>
              <a:t>Global health promotion</a:t>
            </a:r>
            <a:endParaRPr/>
          </a:p>
          <a:p>
            <a:pPr marL="0" lvl="0" indent="0" algn="l" rtl="0">
              <a:lnSpc>
                <a:spcPct val="90000"/>
              </a:lnSpc>
              <a:spcBef>
                <a:spcPts val="750"/>
              </a:spcBef>
              <a:spcAft>
                <a:spcPts val="0"/>
              </a:spcAft>
              <a:buClr>
                <a:schemeClr val="dk1"/>
              </a:buClr>
              <a:buSzPct val="100000"/>
              <a:buNone/>
            </a:pPr>
            <a:r>
              <a:rPr lang="en-GB"/>
              <a:t>The World Health Organization, within the United Nations promotes and protects good health worldwide, by providing information about disease outbreaks, co-ordinating crisis intervention and the response to humanitarian emergencies; establishing International Health Regulations and an international system of classifying diseases. </a:t>
            </a:r>
            <a:endParaRPr/>
          </a:p>
          <a:p>
            <a:pPr marL="0" lvl="0" indent="0" algn="l" rtl="0">
              <a:lnSpc>
                <a:spcPct val="90000"/>
              </a:lnSpc>
              <a:spcBef>
                <a:spcPts val="750"/>
              </a:spcBef>
              <a:spcAft>
                <a:spcPts val="0"/>
              </a:spcAft>
              <a:buClr>
                <a:schemeClr val="dk1"/>
              </a:buClr>
              <a:buSzPct val="100000"/>
              <a:buNone/>
            </a:pPr>
            <a:r>
              <a:rPr lang="en-GB"/>
              <a:t>National, regional and local health structures in England include the</a:t>
            </a:r>
            <a:endParaRPr/>
          </a:p>
          <a:p>
            <a:pPr marL="171450" lvl="0" indent="-171450" algn="l" rtl="0">
              <a:lnSpc>
                <a:spcPct val="90000"/>
              </a:lnSpc>
              <a:spcBef>
                <a:spcPts val="750"/>
              </a:spcBef>
              <a:spcAft>
                <a:spcPts val="0"/>
              </a:spcAft>
              <a:buClr>
                <a:schemeClr val="dk1"/>
              </a:buClr>
              <a:buSzPct val="100000"/>
              <a:buChar char="•"/>
            </a:pPr>
            <a:r>
              <a:rPr lang="en-GB"/>
              <a:t>Department of Health</a:t>
            </a:r>
            <a:endParaRPr/>
          </a:p>
          <a:p>
            <a:pPr marL="171450" lvl="0" indent="-171450" algn="l" rtl="0">
              <a:lnSpc>
                <a:spcPct val="90000"/>
              </a:lnSpc>
              <a:spcBef>
                <a:spcPts val="750"/>
              </a:spcBef>
              <a:spcAft>
                <a:spcPts val="0"/>
              </a:spcAft>
              <a:buClr>
                <a:schemeClr val="dk1"/>
              </a:buClr>
              <a:buSzPct val="100000"/>
              <a:buChar char="•"/>
            </a:pPr>
            <a:r>
              <a:rPr lang="en-GB"/>
              <a:t>Public Health Agency</a:t>
            </a:r>
            <a:endParaRPr/>
          </a:p>
          <a:p>
            <a:pPr marL="171450" lvl="0" indent="-171450" algn="l" rtl="0">
              <a:lnSpc>
                <a:spcPct val="90000"/>
              </a:lnSpc>
              <a:spcBef>
                <a:spcPts val="750"/>
              </a:spcBef>
              <a:spcAft>
                <a:spcPts val="0"/>
              </a:spcAft>
              <a:buClr>
                <a:schemeClr val="dk1"/>
              </a:buClr>
              <a:buSzPct val="100000"/>
              <a:buChar char="•"/>
            </a:pPr>
            <a:r>
              <a:rPr lang="en-GB"/>
              <a:t>Clinical Commissioning Groups (CCGs) </a:t>
            </a:r>
            <a:endParaRPr/>
          </a:p>
          <a:p>
            <a:pPr marL="171450" lvl="0" indent="-171450" algn="l" rtl="0">
              <a:lnSpc>
                <a:spcPct val="90000"/>
              </a:lnSpc>
              <a:spcBef>
                <a:spcPts val="750"/>
              </a:spcBef>
              <a:spcAft>
                <a:spcPts val="0"/>
              </a:spcAft>
              <a:buClr>
                <a:schemeClr val="dk1"/>
              </a:buClr>
              <a:buSzPct val="100000"/>
              <a:buChar char="•"/>
            </a:pPr>
            <a:r>
              <a:rPr lang="en-GB"/>
              <a:t>Health professionals</a:t>
            </a:r>
            <a:endParaRPr/>
          </a:p>
          <a:p>
            <a:pPr marL="0" lvl="0" indent="0" algn="l" rtl="0">
              <a:lnSpc>
                <a:spcPct val="90000"/>
              </a:lnSpc>
              <a:spcBef>
                <a:spcPts val="750"/>
              </a:spcBef>
              <a:spcAft>
                <a:spcPts val="0"/>
              </a:spcAft>
              <a:buClr>
                <a:schemeClr val="dk1"/>
              </a:buClr>
              <a:buSzPct val="100000"/>
              <a:buNone/>
            </a:pPr>
            <a:r>
              <a:rPr lang="en-GB"/>
              <a:t>In England, the Department of Health (DH) leads, shapes and funds health and care while Public Health England protects and improves the nation’s health and well-being, and reduces health inequalities. Local authorities are responsible for public health and do this through health and well-being boards which include representatives for all CCGs in the area, among others. Health and well-being boards assess the needs of their local community through Joint Strategic Needs Assessments (JSNAs) then agree priorities in Joint Health and Well-Being Strategies (JHWSs). Together JSNAs and JHWSs form the basis of commissioning plans for public health for CCGs. </a:t>
            </a:r>
            <a:endParaRPr/>
          </a:p>
          <a:p>
            <a:pPr marL="0" lvl="0" indent="0" algn="l" rtl="0">
              <a:lnSpc>
                <a:spcPct val="90000"/>
              </a:lnSpc>
              <a:spcBef>
                <a:spcPts val="750"/>
              </a:spcBef>
              <a:spcAft>
                <a:spcPts val="0"/>
              </a:spcAft>
              <a:buClr>
                <a:schemeClr val="dk1"/>
              </a:buClr>
              <a:buSzPct val="100000"/>
              <a:buNone/>
            </a:pPr>
            <a:r>
              <a:rPr lang="en-GB" b="1" i="1"/>
              <a:t>Task 2: Why do you think is necessary for local authorities to have control over the needs of the people in their area? For instance, think about the people living in Milton Keynes and then compare that to the population living in Exeter; do they have the same needs? What would their focus for health be on? </a:t>
            </a:r>
            <a:endParaRPr/>
          </a:p>
          <a:p>
            <a:pPr marL="0" lvl="0" indent="0" algn="l" rtl="0">
              <a:lnSpc>
                <a:spcPct val="90000"/>
              </a:lnSpc>
              <a:spcBef>
                <a:spcPts val="750"/>
              </a:spcBef>
              <a:spcAft>
                <a:spcPts val="0"/>
              </a:spcAft>
              <a:buClr>
                <a:schemeClr val="dk1"/>
              </a:buClr>
              <a:buSzPct val="100000"/>
              <a:buNone/>
            </a:pPr>
            <a:r>
              <a:rPr lang="en-GB" i="1"/>
              <a:t>Have a look at Somerset CCG, they are having a funding crisis due to the high proportion of elderly residents needing care. </a:t>
            </a:r>
            <a:endParaRPr/>
          </a:p>
        </p:txBody>
      </p:sp>
      <p:sp>
        <p:nvSpPr>
          <p:cNvPr id="437" name="Google Shape;437;p3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pic>
        <p:nvPicPr>
          <p:cNvPr id="438" name="Google Shape;438;p38" descr="WHO | Disease Outbreak News (DONs)"/>
          <p:cNvPicPr preferRelativeResize="0"/>
          <p:nvPr/>
        </p:nvPicPr>
        <p:blipFill rotWithShape="1">
          <a:blip r:embed="rId3">
            <a:alphaModFix/>
          </a:blip>
          <a:srcRect l="8195"/>
          <a:stretch/>
        </p:blipFill>
        <p:spPr>
          <a:xfrm>
            <a:off x="382135" y="8534400"/>
            <a:ext cx="3148014" cy="1371600"/>
          </a:xfrm>
          <a:prstGeom prst="rect">
            <a:avLst/>
          </a:prstGeom>
          <a:noFill/>
          <a:ln>
            <a:noFill/>
          </a:ln>
        </p:spPr>
      </p:pic>
      <p:pic>
        <p:nvPicPr>
          <p:cNvPr id="439" name="Google Shape;439;p38" descr="Vacancies: 3 Non-Executive board members, Department of Health |"/>
          <p:cNvPicPr preferRelativeResize="0"/>
          <p:nvPr/>
        </p:nvPicPr>
        <p:blipFill rotWithShape="1">
          <a:blip r:embed="rId4">
            <a:alphaModFix/>
          </a:blip>
          <a:srcRect t="13480" b="9100"/>
          <a:stretch/>
        </p:blipFill>
        <p:spPr>
          <a:xfrm>
            <a:off x="3648822" y="8495597"/>
            <a:ext cx="2389282" cy="13716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9"/>
          <p:cNvSpPr txBox="1">
            <a:spLocks noGrp="1"/>
          </p:cNvSpPr>
          <p:nvPr>
            <p:ph type="title"/>
          </p:nvPr>
        </p:nvSpPr>
        <p:spPr>
          <a:xfrm>
            <a:off x="471263" y="197203"/>
            <a:ext cx="5915100" cy="19146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sz="4000" dirty="0"/>
              <a:t>HSC Roles</a:t>
            </a:r>
            <a:endParaRPr sz="4000" dirty="0"/>
          </a:p>
        </p:txBody>
      </p:sp>
      <p:sp>
        <p:nvSpPr>
          <p:cNvPr id="447" name="Google Shape;447;p39"/>
          <p:cNvSpPr txBox="1">
            <a:spLocks noGrp="1"/>
          </p:cNvSpPr>
          <p:nvPr>
            <p:ph type="body" idx="1"/>
          </p:nvPr>
        </p:nvSpPr>
        <p:spPr>
          <a:xfrm>
            <a:off x="358799" y="1487346"/>
            <a:ext cx="5915100" cy="7957751"/>
          </a:xfrm>
          <a:prstGeom prst="rect">
            <a:avLst/>
          </a:prstGeom>
        </p:spPr>
        <p:txBody>
          <a:bodyPr spcFirstLastPara="1" wrap="square" lIns="91425" tIns="45700" rIns="91425" bIns="45700" anchor="t" anchorCtr="0">
            <a:normAutofit lnSpcReduction="10000"/>
          </a:bodyPr>
          <a:lstStyle/>
          <a:p>
            <a:pPr marL="0" lvl="0" indent="0" algn="l" rtl="0">
              <a:lnSpc>
                <a:spcPct val="100000"/>
              </a:lnSpc>
              <a:spcBef>
                <a:spcPts val="0"/>
              </a:spcBef>
              <a:spcAft>
                <a:spcPts val="0"/>
              </a:spcAft>
              <a:buClr>
                <a:schemeClr val="dk1"/>
              </a:buClr>
              <a:buSzPts val="1100"/>
              <a:buFont typeface="Arial"/>
              <a:buNone/>
            </a:pPr>
            <a:r>
              <a:rPr lang="en-GB" sz="1600" b="1" u="sng" dirty="0"/>
              <a:t>Choose 2</a:t>
            </a:r>
            <a:r>
              <a:rPr lang="en-GB" sz="1600" dirty="0"/>
              <a:t> of the following to research:</a:t>
            </a:r>
            <a:endParaRPr sz="1600" dirty="0"/>
          </a:p>
          <a:p>
            <a:pPr marL="457200" lvl="0" indent="-304800" algn="l" rtl="0">
              <a:lnSpc>
                <a:spcPct val="100000"/>
              </a:lnSpc>
              <a:spcBef>
                <a:spcPts val="0"/>
              </a:spcBef>
              <a:spcAft>
                <a:spcPts val="0"/>
              </a:spcAft>
              <a:buSzPts val="1200"/>
              <a:buFont typeface="Courier New"/>
              <a:buChar char="o"/>
            </a:pPr>
            <a:r>
              <a:rPr lang="en-GB" sz="1400" dirty="0"/>
              <a:t>Nurse</a:t>
            </a:r>
            <a:endParaRPr sz="1400" dirty="0"/>
          </a:p>
          <a:p>
            <a:pPr marL="457200" lvl="0" indent="-304800" algn="l" rtl="0">
              <a:lnSpc>
                <a:spcPct val="100000"/>
              </a:lnSpc>
              <a:spcBef>
                <a:spcPts val="0"/>
              </a:spcBef>
              <a:spcAft>
                <a:spcPts val="0"/>
              </a:spcAft>
              <a:buSzPts val="1200"/>
              <a:buFont typeface="Courier New"/>
              <a:buChar char="o"/>
            </a:pPr>
            <a:r>
              <a:rPr lang="en-GB" sz="1400" dirty="0"/>
              <a:t>Nursery / crèche worker</a:t>
            </a:r>
            <a:endParaRPr sz="1400" dirty="0"/>
          </a:p>
          <a:p>
            <a:pPr marL="457200" lvl="0" indent="-304800" algn="l" rtl="0">
              <a:lnSpc>
                <a:spcPct val="100000"/>
              </a:lnSpc>
              <a:spcBef>
                <a:spcPts val="0"/>
              </a:spcBef>
              <a:spcAft>
                <a:spcPts val="0"/>
              </a:spcAft>
              <a:buSzPts val="1200"/>
              <a:buFont typeface="Courier New"/>
              <a:buChar char="o"/>
            </a:pPr>
            <a:r>
              <a:rPr lang="en-GB" sz="1400" dirty="0"/>
              <a:t>Respite care worker</a:t>
            </a:r>
            <a:endParaRPr sz="1400" dirty="0"/>
          </a:p>
          <a:p>
            <a:pPr marL="457200" lvl="0" indent="-304800" algn="l" rtl="0">
              <a:lnSpc>
                <a:spcPct val="100000"/>
              </a:lnSpc>
              <a:spcBef>
                <a:spcPts val="0"/>
              </a:spcBef>
              <a:spcAft>
                <a:spcPts val="0"/>
              </a:spcAft>
              <a:buSzPts val="1200"/>
              <a:buFont typeface="Courier New"/>
              <a:buChar char="o"/>
            </a:pPr>
            <a:r>
              <a:rPr lang="en-GB" sz="1400" dirty="0"/>
              <a:t>Occupational therapist</a:t>
            </a:r>
            <a:endParaRPr sz="1400" dirty="0"/>
          </a:p>
          <a:p>
            <a:pPr marL="457200" lvl="0" indent="-304800" algn="l" rtl="0">
              <a:lnSpc>
                <a:spcPct val="100000"/>
              </a:lnSpc>
              <a:spcBef>
                <a:spcPts val="0"/>
              </a:spcBef>
              <a:spcAft>
                <a:spcPts val="0"/>
              </a:spcAft>
              <a:buSzPts val="1200"/>
              <a:buFont typeface="Courier New"/>
              <a:buChar char="o"/>
            </a:pPr>
            <a:r>
              <a:rPr lang="en-GB" sz="1400" dirty="0"/>
              <a:t>Counsellor/Social worker.</a:t>
            </a:r>
            <a:endParaRPr sz="1400" dirty="0"/>
          </a:p>
          <a:p>
            <a:pPr marL="457200" lvl="0" indent="-304800" algn="l" rtl="0">
              <a:lnSpc>
                <a:spcPct val="100000"/>
              </a:lnSpc>
              <a:spcBef>
                <a:spcPts val="0"/>
              </a:spcBef>
              <a:spcAft>
                <a:spcPts val="0"/>
              </a:spcAft>
              <a:buSzPts val="1200"/>
              <a:buFont typeface="Courier New"/>
              <a:buChar char="o"/>
            </a:pPr>
            <a:r>
              <a:rPr lang="en-GB" sz="1400" dirty="0"/>
              <a:t>Youth worker.</a:t>
            </a:r>
            <a:endParaRPr sz="1400" dirty="0"/>
          </a:p>
          <a:p>
            <a:pPr marL="457200" lvl="0" indent="-304800" algn="l" rtl="0">
              <a:lnSpc>
                <a:spcPct val="100000"/>
              </a:lnSpc>
              <a:spcBef>
                <a:spcPts val="0"/>
              </a:spcBef>
              <a:spcAft>
                <a:spcPts val="0"/>
              </a:spcAft>
              <a:buSzPts val="1200"/>
              <a:buFont typeface="Courier New"/>
              <a:buChar char="o"/>
            </a:pPr>
            <a:r>
              <a:rPr lang="en-GB" sz="1400" dirty="0"/>
              <a:t>Audiologist </a:t>
            </a:r>
            <a:endParaRPr sz="1400" dirty="0"/>
          </a:p>
          <a:p>
            <a:pPr marL="457200" lvl="0" indent="-304800" algn="l" rtl="0">
              <a:lnSpc>
                <a:spcPct val="100000"/>
              </a:lnSpc>
              <a:spcBef>
                <a:spcPts val="0"/>
              </a:spcBef>
              <a:spcAft>
                <a:spcPts val="0"/>
              </a:spcAft>
              <a:buSzPts val="1200"/>
              <a:buFont typeface="Courier New"/>
              <a:buChar char="o"/>
            </a:pPr>
            <a:r>
              <a:rPr lang="en-GB" sz="1400" dirty="0"/>
              <a:t>Dental Assistant</a:t>
            </a:r>
            <a:endParaRPr sz="1400" dirty="0"/>
          </a:p>
          <a:p>
            <a:pPr marL="457200" lvl="0" indent="-304800" algn="l" rtl="0">
              <a:lnSpc>
                <a:spcPct val="100000"/>
              </a:lnSpc>
              <a:spcBef>
                <a:spcPts val="0"/>
              </a:spcBef>
              <a:spcAft>
                <a:spcPts val="0"/>
              </a:spcAft>
              <a:buSzPts val="1200"/>
              <a:buFont typeface="Courier New"/>
              <a:buChar char="o"/>
            </a:pPr>
            <a:r>
              <a:rPr lang="en-GB" sz="1400" dirty="0"/>
              <a:t>Dietician / Nutritionist</a:t>
            </a:r>
            <a:endParaRPr sz="1400" dirty="0"/>
          </a:p>
          <a:p>
            <a:pPr marL="457200" lvl="0" indent="-304800" algn="l" rtl="0">
              <a:lnSpc>
                <a:spcPct val="100000"/>
              </a:lnSpc>
              <a:spcBef>
                <a:spcPts val="0"/>
              </a:spcBef>
              <a:spcAft>
                <a:spcPts val="0"/>
              </a:spcAft>
              <a:buSzPts val="1200"/>
              <a:buFont typeface="Courier New"/>
              <a:buChar char="o"/>
            </a:pPr>
            <a:r>
              <a:rPr lang="en-GB" sz="1400" dirty="0"/>
              <a:t>Physiotherapist/Occupational Therapist</a:t>
            </a:r>
            <a:endParaRPr sz="14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GB" sz="1600" b="1" dirty="0"/>
              <a:t>For each one, describe:</a:t>
            </a:r>
            <a:endParaRPr sz="1600" b="1" dirty="0"/>
          </a:p>
          <a:p>
            <a:pPr marL="457200" lvl="0" indent="-304800" algn="l" rtl="0">
              <a:lnSpc>
                <a:spcPct val="100000"/>
              </a:lnSpc>
              <a:spcBef>
                <a:spcPts val="0"/>
              </a:spcBef>
              <a:spcAft>
                <a:spcPts val="0"/>
              </a:spcAft>
              <a:buSzPts val="1200"/>
              <a:buFont typeface="Calibri"/>
              <a:buAutoNum type="arabicPeriod"/>
            </a:pPr>
            <a:r>
              <a:rPr lang="en-GB" sz="1400" dirty="0"/>
              <a:t>What the job is.</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Conditions of work - indoors? Outdoors? Office? In the community? Is uniform worn? </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The qualifications/training needed.</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If possible, find out about the pay for doing this job.</a:t>
            </a:r>
            <a:endParaRPr sz="1400" dirty="0"/>
          </a:p>
          <a:p>
            <a:pPr marL="0" lvl="0" indent="0" algn="l" rtl="0">
              <a:lnSpc>
                <a:spcPct val="100000"/>
              </a:lnSpc>
              <a:spcBef>
                <a:spcPts val="0"/>
              </a:spcBef>
              <a:spcAft>
                <a:spcPts val="0"/>
              </a:spcAft>
              <a:buClr>
                <a:schemeClr val="dk1"/>
              </a:buClr>
              <a:buSzPts val="1100"/>
              <a:buFont typeface="Arial"/>
              <a:buNone/>
            </a:pPr>
            <a:endParaRPr sz="1600" dirty="0"/>
          </a:p>
          <a:p>
            <a:pPr marL="0" lvl="0" indent="0" algn="l" rtl="0">
              <a:lnSpc>
                <a:spcPct val="100000"/>
              </a:lnSpc>
              <a:spcBef>
                <a:spcPts val="0"/>
              </a:spcBef>
              <a:spcAft>
                <a:spcPts val="0"/>
              </a:spcAft>
              <a:buClr>
                <a:schemeClr val="dk1"/>
              </a:buClr>
              <a:buSzPts val="1100"/>
              <a:buFont typeface="Arial"/>
              <a:buNone/>
            </a:pPr>
            <a:r>
              <a:rPr lang="en-GB" sz="1600" b="1" u="sng" dirty="0"/>
              <a:t>Useful resources links: </a:t>
            </a:r>
            <a:endParaRPr sz="1600" b="1" u="sng" dirty="0"/>
          </a:p>
          <a:p>
            <a:pPr marL="0" lvl="0" indent="0" algn="l" rtl="0">
              <a:lnSpc>
                <a:spcPct val="100000"/>
              </a:lnSpc>
              <a:spcBef>
                <a:spcPts val="0"/>
              </a:spcBef>
              <a:spcAft>
                <a:spcPts val="0"/>
              </a:spcAft>
              <a:buClr>
                <a:schemeClr val="dk1"/>
              </a:buClr>
              <a:buSzPts val="1100"/>
              <a:buFont typeface="Arial"/>
              <a:buNone/>
            </a:pPr>
            <a:r>
              <a:rPr lang="en-GB" sz="1600" u="sng" dirty="0">
                <a:solidFill>
                  <a:srgbClr val="0563C1"/>
                </a:solidFill>
                <a:hlinkClick r:id="rId3">
                  <a:extLst>
                    <a:ext uri="{A12FA001-AC4F-418D-AE19-62706E023703}">
                      <ahyp:hlinkClr xmlns:ahyp="http://schemas.microsoft.com/office/drawing/2018/hyperlinkcolor" val="tx"/>
                    </a:ext>
                  </a:extLst>
                </a:hlinkClick>
              </a:rPr>
              <a:t>https://www.food-hygiene-certificate.co.uk/food-allergy-awareness-training-course.aspx</a:t>
            </a:r>
            <a:endParaRPr sz="1600" u="sng" dirty="0">
              <a:solidFill>
                <a:srgbClr val="0563C1"/>
              </a:solidFill>
            </a:endParaRPr>
          </a:p>
          <a:p>
            <a:pPr marL="457200" lvl="0" indent="-304800" algn="l" rtl="0">
              <a:lnSpc>
                <a:spcPct val="100000"/>
              </a:lnSpc>
              <a:spcBef>
                <a:spcPts val="0"/>
              </a:spcBef>
              <a:spcAft>
                <a:spcPts val="0"/>
              </a:spcAft>
              <a:buSzPts val="1200"/>
              <a:buFont typeface="Calibri"/>
              <a:buAutoNum type="arabicPeriod"/>
            </a:pPr>
            <a:r>
              <a:rPr lang="en-GB" sz="1400" dirty="0"/>
              <a:t>HACCP – Understanding HACCP. View demo and keep clicking NEXT</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Food Hygiene Level 1 Food safety &amp; Hygiene. Launch demo and work through.</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Health &amp; Safety – Manual handling. Click on the blue box and work through</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Fire Safety - Click on the peach box and work through</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COSHH - Click on the pink box and work through</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1</a:t>
            </a:r>
            <a:r>
              <a:rPr lang="en-GB" sz="1400" baseline="30000" dirty="0"/>
              <a:t>st</a:t>
            </a:r>
            <a:r>
              <a:rPr lang="en-GB" sz="1400" dirty="0"/>
              <a:t> Aid - Click on the blue box and work through</a:t>
            </a:r>
            <a:endParaRPr sz="1400" dirty="0"/>
          </a:p>
          <a:p>
            <a:pPr marL="457200" lvl="0" indent="-304800" algn="l" rtl="0">
              <a:lnSpc>
                <a:spcPct val="100000"/>
              </a:lnSpc>
              <a:spcBef>
                <a:spcPts val="0"/>
              </a:spcBef>
              <a:spcAft>
                <a:spcPts val="0"/>
              </a:spcAft>
              <a:buSzPts val="1200"/>
              <a:buFont typeface="Calibri"/>
              <a:buAutoNum type="arabicPeriod"/>
            </a:pPr>
            <a:r>
              <a:rPr lang="en-GB" sz="1400" dirty="0"/>
              <a:t>Resources – Quiz. Have a go.</a:t>
            </a:r>
            <a:endParaRPr sz="1400" dirty="0"/>
          </a:p>
          <a:p>
            <a:pPr marL="0" lvl="0" indent="0" algn="l" rtl="0">
              <a:lnSpc>
                <a:spcPct val="100000"/>
              </a:lnSpc>
              <a:spcBef>
                <a:spcPts val="0"/>
              </a:spcBef>
              <a:spcAft>
                <a:spcPts val="0"/>
              </a:spcAft>
              <a:buClr>
                <a:schemeClr val="dk1"/>
              </a:buClr>
              <a:buSzPts val="1100"/>
              <a:buFont typeface="Arial"/>
              <a:buNone/>
            </a:pPr>
            <a:endParaRPr lang="en-GB" sz="1600" b="1" u="sng" dirty="0"/>
          </a:p>
          <a:p>
            <a:pPr marL="0" lvl="0" indent="0" algn="l" rtl="0">
              <a:lnSpc>
                <a:spcPct val="100000"/>
              </a:lnSpc>
              <a:spcBef>
                <a:spcPts val="0"/>
              </a:spcBef>
              <a:spcAft>
                <a:spcPts val="0"/>
              </a:spcAft>
              <a:buClr>
                <a:schemeClr val="dk1"/>
              </a:buClr>
              <a:buSzPts val="1100"/>
              <a:buFont typeface="Arial"/>
              <a:buNone/>
            </a:pPr>
            <a:r>
              <a:rPr lang="en-GB" sz="1600" b="1" u="sng" dirty="0"/>
              <a:t>Films and TV programmes:</a:t>
            </a:r>
            <a:endParaRPr sz="1600" b="1" u="sng" dirty="0"/>
          </a:p>
          <a:p>
            <a:pPr marL="457200" lvl="0" indent="-317500" algn="l" rtl="0">
              <a:lnSpc>
                <a:spcPct val="100000"/>
              </a:lnSpc>
              <a:spcBef>
                <a:spcPts val="0"/>
              </a:spcBef>
              <a:spcAft>
                <a:spcPts val="0"/>
              </a:spcAft>
              <a:buSzPts val="1400"/>
              <a:buFont typeface="Noto Sans Symbols"/>
              <a:buChar char="●"/>
            </a:pPr>
            <a:r>
              <a:rPr lang="en-GB" sz="1600" dirty="0"/>
              <a:t>Billy Elliott for Equality Act</a:t>
            </a:r>
            <a:endParaRPr sz="1600" dirty="0"/>
          </a:p>
          <a:p>
            <a:pPr marL="457200" lvl="0" indent="-317500" algn="l" rtl="0">
              <a:lnSpc>
                <a:spcPct val="100000"/>
              </a:lnSpc>
              <a:spcBef>
                <a:spcPts val="0"/>
              </a:spcBef>
              <a:spcAft>
                <a:spcPts val="0"/>
              </a:spcAft>
              <a:buSzPts val="1400"/>
              <a:buFont typeface="Noto Sans Symbols"/>
              <a:buChar char="●"/>
            </a:pPr>
            <a:r>
              <a:rPr lang="en-GB" sz="1600" dirty="0" err="1"/>
              <a:t>Rhod</a:t>
            </a:r>
            <a:r>
              <a:rPr lang="en-GB" sz="1600" dirty="0"/>
              <a:t> Gilberts work experience – series 9, care worker</a:t>
            </a:r>
            <a:endParaRPr sz="1600" dirty="0"/>
          </a:p>
          <a:p>
            <a:pPr marL="457200" lvl="0" indent="-317500" algn="l" rtl="0">
              <a:lnSpc>
                <a:spcPct val="100000"/>
              </a:lnSpc>
              <a:spcBef>
                <a:spcPts val="0"/>
              </a:spcBef>
              <a:spcAft>
                <a:spcPts val="0"/>
              </a:spcAft>
              <a:buSzPts val="1400"/>
              <a:buFont typeface="Noto Sans Symbols"/>
              <a:buChar char="●"/>
            </a:pPr>
            <a:r>
              <a:rPr lang="en-GB" sz="1600" u="sng" dirty="0">
                <a:solidFill>
                  <a:srgbClr val="0563C1"/>
                </a:solidFill>
                <a:hlinkClick r:id="rId4">
                  <a:extLst>
                    <a:ext uri="{A12FA001-AC4F-418D-AE19-62706E023703}">
                      <ahyp:hlinkClr xmlns:ahyp="http://schemas.microsoft.com/office/drawing/2018/hyperlinkcolor" val="tx"/>
                    </a:ext>
                  </a:extLst>
                </a:hlinkClick>
              </a:rPr>
              <a:t>https://www.youtube.com/watch?v=VSG_FCQ10fA</a:t>
            </a:r>
            <a:r>
              <a:rPr lang="en-GB" sz="1600" dirty="0"/>
              <a:t>  children in care homes</a:t>
            </a:r>
            <a:endParaRPr sz="2400" dirty="0"/>
          </a:p>
        </p:txBody>
      </p:sp>
      <p:sp>
        <p:nvSpPr>
          <p:cNvPr id="448" name="Google Shape;448;p39"/>
          <p:cNvSpPr txBox="1">
            <a:spLocks noGrp="1"/>
          </p:cNvSpPr>
          <p:nvPr>
            <p:ph type="sldNum" idx="12"/>
          </p:nvPr>
        </p:nvSpPr>
        <p:spPr>
          <a:xfrm>
            <a:off x="4843463" y="9181397"/>
            <a:ext cx="1542900" cy="527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fld id="{00000000-1234-1234-1234-123412341234}" type="slidenum">
              <a:rPr lang="en-GB"/>
              <a:t>24</a:t>
            </a:fld>
            <a:endParaRPr/>
          </a:p>
        </p:txBody>
      </p:sp>
      <p:pic>
        <p:nvPicPr>
          <p:cNvPr id="1026" name="Picture 2" descr="Midwife Duties and Responsibilities | Role and Function of Midwifery">
            <a:extLst>
              <a:ext uri="{FF2B5EF4-FFF2-40B4-BE49-F238E27FC236}">
                <a16:creationId xmlns:a16="http://schemas.microsoft.com/office/drawing/2014/main" id="{E8D84E0E-F5AA-FE7E-22AB-527B9591D6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2228" y="1833314"/>
            <a:ext cx="2371671" cy="14594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40"/>
          <p:cNvSpPr txBox="1">
            <a:spLocks noGrp="1"/>
          </p:cNvSpPr>
          <p:nvPr>
            <p:ph type="title"/>
          </p:nvPr>
        </p:nvSpPr>
        <p:spPr>
          <a:xfrm>
            <a:off x="471488" y="527405"/>
            <a:ext cx="5915100" cy="1914600"/>
          </a:xfrm>
          <a:prstGeom prst="rect">
            <a:avLst/>
          </a:prstGeom>
        </p:spPr>
        <p:txBody>
          <a:bodyPr spcFirstLastPara="1" wrap="square" lIns="91425" tIns="45700" rIns="91425" bIns="45700" anchor="ctr" anchorCtr="0">
            <a:normAutofit/>
          </a:bodyPr>
          <a:lstStyle/>
          <a:p>
            <a:pPr marL="14640" lvl="0" indent="0" algn="l" rtl="0">
              <a:lnSpc>
                <a:spcPct val="100000"/>
              </a:lnSpc>
              <a:spcBef>
                <a:spcPts val="0"/>
              </a:spcBef>
              <a:spcAft>
                <a:spcPts val="0"/>
              </a:spcAft>
              <a:buClr>
                <a:schemeClr val="dk1"/>
              </a:buClr>
              <a:buSzPts val="1100"/>
              <a:buFont typeface="Arial"/>
              <a:buNone/>
            </a:pPr>
            <a:r>
              <a:rPr lang="en-GB" sz="4800" b="1">
                <a:solidFill>
                  <a:srgbClr val="9900FF"/>
                </a:solidFill>
                <a:latin typeface="Arial"/>
                <a:ea typeface="Arial"/>
                <a:cs typeface="Arial"/>
                <a:sym typeface="Arial"/>
              </a:rPr>
              <a:t>Useful websites</a:t>
            </a:r>
            <a:endParaRPr sz="4800"/>
          </a:p>
        </p:txBody>
      </p:sp>
      <p:sp>
        <p:nvSpPr>
          <p:cNvPr id="455" name="Google Shape;455;p40"/>
          <p:cNvSpPr txBox="1">
            <a:spLocks noGrp="1"/>
          </p:cNvSpPr>
          <p:nvPr>
            <p:ph type="body" idx="1"/>
          </p:nvPr>
        </p:nvSpPr>
        <p:spPr>
          <a:xfrm>
            <a:off x="471488" y="2179814"/>
            <a:ext cx="5915100" cy="6285300"/>
          </a:xfrm>
          <a:prstGeom prst="rect">
            <a:avLst/>
          </a:prstGeom>
        </p:spPr>
        <p:txBody>
          <a:bodyPr spcFirstLastPara="1" wrap="square" lIns="91425" tIns="45700" rIns="91425" bIns="45700" anchor="t" anchorCtr="0">
            <a:noAutofit/>
          </a:bodyPr>
          <a:lstStyle/>
          <a:p>
            <a:pPr marL="8004" marR="243738" lvl="0" indent="5336" algn="l" rtl="0">
              <a:lnSpc>
                <a:spcPct val="78208"/>
              </a:lnSpc>
              <a:spcBef>
                <a:spcPts val="1485"/>
              </a:spcBef>
              <a:spcAft>
                <a:spcPts val="0"/>
              </a:spcAft>
              <a:buClr>
                <a:schemeClr val="dk1"/>
              </a:buClr>
              <a:buSzPts val="935"/>
              <a:buFont typeface="Arial"/>
              <a:buNone/>
            </a:pPr>
            <a:r>
              <a:rPr lang="en-GB" sz="1290" u="sng">
                <a:solidFill>
                  <a:srgbClr val="0563C1"/>
                </a:solidFill>
              </a:rPr>
              <a:t>https://www.carehome.co.uk/care_search_results.cfm/searchunitary/Rugby/s</a:t>
            </a:r>
            <a:r>
              <a:rPr lang="en-GB" sz="1290">
                <a:solidFill>
                  <a:srgbClr val="0563C1"/>
                </a:solidFill>
              </a:rPr>
              <a:t> </a:t>
            </a:r>
            <a:r>
              <a:rPr lang="en-GB" sz="1290" u="sng">
                <a:solidFill>
                  <a:srgbClr val="0563C1"/>
                </a:solidFill>
              </a:rPr>
              <a:t>earchchtype/carehomenursing</a:t>
            </a:r>
            <a:r>
              <a:rPr lang="en-GB" sz="1290">
                <a:solidFill>
                  <a:srgbClr val="0563C1"/>
                </a:solidFill>
              </a:rPr>
              <a:t> </a:t>
            </a:r>
            <a:endParaRPr sz="1290">
              <a:solidFill>
                <a:srgbClr val="0563C1"/>
              </a:solidFill>
            </a:endParaRPr>
          </a:p>
          <a:p>
            <a:pPr marL="0" marR="246980" lvl="0" indent="13341" algn="l" rtl="0">
              <a:lnSpc>
                <a:spcPct val="78208"/>
              </a:lnSpc>
              <a:spcBef>
                <a:spcPts val="1693"/>
              </a:spcBef>
              <a:spcAft>
                <a:spcPts val="0"/>
              </a:spcAft>
              <a:buClr>
                <a:schemeClr val="dk1"/>
              </a:buClr>
              <a:buSzPts val="935"/>
              <a:buFont typeface="Arial"/>
              <a:buNone/>
            </a:pPr>
            <a:r>
              <a:rPr lang="en-GB" sz="1290" u="sng">
                <a:solidFill>
                  <a:srgbClr val="0563C1"/>
                </a:solidFill>
              </a:rPr>
              <a:t>https://www.daynurseries.co.uk/day_nursery_search_results.cfm/searchtown</a:t>
            </a:r>
            <a:r>
              <a:rPr lang="en-GB" sz="1290">
                <a:solidFill>
                  <a:srgbClr val="0563C1"/>
                </a:solidFill>
              </a:rPr>
              <a:t> </a:t>
            </a:r>
            <a:r>
              <a:rPr lang="en-GB" sz="1290" u="sng">
                <a:solidFill>
                  <a:srgbClr val="0563C1"/>
                </a:solidFill>
              </a:rPr>
              <a:t>/Rugby</a:t>
            </a:r>
            <a:r>
              <a:rPr lang="en-GB" sz="1290">
                <a:solidFill>
                  <a:srgbClr val="0563C1"/>
                </a:solidFill>
              </a:rPr>
              <a:t> </a:t>
            </a:r>
            <a:endParaRPr sz="1290">
              <a:solidFill>
                <a:srgbClr val="0563C1"/>
              </a:solidFill>
            </a:endParaRPr>
          </a:p>
          <a:p>
            <a:pPr marL="13341" lvl="0" indent="0" algn="l" rtl="0">
              <a:lnSpc>
                <a:spcPct val="80000"/>
              </a:lnSpc>
              <a:spcBef>
                <a:spcPts val="1693"/>
              </a:spcBef>
              <a:spcAft>
                <a:spcPts val="0"/>
              </a:spcAft>
              <a:buClr>
                <a:schemeClr val="dk1"/>
              </a:buClr>
              <a:buSzPts val="935"/>
              <a:buFont typeface="Arial"/>
              <a:buNone/>
            </a:pPr>
            <a:r>
              <a:rPr lang="en-GB" sz="1290" u="sng">
                <a:solidFill>
                  <a:srgbClr val="0563C1"/>
                </a:solidFill>
              </a:rPr>
              <a:t>https://www.mencap.org.uk/welcome-our-website</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https://www.changepeople.org/</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https://www.nhs.uk/conditions/learning-disabilities/</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https://learningally.org/</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https://dyslexiaida.org/</a:t>
            </a:r>
            <a:r>
              <a:rPr lang="en-GB" sz="1290">
                <a:solidFill>
                  <a:srgbClr val="0563C1"/>
                </a:solidFill>
              </a:rPr>
              <a:t> </a:t>
            </a:r>
            <a:endParaRPr sz="1290">
              <a:solidFill>
                <a:srgbClr val="0563C1"/>
              </a:solidFill>
            </a:endParaRPr>
          </a:p>
          <a:p>
            <a:pPr marL="11562" marR="238274" lvl="0" indent="1779" algn="l" rtl="0">
              <a:lnSpc>
                <a:spcPct val="78209"/>
              </a:lnSpc>
              <a:spcBef>
                <a:spcPts val="1668"/>
              </a:spcBef>
              <a:spcAft>
                <a:spcPts val="0"/>
              </a:spcAft>
              <a:buClr>
                <a:schemeClr val="dk1"/>
              </a:buClr>
              <a:buSzPts val="935"/>
              <a:buFont typeface="Arial"/>
              <a:buNone/>
            </a:pPr>
            <a:r>
              <a:rPr lang="en-GB" sz="1290" u="sng">
                <a:solidFill>
                  <a:srgbClr val="0563C1"/>
                </a:solidFill>
              </a:rPr>
              <a:t>https://www.mentalhealth.org.uk/learning-disabilities/a-to-z/l/learning-disabil</a:t>
            </a:r>
            <a:r>
              <a:rPr lang="en-GB" sz="1290">
                <a:solidFill>
                  <a:srgbClr val="0563C1"/>
                </a:solidFill>
              </a:rPr>
              <a:t> </a:t>
            </a:r>
            <a:r>
              <a:rPr lang="en-GB" sz="1290" u="sng">
                <a:solidFill>
                  <a:srgbClr val="0563C1"/>
                </a:solidFill>
              </a:rPr>
              <a:t>ities</a:t>
            </a:r>
            <a:r>
              <a:rPr lang="en-GB" sz="1290">
                <a:solidFill>
                  <a:srgbClr val="0563C1"/>
                </a:solidFill>
              </a:rPr>
              <a:t> </a:t>
            </a:r>
            <a:endParaRPr sz="1290">
              <a:solidFill>
                <a:srgbClr val="0563C1"/>
              </a:solidFill>
            </a:endParaRPr>
          </a:p>
          <a:p>
            <a:pPr marL="15250" lvl="0" indent="0" algn="l" rtl="0">
              <a:lnSpc>
                <a:spcPct val="80000"/>
              </a:lnSpc>
              <a:spcBef>
                <a:spcPts val="1643"/>
              </a:spcBef>
              <a:spcAft>
                <a:spcPts val="0"/>
              </a:spcAft>
              <a:buClr>
                <a:schemeClr val="dk1"/>
              </a:buClr>
              <a:buSzPts val="935"/>
              <a:buFont typeface="Arial"/>
              <a:buNone/>
            </a:pPr>
            <a:r>
              <a:rPr lang="en-GB" sz="1460" u="sng">
                <a:solidFill>
                  <a:srgbClr val="0563C1"/>
                </a:solidFill>
              </a:rPr>
              <a:t>https://www.england.nhs.uk/learning-disabilities/</a:t>
            </a:r>
            <a:r>
              <a:rPr lang="en-GB" sz="1460">
                <a:solidFill>
                  <a:srgbClr val="0563C1"/>
                </a:solidFill>
              </a:rPr>
              <a:t> </a:t>
            </a:r>
            <a:endParaRPr sz="1460">
              <a:solidFill>
                <a:srgbClr val="0563C1"/>
              </a:solidFill>
            </a:endParaRPr>
          </a:p>
          <a:p>
            <a:pPr marL="7827" marR="300517" lvl="0" indent="5514" algn="l" rtl="0">
              <a:lnSpc>
                <a:spcPct val="78214"/>
              </a:lnSpc>
              <a:spcBef>
                <a:spcPts val="1785"/>
              </a:spcBef>
              <a:spcAft>
                <a:spcPts val="0"/>
              </a:spcAft>
              <a:buClr>
                <a:schemeClr val="dk1"/>
              </a:buClr>
              <a:buSzPts val="935"/>
              <a:buFont typeface="Arial"/>
              <a:buNone/>
            </a:pPr>
            <a:r>
              <a:rPr lang="en-GB" sz="1290" u="sng">
                <a:solidFill>
                  <a:srgbClr val="0563C1"/>
                </a:solidFill>
              </a:rPr>
              <a:t>https://www.gov.uk/government/publications/learning-disability-applying-all our-health/learning-disabilities-applying-all-our-health</a:t>
            </a:r>
            <a:r>
              <a:rPr lang="en-GB" sz="1290">
                <a:solidFill>
                  <a:srgbClr val="0563C1"/>
                </a:solidFill>
              </a:rPr>
              <a:t> </a:t>
            </a:r>
            <a:endParaRPr sz="1290">
              <a:solidFill>
                <a:srgbClr val="0563C1"/>
              </a:solidFill>
            </a:endParaRPr>
          </a:p>
          <a:p>
            <a:pPr marL="13341" lvl="0" indent="0" algn="l" rtl="0">
              <a:lnSpc>
                <a:spcPct val="80000"/>
              </a:lnSpc>
              <a:spcBef>
                <a:spcPts val="1693"/>
              </a:spcBef>
              <a:spcAft>
                <a:spcPts val="0"/>
              </a:spcAft>
              <a:buClr>
                <a:schemeClr val="dk1"/>
              </a:buClr>
              <a:buSzPts val="935"/>
              <a:buFont typeface="Arial"/>
              <a:buNone/>
            </a:pPr>
            <a:r>
              <a:rPr lang="en-GB" sz="1290" u="sng">
                <a:solidFill>
                  <a:srgbClr val="0563C1"/>
                </a:solidFill>
              </a:rPr>
              <a:t>https://www.gov.uk/disabled-students-allowances-dsas</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https://www.dementiafriends.org.uk/</a:t>
            </a:r>
            <a:r>
              <a:rPr lang="en-GB" sz="1290">
                <a:solidFill>
                  <a:srgbClr val="0563C1"/>
                </a:solidFill>
              </a:rPr>
              <a:t> </a:t>
            </a:r>
            <a:endParaRPr sz="1290">
              <a:solidFill>
                <a:srgbClr val="0563C1"/>
              </a:solidFill>
            </a:endParaRPr>
          </a:p>
          <a:p>
            <a:pPr marL="13341" lvl="0" indent="0" algn="l" rtl="0">
              <a:lnSpc>
                <a:spcPct val="80000"/>
              </a:lnSpc>
              <a:spcBef>
                <a:spcPts val="1668"/>
              </a:spcBef>
              <a:spcAft>
                <a:spcPts val="0"/>
              </a:spcAft>
              <a:buClr>
                <a:schemeClr val="dk1"/>
              </a:buClr>
              <a:buSzPts val="935"/>
              <a:buFont typeface="Arial"/>
              <a:buNone/>
            </a:pPr>
            <a:r>
              <a:rPr lang="en-GB" sz="1290" u="sng">
                <a:solidFill>
                  <a:srgbClr val="0563C1"/>
                </a:solidFill>
              </a:rPr>
              <a:t>https://www.nhs.uk/conditions/dementia/about/</a:t>
            </a:r>
            <a:r>
              <a:rPr lang="en-GB" sz="1290">
                <a:solidFill>
                  <a:srgbClr val="0563C1"/>
                </a:solidFill>
              </a:rPr>
              <a:t> </a:t>
            </a:r>
            <a:endParaRPr sz="1290">
              <a:solidFill>
                <a:srgbClr val="0563C1"/>
              </a:solidFill>
            </a:endParaRPr>
          </a:p>
          <a:p>
            <a:pPr marL="8360" marR="266543" lvl="0" indent="4980" algn="l" rtl="0">
              <a:lnSpc>
                <a:spcPct val="78209"/>
              </a:lnSpc>
              <a:spcBef>
                <a:spcPts val="1668"/>
              </a:spcBef>
              <a:spcAft>
                <a:spcPts val="0"/>
              </a:spcAft>
              <a:buClr>
                <a:schemeClr val="dk1"/>
              </a:buClr>
              <a:buSzPts val="935"/>
              <a:buFont typeface="Arial"/>
              <a:buNone/>
            </a:pPr>
            <a:r>
              <a:rPr lang="en-GB" sz="1290" u="sng">
                <a:solidFill>
                  <a:srgbClr val="0563C1"/>
                </a:solidFill>
              </a:rPr>
              <a:t>https://www.alzheimers.org.uk/get-involved/dementia-friendly-communities/</a:t>
            </a:r>
            <a:r>
              <a:rPr lang="en-GB" sz="1290">
                <a:solidFill>
                  <a:srgbClr val="0563C1"/>
                </a:solidFill>
              </a:rPr>
              <a:t> </a:t>
            </a:r>
            <a:r>
              <a:rPr lang="en-GB" sz="1290" u="sng">
                <a:solidFill>
                  <a:srgbClr val="0563C1"/>
                </a:solidFill>
              </a:rPr>
              <a:t>dementia-friends</a:t>
            </a:r>
            <a:r>
              <a:rPr lang="en-GB" sz="1290">
                <a:solidFill>
                  <a:srgbClr val="0563C1"/>
                </a:solidFill>
              </a:rPr>
              <a:t> </a:t>
            </a:r>
            <a:endParaRPr sz="1290">
              <a:solidFill>
                <a:srgbClr val="0563C1"/>
              </a:solidFill>
            </a:endParaRPr>
          </a:p>
          <a:p>
            <a:pPr marL="7827" marR="228004" lvl="0" indent="5514" algn="l" rtl="0">
              <a:lnSpc>
                <a:spcPct val="78209"/>
              </a:lnSpc>
              <a:spcBef>
                <a:spcPts val="1693"/>
              </a:spcBef>
              <a:spcAft>
                <a:spcPts val="0"/>
              </a:spcAft>
              <a:buClr>
                <a:schemeClr val="dk1"/>
              </a:buClr>
              <a:buSzPts val="935"/>
              <a:buFont typeface="Arial"/>
              <a:buNone/>
            </a:pPr>
            <a:r>
              <a:rPr lang="en-GB" sz="1290" u="sng">
                <a:solidFill>
                  <a:srgbClr val="0563C1"/>
                </a:solidFill>
              </a:rPr>
              <a:t>https://www.ocr.org.uk/qualifications/cambridge-technicals/health-and-social care/moving-to-ocr/#level-3</a:t>
            </a:r>
            <a:r>
              <a:rPr lang="en-GB" sz="1290">
                <a:solidFill>
                  <a:srgbClr val="0563C1"/>
                </a:solidFill>
              </a:rPr>
              <a:t> </a:t>
            </a:r>
            <a:endParaRPr sz="1885"/>
          </a:p>
        </p:txBody>
      </p:sp>
      <p:sp>
        <p:nvSpPr>
          <p:cNvPr id="456" name="Google Shape;456;p40"/>
          <p:cNvSpPr txBox="1">
            <a:spLocks noGrp="1"/>
          </p:cNvSpPr>
          <p:nvPr>
            <p:ph type="sldNum" idx="12"/>
          </p:nvPr>
        </p:nvSpPr>
        <p:spPr>
          <a:xfrm>
            <a:off x="4843463" y="9181397"/>
            <a:ext cx="1542900" cy="5274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fld id="{00000000-1234-1234-1234-123412341234}" type="slidenum">
              <a:rPr lang="en-GB"/>
              <a:t>25</a:t>
            </a:fld>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6078467E68384983619F36D0E562CD" ma:contentTypeVersion="14" ma:contentTypeDescription="Create a new document." ma:contentTypeScope="" ma:versionID="25855517c8906ecd868bdf50c79ff737">
  <xsd:schema xmlns:xsd="http://www.w3.org/2001/XMLSchema" xmlns:xs="http://www.w3.org/2001/XMLSchema" xmlns:p="http://schemas.microsoft.com/office/2006/metadata/properties" xmlns:ns2="17a39593-945a-4813-81bf-1728cf9e5038" xmlns:ns3="dd7513d7-cd69-40fb-be6d-71c5a194e042" targetNamespace="http://schemas.microsoft.com/office/2006/metadata/properties" ma:root="true" ma:fieldsID="042fb78a7cadec980dcf5842dcab8d73" ns2:_="" ns3:_="">
    <xsd:import namespace="17a39593-945a-4813-81bf-1728cf9e5038"/>
    <xsd:import namespace="dd7513d7-cd69-40fb-be6d-71c5a194e042"/>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2:SharedWithUsers" minOccurs="0"/>
                <xsd:element ref="ns2:SharedWithDetails" minOccurs="0"/>
                <xsd:element ref="ns3:MediaServiceOCR"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7513d7-cd69-40fb-be6d-71c5a194e04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TaxCatchAll xmlns="17a39593-945a-4813-81bf-1728cf9e5038" xsi:nil="true"/>
    <lcf76f155ced4ddcb4097134ff3c332f xmlns="dd7513d7-cd69-40fb-be6d-71c5a194e042">
      <Terms xmlns="http://schemas.microsoft.com/office/infopath/2007/PartnerControls"/>
    </lcf76f155ced4ddcb4097134ff3c332f>
    <_dlc_DocId xmlns="17a39593-945a-4813-81bf-1728cf9e5038">RVPSRJS5WCQE-94673905-36615</_dlc_DocId>
    <_dlc_DocIdUrl xmlns="17a39593-945a-4813-81bf-1728cf9e5038">
      <Url>https://stpeterscatholicschool.sharepoint.com/sites/StaffShared/_layouts/15/DocIdRedir.aspx?ID=RVPSRJS5WCQE-94673905-36615</Url>
      <Description>RVPSRJS5WCQE-94673905-36615</Description>
    </_dlc_DocIdUrl>
  </documentManagement>
</p:properties>
</file>

<file path=customXml/itemProps1.xml><?xml version="1.0" encoding="utf-8"?>
<ds:datastoreItem xmlns:ds="http://schemas.openxmlformats.org/officeDocument/2006/customXml" ds:itemID="{A986247A-7FCB-4AFA-B481-504F6FEECD76}"/>
</file>

<file path=customXml/itemProps2.xml><?xml version="1.0" encoding="utf-8"?>
<ds:datastoreItem xmlns:ds="http://schemas.openxmlformats.org/officeDocument/2006/customXml" ds:itemID="{064B166C-1F81-4A9F-8659-1826122B0175}"/>
</file>

<file path=customXml/itemProps3.xml><?xml version="1.0" encoding="utf-8"?>
<ds:datastoreItem xmlns:ds="http://schemas.openxmlformats.org/officeDocument/2006/customXml" ds:itemID="{48ADFD3D-27C5-4BDF-A9FD-F81FF3964412}"/>
</file>

<file path=customXml/itemProps4.xml><?xml version="1.0" encoding="utf-8"?>
<ds:datastoreItem xmlns:ds="http://schemas.openxmlformats.org/officeDocument/2006/customXml" ds:itemID="{2003E91C-14E4-4B77-B2DF-D55595F92599}"/>
</file>

<file path=docProps/app.xml><?xml version="1.0" encoding="utf-8"?>
<Properties xmlns="http://schemas.openxmlformats.org/officeDocument/2006/extended-properties" xmlns:vt="http://schemas.openxmlformats.org/officeDocument/2006/docPropsVTypes">
  <TotalTime>57</TotalTime>
  <Words>4103</Words>
  <Application>Microsoft Office PowerPoint</Application>
  <PresentationFormat>A4 Paper (210x297 mm)</PresentationFormat>
  <Paragraphs>439</Paragraphs>
  <Slides>25</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Book Antiqua</vt:lpstr>
      <vt:lpstr>Courier New</vt:lpstr>
      <vt:lpstr>Calibri</vt:lpstr>
      <vt:lpstr>Arial Narrow</vt:lpstr>
      <vt:lpstr>Noto Sans Symbols</vt:lpstr>
      <vt:lpstr>Arial</vt:lpstr>
      <vt:lpstr>Century Gothic</vt:lpstr>
      <vt:lpstr>Office Theme</vt:lpstr>
      <vt:lpstr>Level 3 CTEC Extended Certificate Health and Social Care</vt:lpstr>
      <vt:lpstr>Contents</vt:lpstr>
      <vt:lpstr>Introduction</vt:lpstr>
      <vt:lpstr>HSC Single - What exams will I be studying?</vt:lpstr>
      <vt:lpstr>HSC Single - What coursework will I be studying?</vt:lpstr>
      <vt:lpstr>PowerPoint Presentation</vt:lpstr>
      <vt:lpstr>Beyond</vt:lpstr>
      <vt:lpstr>Beyond</vt:lpstr>
      <vt:lpstr>Beyond</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 The importance of promoting good health in children’s care</vt:lpstr>
      <vt:lpstr>Unit 4 Anatomy and Physiology Sample Task:</vt:lpstr>
      <vt:lpstr>Optional Extension Task:  Health and Social Care in a Pandemic.</vt:lpstr>
      <vt:lpstr>The role of Health Promoters</vt:lpstr>
      <vt:lpstr>HSC Roles</vt:lpstr>
      <vt:lpstr>Useful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CTEC Extended Certificate Health and Social Care</dc:title>
  <dc:creator>Linsey Green</dc:creator>
  <cp:lastModifiedBy>Miss S Hall</cp:lastModifiedBy>
  <cp:revision>16</cp:revision>
  <dcterms:modified xsi:type="dcterms:W3CDTF">2023-06-21T10:05:43Z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0x0101002D6078467E68384983619F36D0E562CD</vt:lpwstr>
  </property>
  <property fmtid="{D5CDD505-2E9C-101B-9397-08002B2CF9AE}" pid="3" name="_dlc_DocIdItemGuid">
    <vt:lpwstr>145aad03-da7a-4b63-8fbd-d8017650dc69</vt:lpwstr>
  </property>
</Properties>
</file>