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60" r:id="rId6"/>
  </p:sldMasterIdLst>
  <p:notesMasterIdLst>
    <p:notesMasterId r:id="rId35"/>
  </p:notesMasterIdLst>
  <p:sldIdLst>
    <p:sldId id="263" r:id="rId7"/>
    <p:sldId id="264" r:id="rId8"/>
    <p:sldId id="674" r:id="rId9"/>
    <p:sldId id="669" r:id="rId10"/>
    <p:sldId id="670" r:id="rId11"/>
    <p:sldId id="671" r:id="rId12"/>
    <p:sldId id="656" r:id="rId13"/>
    <p:sldId id="257" r:id="rId14"/>
    <p:sldId id="256" r:id="rId15"/>
    <p:sldId id="678" r:id="rId16"/>
    <p:sldId id="668" r:id="rId17"/>
    <p:sldId id="658" r:id="rId18"/>
    <p:sldId id="659" r:id="rId19"/>
    <p:sldId id="660" r:id="rId20"/>
    <p:sldId id="661" r:id="rId21"/>
    <p:sldId id="662" r:id="rId22"/>
    <p:sldId id="663" r:id="rId23"/>
    <p:sldId id="664" r:id="rId24"/>
    <p:sldId id="665" r:id="rId25"/>
    <p:sldId id="666" r:id="rId26"/>
    <p:sldId id="667" r:id="rId27"/>
    <p:sldId id="675" r:id="rId28"/>
    <p:sldId id="677" r:id="rId29"/>
    <p:sldId id="265" r:id="rId30"/>
    <p:sldId id="270" r:id="rId31"/>
    <p:sldId id="262" r:id="rId32"/>
    <p:sldId id="676" r:id="rId33"/>
    <p:sldId id="268" r:id="rId3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618" autoAdjust="0"/>
    <p:restoredTop sz="96247" autoAdjust="0"/>
  </p:normalViewPr>
  <p:slideViewPr>
    <p:cSldViewPr snapToGrid="0">
      <p:cViewPr varScale="1">
        <p:scale>
          <a:sx n="69" d="100"/>
          <a:sy n="69" d="100"/>
        </p:scale>
        <p:origin x="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 Kelleher" userId="97861bd7-958b-4c62-9d76-6b48f5d2e9f9" providerId="ADAL" clId="{215AFB90-6EDB-4802-9345-5E3F534A2BC2}"/>
    <pc:docChg chg="modSld">
      <pc:chgData name="Mrs C Kelleher" userId="97861bd7-958b-4c62-9d76-6b48f5d2e9f9" providerId="ADAL" clId="{215AFB90-6EDB-4802-9345-5E3F534A2BC2}" dt="2026-10-15T05:36:35.719" v="5" actId="20577"/>
      <pc:docMkLst>
        <pc:docMk/>
      </pc:docMkLst>
      <pc:sldChg chg="modSp mod">
        <pc:chgData name="Mrs C Kelleher" userId="97861bd7-958b-4c62-9d76-6b48f5d2e9f9" providerId="ADAL" clId="{215AFB90-6EDB-4802-9345-5E3F534A2BC2}" dt="2026-10-15T05:36:35.719" v="5" actId="20577"/>
        <pc:sldMkLst>
          <pc:docMk/>
          <pc:sldMk cId="258812251" sldId="263"/>
        </pc:sldMkLst>
        <pc:spChg chg="mod">
          <ac:chgData name="Mrs C Kelleher" userId="97861bd7-958b-4c62-9d76-6b48f5d2e9f9" providerId="ADAL" clId="{215AFB90-6EDB-4802-9345-5E3F534A2BC2}" dt="2026-10-15T05:36:35.719" v="5" actId="20577"/>
          <ac:spMkLst>
            <pc:docMk/>
            <pc:sldMk cId="258812251" sldId="26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2D5F9F7-8DFA-45C7-8B98-DEB49B6E2ADC}" type="datetimeFigureOut">
              <a:rPr lang="en-GB" smtClean="0"/>
              <a:t>15/10/2026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9B03E4E-CF87-4FD5-A6FE-42BC1303034A}" type="slidenum">
              <a:rPr lang="en-GB" smtClean="0"/>
              <a:t>‹#›</a:t>
            </a:fld>
            <a:endParaRPr lang="en-GB"/>
          </a:p>
        </p:txBody>
      </p:sp>
    </p:spTree>
    <p:extLst>
      <p:ext uri="{BB962C8B-B14F-4D97-AF65-F5344CB8AC3E}">
        <p14:creationId xmlns:p14="http://schemas.microsoft.com/office/powerpoint/2010/main" val="2873357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item B, identify and describe one way in which </a:t>
            </a:r>
            <a:r>
              <a:rPr lang="en-GB" dirty="0" err="1"/>
              <a:t>Delphy</a:t>
            </a:r>
            <a:r>
              <a:rPr lang="en-GB" dirty="0"/>
              <a:t> and Leonard believed that the family could be patriarchal, including what you know of their sociological perspective on family [4 marks]</a:t>
            </a:r>
          </a:p>
        </p:txBody>
      </p:sp>
      <p:sp>
        <p:nvSpPr>
          <p:cNvPr id="4" name="Slide Number Placeholder 3"/>
          <p:cNvSpPr>
            <a:spLocks noGrp="1"/>
          </p:cNvSpPr>
          <p:nvPr>
            <p:ph type="sldNum" sz="quarter" idx="5"/>
          </p:nvPr>
        </p:nvSpPr>
        <p:spPr/>
        <p:txBody>
          <a:bodyPr/>
          <a:lstStyle/>
          <a:p>
            <a:fld id="{49B03E4E-CF87-4FD5-A6FE-42BC1303034A}" type="slidenum">
              <a:rPr lang="en-GB" smtClean="0"/>
              <a:t>5</a:t>
            </a:fld>
            <a:endParaRPr lang="en-GB"/>
          </a:p>
        </p:txBody>
      </p:sp>
    </p:spTree>
    <p:extLst>
      <p:ext uri="{BB962C8B-B14F-4D97-AF65-F5344CB8AC3E}">
        <p14:creationId xmlns:p14="http://schemas.microsoft.com/office/powerpoint/2010/main" val="4277826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B03E4E-CF87-4FD5-A6FE-42BC1303034A}" type="slidenum">
              <a:rPr lang="en-GB" smtClean="0"/>
              <a:t>6</a:t>
            </a:fld>
            <a:endParaRPr lang="en-GB"/>
          </a:p>
        </p:txBody>
      </p:sp>
    </p:spTree>
    <p:extLst>
      <p:ext uri="{BB962C8B-B14F-4D97-AF65-F5344CB8AC3E}">
        <p14:creationId xmlns:p14="http://schemas.microsoft.com/office/powerpoint/2010/main" val="234250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126431E-FCDE-4ABB-8368-A149D93237EE}"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297217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26431E-FCDE-4ABB-8368-A149D93237EE}"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3658681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26431E-FCDE-4ABB-8368-A149D93237EE}"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496232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126431E-FCDE-4ABB-8368-A149D93237EE}"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843347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126431E-FCDE-4ABB-8368-A149D93237EE}" type="datetimeFigureOut">
              <a:rPr lang="en-GB" smtClean="0"/>
              <a:t>15/10/2026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320878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126431E-FCDE-4ABB-8368-A149D93237EE}" type="datetimeFigureOut">
              <a:rPr lang="en-GB" smtClean="0"/>
              <a:t>15/10/2026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3592564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26431E-FCDE-4ABB-8368-A149D93237EE}" type="datetimeFigureOut">
              <a:rPr lang="en-GB" smtClean="0"/>
              <a:t>15/10/2026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2039958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26431E-FCDE-4ABB-8368-A149D93237EE}"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663380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26431E-FCDE-4ABB-8368-A149D93237EE}"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2743201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26431E-FCDE-4ABB-8368-A149D93237EE}"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495409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26431E-FCDE-4ABB-8368-A149D93237EE}"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2B5EC6-7F7E-4BB6-A5FD-73C9068488EF}" type="slidenum">
              <a:rPr lang="en-GB" smtClean="0"/>
              <a:t>‹#›</a:t>
            </a:fld>
            <a:endParaRPr lang="en-GB"/>
          </a:p>
        </p:txBody>
      </p:sp>
    </p:spTree>
    <p:extLst>
      <p:ext uri="{BB962C8B-B14F-4D97-AF65-F5344CB8AC3E}">
        <p14:creationId xmlns:p14="http://schemas.microsoft.com/office/powerpoint/2010/main" val="1536873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C13BB6-08BD-4E14-B142-E4055D4CEAF0}"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947011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13BB6-08BD-4E14-B142-E4055D4CEAF0}"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16237997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C13BB6-08BD-4E14-B142-E4055D4CEAF0}"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4028970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C13BB6-08BD-4E14-B142-E4055D4CEAF0}"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38701080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C13BB6-08BD-4E14-B142-E4055D4CEAF0}" type="datetimeFigureOut">
              <a:rPr lang="en-GB" smtClean="0"/>
              <a:t>15/10/2026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1867701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C13BB6-08BD-4E14-B142-E4055D4CEAF0}" type="datetimeFigureOut">
              <a:rPr lang="en-GB" smtClean="0"/>
              <a:t>15/10/2026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26587010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C13BB6-08BD-4E14-B142-E4055D4CEAF0}" type="datetimeFigureOut">
              <a:rPr lang="en-GB" smtClean="0"/>
              <a:t>15/10/2026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30655388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BC13BB6-08BD-4E14-B142-E4055D4CEAF0}"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1152263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BC13BB6-08BD-4E14-B142-E4055D4CEAF0}"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36014864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13BB6-08BD-4E14-B142-E4055D4CEAF0}"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3075752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13BB6-08BD-4E14-B142-E4055D4CEAF0}"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B49508-DAED-45BE-80DB-2ADDB66733BA}" type="slidenum">
              <a:rPr lang="en-GB" smtClean="0"/>
              <a:t>‹#›</a:t>
            </a:fld>
            <a:endParaRPr lang="en-GB"/>
          </a:p>
        </p:txBody>
      </p:sp>
    </p:spTree>
    <p:extLst>
      <p:ext uri="{BB962C8B-B14F-4D97-AF65-F5344CB8AC3E}">
        <p14:creationId xmlns:p14="http://schemas.microsoft.com/office/powerpoint/2010/main" val="354234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6431E-FCDE-4ABB-8368-A149D93237EE}" type="datetimeFigureOut">
              <a:rPr lang="en-GB" smtClean="0"/>
              <a:t>15/10/2026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B5EC6-7F7E-4BB6-A5FD-73C9068488EF}" type="slidenum">
              <a:rPr lang="en-GB" smtClean="0"/>
              <a:t>‹#›</a:t>
            </a:fld>
            <a:endParaRPr lang="en-GB"/>
          </a:p>
        </p:txBody>
      </p:sp>
    </p:spTree>
    <p:extLst>
      <p:ext uri="{BB962C8B-B14F-4D97-AF65-F5344CB8AC3E}">
        <p14:creationId xmlns:p14="http://schemas.microsoft.com/office/powerpoint/2010/main" val="3352393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C13BB6-08BD-4E14-B142-E4055D4CEAF0}" type="datetimeFigureOut">
              <a:rPr lang="en-GB" smtClean="0"/>
              <a:t>15/10/2026</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49508-DAED-45BE-80DB-2ADDB66733BA}" type="slidenum">
              <a:rPr lang="en-GB" smtClean="0"/>
              <a:t>‹#›</a:t>
            </a:fld>
            <a:endParaRPr lang="en-GB"/>
          </a:p>
        </p:txBody>
      </p:sp>
    </p:spTree>
    <p:extLst>
      <p:ext uri="{BB962C8B-B14F-4D97-AF65-F5344CB8AC3E}">
        <p14:creationId xmlns:p14="http://schemas.microsoft.com/office/powerpoint/2010/main" val="5905482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225303"/>
            <a:ext cx="11557686" cy="936104"/>
          </a:xfrm>
          <a:solidFill>
            <a:srgbClr val="FFFF00"/>
          </a:solidFill>
        </p:spPr>
        <p:txBody>
          <a:bodyPr/>
          <a:lstStyle/>
          <a:p>
            <a:pPr algn="ctr"/>
            <a:r>
              <a:rPr lang="en-GB" b="1" u="sng">
                <a:latin typeface="Comic Sans MS" panose="030F0702030302020204" pitchFamily="66" charset="0"/>
              </a:rPr>
              <a:t>Practice </a:t>
            </a:r>
            <a:r>
              <a:rPr lang="en-GB" b="1" u="sng" dirty="0">
                <a:latin typeface="Comic Sans MS" panose="030F0702030302020204" pitchFamily="66" charset="0"/>
              </a:rPr>
              <a:t>exam question</a:t>
            </a:r>
          </a:p>
        </p:txBody>
      </p:sp>
      <p:sp>
        <p:nvSpPr>
          <p:cNvPr id="3" name="Content Placeholder 2"/>
          <p:cNvSpPr>
            <a:spLocks noGrp="1"/>
          </p:cNvSpPr>
          <p:nvPr>
            <p:ph idx="1"/>
          </p:nvPr>
        </p:nvSpPr>
        <p:spPr>
          <a:xfrm>
            <a:off x="378940" y="1405816"/>
            <a:ext cx="11557686" cy="5324498"/>
          </a:xfrm>
          <a:solidFill>
            <a:schemeClr val="accent1">
              <a:lumMod val="20000"/>
              <a:lumOff val="80000"/>
            </a:schemeClr>
          </a:solidFill>
        </p:spPr>
        <p:txBody>
          <a:bodyPr>
            <a:normAutofit lnSpcReduction="10000"/>
          </a:bodyPr>
          <a:lstStyle/>
          <a:p>
            <a:pPr marL="0" indent="0" algn="ctr">
              <a:buNone/>
            </a:pPr>
            <a:r>
              <a:rPr lang="en-GB" sz="4000" b="1" dirty="0">
                <a:latin typeface="Comic Sans MS" panose="030F0702030302020204" pitchFamily="66" charset="0"/>
              </a:rPr>
              <a:t>Identify and explain liberal feminists view of the nuclear family.</a:t>
            </a:r>
          </a:p>
          <a:p>
            <a:pPr marL="0" indent="0" algn="ctr">
              <a:buNone/>
            </a:pPr>
            <a:r>
              <a:rPr lang="en-GB" sz="4000" b="1" i="1" dirty="0">
                <a:solidFill>
                  <a:srgbClr val="FF0000"/>
                </a:solidFill>
                <a:latin typeface="Comic Sans MS" panose="030F0702030302020204" pitchFamily="66" charset="0"/>
              </a:rPr>
              <a:t>[4 marks]</a:t>
            </a:r>
          </a:p>
          <a:p>
            <a:pPr marL="0" indent="0" algn="ctr">
              <a:buNone/>
            </a:pPr>
            <a:endParaRPr lang="en-GB" sz="4000" b="1" i="1" dirty="0">
              <a:solidFill>
                <a:srgbClr val="FF0000"/>
              </a:solidFill>
              <a:latin typeface="Comic Sans MS" panose="030F0702030302020204" pitchFamily="66" charset="0"/>
            </a:endParaRPr>
          </a:p>
          <a:p>
            <a:pPr marL="0" indent="0">
              <a:buNone/>
            </a:pPr>
            <a:r>
              <a:rPr lang="en-GB" sz="3200" b="1" i="1" dirty="0">
                <a:latin typeface="Comic Sans MS" panose="030F0702030302020204" pitchFamily="66" charset="0"/>
              </a:rPr>
              <a:t>Liberal feminists believe… </a:t>
            </a:r>
          </a:p>
          <a:p>
            <a:pPr marL="0" indent="0">
              <a:buNone/>
            </a:pPr>
            <a:r>
              <a:rPr lang="en-GB" sz="3200" b="1" i="1" dirty="0">
                <a:solidFill>
                  <a:srgbClr val="FF0000"/>
                </a:solidFill>
                <a:latin typeface="Comic Sans MS" panose="030F0702030302020204" pitchFamily="66" charset="0"/>
              </a:rPr>
              <a:t>(what do they believe about the nuclear family?)</a:t>
            </a:r>
          </a:p>
          <a:p>
            <a:pPr marL="0" indent="0">
              <a:buNone/>
            </a:pPr>
            <a:r>
              <a:rPr lang="en-GB" sz="3200" b="1" i="1" dirty="0">
                <a:latin typeface="Comic Sans MS" panose="030F0702030302020204" pitchFamily="66" charset="0"/>
              </a:rPr>
              <a:t>They say the nuclear family…</a:t>
            </a:r>
          </a:p>
          <a:p>
            <a:pPr marL="0" indent="0">
              <a:buNone/>
            </a:pPr>
            <a:r>
              <a:rPr lang="en-GB" sz="3200" b="1" i="1" dirty="0">
                <a:latin typeface="Comic Sans MS" panose="030F0702030302020204" pitchFamily="66" charset="0"/>
              </a:rPr>
              <a:t>Feminist Oakley states…</a:t>
            </a:r>
          </a:p>
          <a:p>
            <a:pPr marL="0" indent="0">
              <a:buNone/>
            </a:pPr>
            <a:r>
              <a:rPr lang="en-GB" sz="3200" b="1" i="1" dirty="0">
                <a:latin typeface="Comic Sans MS" panose="030F0702030302020204" pitchFamily="66" charset="0"/>
              </a:rPr>
              <a:t>This is when…</a:t>
            </a:r>
          </a:p>
        </p:txBody>
      </p:sp>
    </p:spTree>
    <p:extLst>
      <p:ext uri="{BB962C8B-B14F-4D97-AF65-F5344CB8AC3E}">
        <p14:creationId xmlns:p14="http://schemas.microsoft.com/office/powerpoint/2010/main" val="258812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157" y="11307"/>
            <a:ext cx="11557686" cy="734062"/>
          </a:xfrm>
          <a:solidFill>
            <a:srgbClr val="FFFF00"/>
          </a:solidFill>
        </p:spPr>
        <p:txBody>
          <a:bodyPr/>
          <a:lstStyle/>
          <a:p>
            <a:pPr algn="ctr"/>
            <a:r>
              <a:rPr lang="en-GB" b="1" u="sng" dirty="0">
                <a:latin typeface="Comic Sans MS" panose="030F0702030302020204" pitchFamily="66" charset="0"/>
              </a:rPr>
              <a:t>Model answer…</a:t>
            </a:r>
          </a:p>
        </p:txBody>
      </p:sp>
      <p:sp>
        <p:nvSpPr>
          <p:cNvPr id="3" name="Content Placeholder 2"/>
          <p:cNvSpPr>
            <a:spLocks noGrp="1"/>
          </p:cNvSpPr>
          <p:nvPr>
            <p:ph idx="1"/>
          </p:nvPr>
        </p:nvSpPr>
        <p:spPr>
          <a:xfrm>
            <a:off x="0" y="835660"/>
            <a:ext cx="12192000" cy="5803215"/>
          </a:xfrm>
          <a:solidFill>
            <a:schemeClr val="accent1">
              <a:lumMod val="20000"/>
              <a:lumOff val="80000"/>
            </a:schemeClr>
          </a:solidFill>
        </p:spPr>
        <p:txBody>
          <a:bodyPr>
            <a:noAutofit/>
          </a:bodyPr>
          <a:lstStyle/>
          <a:p>
            <a:pPr marL="0" indent="0" algn="ctr">
              <a:buNone/>
            </a:pPr>
            <a:r>
              <a:rPr lang="en-GB" sz="3200" b="1" dirty="0">
                <a:latin typeface="Comic Sans MS" panose="030F0702030302020204" pitchFamily="66" charset="0"/>
              </a:rPr>
              <a:t>Liberal feminists believe that whilst we have some equality between men and women, the family is still a place where men oppress women and benefit. </a:t>
            </a:r>
            <a:r>
              <a:rPr lang="en-GB" sz="3200" b="1" dirty="0">
                <a:solidFill>
                  <a:srgbClr val="FF0000"/>
                </a:solidFill>
                <a:latin typeface="Comic Sans MS" panose="030F0702030302020204" pitchFamily="66" charset="0"/>
              </a:rPr>
              <a:t>[1] </a:t>
            </a:r>
            <a:r>
              <a:rPr lang="en-GB" sz="3200" b="1" dirty="0">
                <a:latin typeface="Comic Sans MS" panose="030F0702030302020204" pitchFamily="66" charset="0"/>
              </a:rPr>
              <a:t>They say that the nuclear family encourages inequalities between men and women through gender socialisation that is learnt in the family. </a:t>
            </a:r>
            <a:r>
              <a:rPr lang="en-GB" sz="3200" b="1" dirty="0">
                <a:solidFill>
                  <a:srgbClr val="FF0000"/>
                </a:solidFill>
                <a:latin typeface="Comic Sans MS" panose="030F0702030302020204" pitchFamily="66" charset="0"/>
              </a:rPr>
              <a:t>[2]</a:t>
            </a:r>
            <a:r>
              <a:rPr lang="en-GB" sz="3200" b="1" dirty="0">
                <a:latin typeface="Comic Sans MS" panose="030F0702030302020204" pitchFamily="66" charset="0"/>
              </a:rPr>
              <a:t> Feminist Oakley states that boys and girls are socialised differently through the toys they are given, boys having guns and swords whilst girls play with dolls and tea sets (canalisation) and the language that is used towards them, with boys being called words like ‘brave’ and girls being told to be ‘ladylike’ (manipulation). </a:t>
            </a:r>
            <a:r>
              <a:rPr lang="en-GB" sz="3200" b="1" dirty="0">
                <a:solidFill>
                  <a:srgbClr val="FF0000"/>
                </a:solidFill>
                <a:latin typeface="Comic Sans MS" panose="030F0702030302020204" pitchFamily="66" charset="0"/>
              </a:rPr>
              <a:t>[3] </a:t>
            </a:r>
            <a:r>
              <a:rPr lang="en-GB" sz="3200" b="1" dirty="0">
                <a:latin typeface="Comic Sans MS" panose="030F0702030302020204" pitchFamily="66" charset="0"/>
              </a:rPr>
              <a:t>This is when children are socialised into their stereotypical gender roles and this continues beyond the family into later life. </a:t>
            </a:r>
            <a:r>
              <a:rPr lang="en-GB" sz="3200" b="1" dirty="0">
                <a:solidFill>
                  <a:srgbClr val="FF0000"/>
                </a:solidFill>
                <a:latin typeface="Comic Sans MS" panose="030F0702030302020204" pitchFamily="66" charset="0"/>
              </a:rPr>
              <a:t>[4] </a:t>
            </a:r>
          </a:p>
        </p:txBody>
      </p:sp>
    </p:spTree>
    <p:extLst>
      <p:ext uri="{BB962C8B-B14F-4D97-AF65-F5344CB8AC3E}">
        <p14:creationId xmlns:p14="http://schemas.microsoft.com/office/powerpoint/2010/main" val="328761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can you remember? Whiteboards!</a:t>
            </a:r>
          </a:p>
        </p:txBody>
      </p:sp>
      <p:sp>
        <p:nvSpPr>
          <p:cNvPr id="3" name="Content Placeholder 2"/>
          <p:cNvSpPr>
            <a:spLocks noGrp="1"/>
          </p:cNvSpPr>
          <p:nvPr>
            <p:ph idx="1"/>
          </p:nvPr>
        </p:nvSpPr>
        <p:spPr>
          <a:xfrm>
            <a:off x="317157" y="1241282"/>
            <a:ext cx="11557686" cy="5366444"/>
          </a:xfrm>
          <a:solidFill>
            <a:schemeClr val="accent1">
              <a:lumMod val="20000"/>
              <a:lumOff val="80000"/>
            </a:schemeClr>
          </a:solidFill>
        </p:spPr>
        <p:txBody>
          <a:bodyPr>
            <a:normAutofit fontScale="85000" lnSpcReduction="10000"/>
          </a:bodyPr>
          <a:lstStyle/>
          <a:p>
            <a:pPr marL="742950" indent="-742950">
              <a:buAutoNum type="arabicParenR"/>
            </a:pPr>
            <a:r>
              <a:rPr lang="en-GB" sz="3200" b="1" dirty="0">
                <a:latin typeface="Comic Sans MS" panose="030F0702030302020204" pitchFamily="66" charset="0"/>
              </a:rPr>
              <a:t>What do Marxist feminists believe about the nuclear family?</a:t>
            </a:r>
          </a:p>
          <a:p>
            <a:pPr marL="742950" indent="-742950">
              <a:buFont typeface="Arial" panose="020B0604020202020204" pitchFamily="34" charset="0"/>
              <a:buAutoNum type="arabicParenR"/>
            </a:pPr>
            <a:r>
              <a:rPr lang="en-GB" sz="3200" b="1" dirty="0">
                <a:latin typeface="Comic Sans MS" panose="030F0702030302020204" pitchFamily="66" charset="0"/>
              </a:rPr>
              <a:t>How is the family set up to benefit men?</a:t>
            </a:r>
          </a:p>
          <a:p>
            <a:pPr marL="742950" indent="-742950">
              <a:buFont typeface="Arial" panose="020B0604020202020204" pitchFamily="34" charset="0"/>
              <a:buAutoNum type="arabicParenR"/>
            </a:pPr>
            <a:r>
              <a:rPr lang="en-GB" sz="3200" b="1" dirty="0">
                <a:latin typeface="Comic Sans MS" panose="030F0702030302020204" pitchFamily="66" charset="0"/>
              </a:rPr>
              <a:t>How are women exploited in the family due to capitalism?</a:t>
            </a:r>
          </a:p>
          <a:p>
            <a:pPr marL="742950" indent="-742950">
              <a:buAutoNum type="arabicParenR"/>
            </a:pPr>
            <a:r>
              <a:rPr lang="en-GB" sz="3200" b="1" dirty="0">
                <a:latin typeface="Comic Sans MS" panose="030F0702030302020204" pitchFamily="66" charset="0"/>
              </a:rPr>
              <a:t>What do liberal feminists believe about the nuclear family?</a:t>
            </a:r>
          </a:p>
          <a:p>
            <a:pPr marL="742950" indent="-742950">
              <a:buFont typeface="Arial" panose="020B0604020202020204" pitchFamily="34" charset="0"/>
              <a:buAutoNum type="arabicParenR"/>
            </a:pPr>
            <a:r>
              <a:rPr lang="en-GB" sz="3200" b="1" dirty="0">
                <a:latin typeface="Comic Sans MS" panose="030F0702030302020204" pitchFamily="66" charset="0"/>
              </a:rPr>
              <a:t>What does feminist Oakley state about gender socialisation?</a:t>
            </a:r>
          </a:p>
          <a:p>
            <a:pPr marL="742950" indent="-742950">
              <a:buFont typeface="Arial" panose="020B0604020202020204" pitchFamily="34" charset="0"/>
              <a:buAutoNum type="arabicParenR"/>
            </a:pPr>
            <a:r>
              <a:rPr lang="en-GB" sz="3200" b="1" dirty="0">
                <a:latin typeface="Comic Sans MS" panose="030F0702030302020204" pitchFamily="66" charset="0"/>
              </a:rPr>
              <a:t>What does Oakley mean by the ‘dual burden’?</a:t>
            </a:r>
          </a:p>
          <a:p>
            <a:pPr marL="742950" indent="-742950">
              <a:buAutoNum type="arabicParenR"/>
            </a:pPr>
            <a:r>
              <a:rPr lang="en-GB" sz="3200" b="1" dirty="0">
                <a:latin typeface="Comic Sans MS" panose="030F0702030302020204" pitchFamily="66" charset="0"/>
              </a:rPr>
              <a:t>What do radical feminists believe about the nuclear family?</a:t>
            </a:r>
          </a:p>
          <a:p>
            <a:pPr marL="742950" indent="-742950">
              <a:buFont typeface="Arial" panose="020B0604020202020204" pitchFamily="34" charset="0"/>
              <a:buAutoNum type="arabicParenR"/>
            </a:pPr>
            <a:r>
              <a:rPr lang="en-GB" sz="3200" b="1" dirty="0">
                <a:latin typeface="Comic Sans MS" panose="030F0702030302020204" pitchFamily="66" charset="0"/>
              </a:rPr>
              <a:t>What do radical feminists Delphy and Leonard state about women’s unpaid labour?</a:t>
            </a:r>
          </a:p>
          <a:p>
            <a:pPr marL="742950" indent="-742950">
              <a:buFont typeface="Arial" panose="020B0604020202020204" pitchFamily="34" charset="0"/>
              <a:buAutoNum type="arabicParenR"/>
            </a:pPr>
            <a:r>
              <a:rPr lang="en-GB" sz="3200" b="1" dirty="0">
                <a:latin typeface="Comic Sans MS" panose="030F0702030302020204" pitchFamily="66" charset="0"/>
              </a:rPr>
              <a:t>What do radical feminists Duncombe and Marsden mean by the ‘triple shift’?</a:t>
            </a: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p:txBody>
      </p:sp>
    </p:spTree>
    <p:extLst>
      <p:ext uri="{BB962C8B-B14F-4D97-AF65-F5344CB8AC3E}">
        <p14:creationId xmlns:p14="http://schemas.microsoft.com/office/powerpoint/2010/main" val="379965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59948"/>
            <a:ext cx="8998325" cy="936104"/>
          </a:xfrm>
          <a:solidFill>
            <a:srgbClr val="FFFF00"/>
          </a:solidFill>
        </p:spPr>
        <p:txBody>
          <a:bodyPr/>
          <a:lstStyle/>
          <a:p>
            <a:pPr algn="ctr"/>
            <a:r>
              <a:rPr lang="en-GB" b="1" u="sng" dirty="0">
                <a:latin typeface="Comic Sans MS" panose="030F0702030302020204" pitchFamily="66" charset="0"/>
              </a:rPr>
              <a:t>Key study! Delphy and Leonard</a:t>
            </a:r>
          </a:p>
        </p:txBody>
      </p:sp>
      <p:sp>
        <p:nvSpPr>
          <p:cNvPr id="3" name="Content Placeholder 2"/>
          <p:cNvSpPr>
            <a:spLocks noGrp="1"/>
          </p:cNvSpPr>
          <p:nvPr>
            <p:ph idx="1"/>
          </p:nvPr>
        </p:nvSpPr>
        <p:spPr>
          <a:xfrm>
            <a:off x="133004" y="1101012"/>
            <a:ext cx="9884625" cy="5495731"/>
          </a:xfrm>
          <a:solidFill>
            <a:schemeClr val="accent1">
              <a:lumMod val="20000"/>
              <a:lumOff val="80000"/>
            </a:schemeClr>
          </a:solidFill>
        </p:spPr>
        <p:txBody>
          <a:bodyPr>
            <a:normAutofit/>
          </a:bodyPr>
          <a:lstStyle/>
          <a:p>
            <a:pPr marL="0" indent="0">
              <a:buNone/>
            </a:pPr>
            <a:r>
              <a:rPr lang="en-GB" sz="3200" b="1" dirty="0">
                <a:latin typeface="Comic Sans MS" panose="030F0702030302020204" pitchFamily="66" charset="0"/>
              </a:rPr>
              <a:t>As we mentioned with previous topics there are key studies you must know for your exam. </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Glue into your book and read through the study on radical feminists Delphy and Leonard. What do they state about the nuclear family and the oppression of women?</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Summarise in FIVE key bullet points. (5 mins)</a:t>
            </a:r>
          </a:p>
          <a:p>
            <a:pPr marL="0" indent="0">
              <a:buNone/>
            </a:pPr>
            <a:r>
              <a:rPr lang="en-GB" sz="3200" b="1" dirty="0">
                <a:latin typeface="Comic Sans MS" panose="030F0702030302020204" pitchFamily="66" charset="0"/>
              </a:rPr>
              <a:t>Let’s feedback together. </a:t>
            </a:r>
          </a:p>
          <a:p>
            <a:pPr marL="0" indent="0">
              <a:buNone/>
            </a:pPr>
            <a:endParaRPr lang="en-GB" sz="3200" b="1" dirty="0">
              <a:latin typeface="Comic Sans MS" panose="030F0702030302020204" pitchFamily="66" charset="0"/>
            </a:endParaRPr>
          </a:p>
        </p:txBody>
      </p:sp>
      <p:pic>
        <p:nvPicPr>
          <p:cNvPr id="1028" name="Picture 4" descr="Key Clipart Images | Free Download | PNG Transparent ...">
            <a:extLst>
              <a:ext uri="{FF2B5EF4-FFF2-40B4-BE49-F238E27FC236}">
                <a16:creationId xmlns:a16="http://schemas.microsoft.com/office/drawing/2014/main" id="{76D2A861-A27C-8BF5-0EB0-CD3F76F64A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59948"/>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ey Clipart Images | Free Download | PNG Transparent ...">
            <a:extLst>
              <a:ext uri="{FF2B5EF4-FFF2-40B4-BE49-F238E27FC236}">
                <a16:creationId xmlns:a16="http://schemas.microsoft.com/office/drawing/2014/main" id="{DEE6335F-E9B2-7C57-0AC5-699EB282E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2295911"/>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Key Clipart Images | Free Download | PNG Transparent ...">
            <a:extLst>
              <a:ext uri="{FF2B5EF4-FFF2-40B4-BE49-F238E27FC236}">
                <a16:creationId xmlns:a16="http://schemas.microsoft.com/office/drawing/2014/main" id="{925C970B-A399-DF4E-09E7-10F14EB111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629" y="4320654"/>
            <a:ext cx="1819469" cy="1819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4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184" y="65315"/>
            <a:ext cx="8998325" cy="602525"/>
          </a:xfrm>
          <a:solidFill>
            <a:srgbClr val="FFFF00"/>
          </a:solidFill>
        </p:spPr>
        <p:txBody>
          <a:bodyPr>
            <a:normAutofit fontScale="90000"/>
          </a:bodyPr>
          <a:lstStyle/>
          <a:p>
            <a:pPr algn="ctr"/>
            <a:r>
              <a:rPr lang="en-GB" b="1" u="sng" dirty="0">
                <a:latin typeface="Comic Sans MS" panose="030F0702030302020204" pitchFamily="66" charset="0"/>
              </a:rPr>
              <a:t>Key study! Delphy and Leonard</a:t>
            </a:r>
          </a:p>
        </p:txBody>
      </p:sp>
      <p:sp>
        <p:nvSpPr>
          <p:cNvPr id="3" name="Content Placeholder 2"/>
          <p:cNvSpPr>
            <a:spLocks noGrp="1"/>
          </p:cNvSpPr>
          <p:nvPr>
            <p:ph idx="1"/>
          </p:nvPr>
        </p:nvSpPr>
        <p:spPr>
          <a:xfrm>
            <a:off x="0" y="667840"/>
            <a:ext cx="12192000" cy="6087523"/>
          </a:xfrm>
          <a:solidFill>
            <a:schemeClr val="accent1">
              <a:lumMod val="20000"/>
              <a:lumOff val="80000"/>
            </a:schemeClr>
          </a:solidFill>
        </p:spPr>
        <p:txBody>
          <a:bodyPr>
            <a:normAutofit fontScale="92500" lnSpcReduction="10000"/>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000" dirty="0">
              <a:latin typeface="Comic Sans MS" panose="030F0702030302020204" pitchFamily="66" charset="0"/>
            </a:endParaRPr>
          </a:p>
          <a:p>
            <a:pPr marL="0" indent="0">
              <a:buNone/>
            </a:pPr>
            <a:r>
              <a:rPr lang="en-GB" sz="3000" dirty="0">
                <a:latin typeface="Comic Sans MS" panose="030F0702030302020204" pitchFamily="66" charset="0"/>
              </a:rPr>
              <a:t>Studying from a ________ perspective, Delph and Leonard believe…</a:t>
            </a:r>
          </a:p>
          <a:p>
            <a:pPr marL="0" indent="0">
              <a:buNone/>
            </a:pPr>
            <a:r>
              <a:rPr lang="en-GB" sz="3000" dirty="0">
                <a:latin typeface="Comic Sans MS" panose="030F0702030302020204" pitchFamily="66" charset="0"/>
              </a:rPr>
              <a:t>The nuclear family is a place where women are oppressed because. (explain/ quote the item) </a:t>
            </a:r>
          </a:p>
          <a:p>
            <a:pPr marL="0" indent="0">
              <a:buNone/>
            </a:pPr>
            <a:r>
              <a:rPr lang="en-GB" sz="3000" dirty="0">
                <a:latin typeface="Comic Sans MS" panose="030F0702030302020204" pitchFamily="66" charset="0"/>
              </a:rPr>
              <a:t>This benefits men as…</a:t>
            </a:r>
          </a:p>
          <a:p>
            <a:pPr marL="0" indent="0">
              <a:buNone/>
            </a:pPr>
            <a:r>
              <a:rPr lang="en-GB" sz="3000" dirty="0">
                <a:latin typeface="Comic Sans MS" panose="030F0702030302020204" pitchFamily="66" charset="0"/>
              </a:rPr>
              <a:t>Therefore, the nuclear family is patriarchal because…</a:t>
            </a:r>
          </a:p>
          <a:p>
            <a:pPr marL="0" indent="0">
              <a:buNone/>
            </a:pPr>
            <a:endParaRPr lang="en-GB" sz="3200" dirty="0">
              <a:latin typeface="Comic Sans MS" panose="030F0702030302020204" pitchFamily="66" charset="0"/>
            </a:endParaRPr>
          </a:p>
        </p:txBody>
      </p:sp>
      <p:pic>
        <p:nvPicPr>
          <p:cNvPr id="6" name="Picture 5">
            <a:extLst>
              <a:ext uri="{FF2B5EF4-FFF2-40B4-BE49-F238E27FC236}">
                <a16:creationId xmlns:a16="http://schemas.microsoft.com/office/drawing/2014/main" id="{9D9339F6-E0D5-56DD-205B-2B9D350586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6318" y="774441"/>
            <a:ext cx="8018430" cy="2965152"/>
          </a:xfrm>
          <a:prstGeom prst="rect">
            <a:avLst/>
          </a:prstGeom>
        </p:spPr>
      </p:pic>
    </p:spTree>
    <p:extLst>
      <p:ext uri="{BB962C8B-B14F-4D97-AF65-F5344CB8AC3E}">
        <p14:creationId xmlns:p14="http://schemas.microsoft.com/office/powerpoint/2010/main" val="403953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BEC1C-68A5-8523-E96A-88A1FA36C628}"/>
              </a:ext>
            </a:extLst>
          </p:cNvPr>
          <p:cNvSpPr>
            <a:spLocks noGrp="1"/>
          </p:cNvSpPr>
          <p:nvPr>
            <p:ph type="title"/>
          </p:nvPr>
        </p:nvSpPr>
        <p:spPr>
          <a:xfrm>
            <a:off x="838200" y="193676"/>
            <a:ext cx="10515600" cy="939800"/>
          </a:xfrm>
          <a:solidFill>
            <a:srgbClr val="FFFF00"/>
          </a:solidFill>
        </p:spPr>
        <p:txBody>
          <a:bodyPr/>
          <a:lstStyle/>
          <a:p>
            <a:pPr algn="ctr"/>
            <a:r>
              <a:rPr lang="en-GB" b="1" u="sng" dirty="0">
                <a:latin typeface="Comic Sans MS" panose="030F0702030302020204" pitchFamily="66" charset="0"/>
              </a:rPr>
              <a:t>Model answer </a:t>
            </a:r>
          </a:p>
        </p:txBody>
      </p:sp>
      <p:sp>
        <p:nvSpPr>
          <p:cNvPr id="3" name="Content Placeholder 2">
            <a:extLst>
              <a:ext uri="{FF2B5EF4-FFF2-40B4-BE49-F238E27FC236}">
                <a16:creationId xmlns:a16="http://schemas.microsoft.com/office/drawing/2014/main" id="{CC8D1845-D07E-3AA6-E0E7-E6159B4B040C}"/>
              </a:ext>
            </a:extLst>
          </p:cNvPr>
          <p:cNvSpPr>
            <a:spLocks noGrp="1"/>
          </p:cNvSpPr>
          <p:nvPr>
            <p:ph idx="1"/>
          </p:nvPr>
        </p:nvSpPr>
        <p:spPr>
          <a:xfrm>
            <a:off x="152400" y="1390650"/>
            <a:ext cx="11772900" cy="5108492"/>
          </a:xfrm>
          <a:solidFill>
            <a:schemeClr val="accent5">
              <a:lumMod val="20000"/>
              <a:lumOff val="80000"/>
            </a:schemeClr>
          </a:solidFill>
        </p:spPr>
        <p:txBody>
          <a:bodyPr>
            <a:normAutofit fontScale="92500" lnSpcReduction="10000"/>
          </a:bodyPr>
          <a:lstStyle/>
          <a:p>
            <a:pPr marL="0" indent="0" algn="ctr">
              <a:buNone/>
            </a:pPr>
            <a:r>
              <a:rPr lang="en-GB" sz="3200" dirty="0">
                <a:latin typeface="Comic Sans MS" panose="030F0702030302020204" pitchFamily="66" charset="0"/>
              </a:rPr>
              <a:t>Studying from a feminist perspective, </a:t>
            </a:r>
            <a:r>
              <a:rPr lang="en-GB" sz="3200" dirty="0" err="1">
                <a:latin typeface="Comic Sans MS" panose="030F0702030302020204" pitchFamily="66" charset="0"/>
              </a:rPr>
              <a:t>Delphy</a:t>
            </a:r>
            <a:r>
              <a:rPr lang="en-GB" sz="3200" dirty="0">
                <a:latin typeface="Comic Sans MS" panose="030F0702030302020204" pitchFamily="66" charset="0"/>
              </a:rPr>
              <a:t> and Leonard believe that the family is patriarchal, where men dominate and control women </a:t>
            </a:r>
            <a:r>
              <a:rPr lang="en-GB" sz="3200" b="1" dirty="0">
                <a:solidFill>
                  <a:srgbClr val="FF0000"/>
                </a:solidFill>
                <a:latin typeface="Comic Sans MS" panose="030F0702030302020204" pitchFamily="66" charset="0"/>
              </a:rPr>
              <a:t>(1). </a:t>
            </a:r>
            <a:r>
              <a:rPr lang="en-GB" sz="3200" dirty="0">
                <a:latin typeface="Comic Sans MS" panose="030F0702030302020204" pitchFamily="66" charset="0"/>
              </a:rPr>
              <a:t>The nuclear family is a place where women are oppressed as Item B states, ‘husbands are seen as controlling the labour of wives for their own use’ </a:t>
            </a:r>
            <a:r>
              <a:rPr lang="en-GB" sz="3200" b="1" dirty="0">
                <a:solidFill>
                  <a:srgbClr val="FF0000"/>
                </a:solidFill>
                <a:latin typeface="Comic Sans MS" panose="030F0702030302020204" pitchFamily="66" charset="0"/>
              </a:rPr>
              <a:t>(2). </a:t>
            </a:r>
            <a:r>
              <a:rPr lang="en-GB" sz="3200" dirty="0">
                <a:latin typeface="Comic Sans MS" panose="030F0702030302020204" pitchFamily="66" charset="0"/>
              </a:rPr>
              <a:t>This benefits men as the nuclear family is a place where women are oppressed because they are expected to perform more domestic work and take care of children, while men hold the authority within the household </a:t>
            </a:r>
            <a:r>
              <a:rPr lang="en-GB" sz="3200" b="1" dirty="0">
                <a:solidFill>
                  <a:srgbClr val="FF0000"/>
                </a:solidFill>
                <a:latin typeface="Comic Sans MS" panose="030F0702030302020204" pitchFamily="66" charset="0"/>
              </a:rPr>
              <a:t>(3). </a:t>
            </a:r>
            <a:r>
              <a:rPr lang="en-GB" sz="3200" dirty="0">
                <a:latin typeface="Comic Sans MS" panose="030F0702030302020204" pitchFamily="66" charset="0"/>
              </a:rPr>
              <a:t>Therefore, the nuclear family is patriarchal because men maintain their power because men are seen to be at the top of the hierarchy in the household and within wider society for example in the workplace this creates gender inequality and a patriarchal society </a:t>
            </a:r>
            <a:r>
              <a:rPr lang="en-GB" sz="3200" b="1" dirty="0">
                <a:solidFill>
                  <a:srgbClr val="FF0000"/>
                </a:solidFill>
                <a:latin typeface="Comic Sans MS" panose="030F0702030302020204" pitchFamily="66" charset="0"/>
              </a:rPr>
              <a:t>(4). </a:t>
            </a:r>
          </a:p>
        </p:txBody>
      </p:sp>
    </p:spTree>
    <p:extLst>
      <p:ext uri="{BB962C8B-B14F-4D97-AF65-F5344CB8AC3E}">
        <p14:creationId xmlns:p14="http://schemas.microsoft.com/office/powerpoint/2010/main" val="4186811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alpha val="28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9142A4A-D3B2-470E-8BD5-63C4EBA24BE3}"/>
              </a:ext>
            </a:extLst>
          </p:cNvPr>
          <p:cNvSpPr txBox="1"/>
          <p:nvPr/>
        </p:nvSpPr>
        <p:spPr>
          <a:xfrm>
            <a:off x="4202837" y="284465"/>
            <a:ext cx="4347438" cy="646331"/>
          </a:xfrm>
          <a:prstGeom prst="rect">
            <a:avLst/>
          </a:prstGeom>
          <a:noFill/>
        </p:spPr>
        <p:txBody>
          <a:bodyPr wrap="square" rtlCol="0">
            <a:spAutoFit/>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Learning Journey</a:t>
            </a:r>
          </a:p>
        </p:txBody>
      </p:sp>
      <p:sp>
        <p:nvSpPr>
          <p:cNvPr id="19" name="Rectangle: Rounded Corners 18">
            <a:extLst>
              <a:ext uri="{FF2B5EF4-FFF2-40B4-BE49-F238E27FC236}">
                <a16:creationId xmlns:a16="http://schemas.microsoft.com/office/drawing/2014/main" id="{ECF3D7EF-A7C9-4914-AF53-B71FACD6FED1}"/>
              </a:ext>
            </a:extLst>
          </p:cNvPr>
          <p:cNvSpPr/>
          <p:nvPr/>
        </p:nvSpPr>
        <p:spPr>
          <a:xfrm>
            <a:off x="2881313" y="1771713"/>
            <a:ext cx="2018990" cy="3341333"/>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Rectangle: Rounded Corners 19">
            <a:extLst>
              <a:ext uri="{FF2B5EF4-FFF2-40B4-BE49-F238E27FC236}">
                <a16:creationId xmlns:a16="http://schemas.microsoft.com/office/drawing/2014/main" id="{50408899-A53C-4F82-A27F-2D07384FD74E}"/>
              </a:ext>
            </a:extLst>
          </p:cNvPr>
          <p:cNvSpPr/>
          <p:nvPr/>
        </p:nvSpPr>
        <p:spPr>
          <a:xfrm>
            <a:off x="5074293" y="1758333"/>
            <a:ext cx="2058725" cy="3341333"/>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Rectangle: Rounded Corners 20">
            <a:extLst>
              <a:ext uri="{FF2B5EF4-FFF2-40B4-BE49-F238E27FC236}">
                <a16:creationId xmlns:a16="http://schemas.microsoft.com/office/drawing/2014/main" id="{0B6EA817-4633-478A-B1D6-392DC3BF9685}"/>
              </a:ext>
            </a:extLst>
          </p:cNvPr>
          <p:cNvSpPr/>
          <p:nvPr/>
        </p:nvSpPr>
        <p:spPr>
          <a:xfrm>
            <a:off x="7273884" y="1771713"/>
            <a:ext cx="2149781" cy="3341333"/>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Picture 26">
            <a:extLst>
              <a:ext uri="{FF2B5EF4-FFF2-40B4-BE49-F238E27FC236}">
                <a16:creationId xmlns:a16="http://schemas.microsoft.com/office/drawing/2014/main" id="{C58E1D41-48C7-435E-83ED-40E82516239F}"/>
              </a:ext>
            </a:extLst>
          </p:cNvPr>
          <p:cNvPicPr>
            <a:picLocks noChangeAspect="1"/>
          </p:cNvPicPr>
          <p:nvPr/>
        </p:nvPicPr>
        <p:blipFill>
          <a:blip r:embed="rId2"/>
          <a:stretch>
            <a:fillRect/>
          </a:stretch>
        </p:blipFill>
        <p:spPr>
          <a:xfrm>
            <a:off x="3275907" y="1901257"/>
            <a:ext cx="1392278" cy="1265182"/>
          </a:xfrm>
          <a:prstGeom prst="rect">
            <a:avLst/>
          </a:prstGeom>
        </p:spPr>
      </p:pic>
      <p:pic>
        <p:nvPicPr>
          <p:cNvPr id="29" name="Picture 28">
            <a:extLst>
              <a:ext uri="{FF2B5EF4-FFF2-40B4-BE49-F238E27FC236}">
                <a16:creationId xmlns:a16="http://schemas.microsoft.com/office/drawing/2014/main" id="{8739C489-B0FB-452F-8835-A15DE04EB623}"/>
              </a:ext>
            </a:extLst>
          </p:cNvPr>
          <p:cNvPicPr>
            <a:picLocks noChangeAspect="1"/>
          </p:cNvPicPr>
          <p:nvPr/>
        </p:nvPicPr>
        <p:blipFill>
          <a:blip r:embed="rId3"/>
          <a:stretch>
            <a:fillRect/>
          </a:stretch>
        </p:blipFill>
        <p:spPr>
          <a:xfrm>
            <a:off x="5457998" y="2011155"/>
            <a:ext cx="1434050" cy="1230999"/>
          </a:xfrm>
          <a:prstGeom prst="rect">
            <a:avLst/>
          </a:prstGeom>
        </p:spPr>
      </p:pic>
      <p:pic>
        <p:nvPicPr>
          <p:cNvPr id="31" name="Picture 30">
            <a:extLst>
              <a:ext uri="{FF2B5EF4-FFF2-40B4-BE49-F238E27FC236}">
                <a16:creationId xmlns:a16="http://schemas.microsoft.com/office/drawing/2014/main" id="{70DA6614-7744-449D-9D5C-47AC07802801}"/>
              </a:ext>
            </a:extLst>
          </p:cNvPr>
          <p:cNvPicPr>
            <a:picLocks noChangeAspect="1"/>
          </p:cNvPicPr>
          <p:nvPr/>
        </p:nvPicPr>
        <p:blipFill>
          <a:blip r:embed="rId4"/>
          <a:stretch>
            <a:fillRect/>
          </a:stretch>
        </p:blipFill>
        <p:spPr>
          <a:xfrm>
            <a:off x="7608915" y="2036641"/>
            <a:ext cx="1553815" cy="966190"/>
          </a:xfrm>
          <a:prstGeom prst="rect">
            <a:avLst/>
          </a:prstGeom>
        </p:spPr>
      </p:pic>
      <p:sp>
        <p:nvSpPr>
          <p:cNvPr id="2" name="TextBox 1">
            <a:extLst>
              <a:ext uri="{FF2B5EF4-FFF2-40B4-BE49-F238E27FC236}">
                <a16:creationId xmlns:a16="http://schemas.microsoft.com/office/drawing/2014/main" id="{A75A8662-D629-EEF3-1610-E9238DA9BDB9}"/>
              </a:ext>
            </a:extLst>
          </p:cNvPr>
          <p:cNvSpPr txBox="1"/>
          <p:nvPr/>
        </p:nvSpPr>
        <p:spPr>
          <a:xfrm>
            <a:off x="2881313" y="3149292"/>
            <a:ext cx="1906014" cy="3493264"/>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B050"/>
                </a:solidFill>
                <a:effectLst/>
                <a:uLnTx/>
                <a:uFillTx/>
                <a:latin typeface="Comic Sans MS" panose="030F0702030302020204" pitchFamily="66" charset="0"/>
              </a:rPr>
              <a:t>Functionalist view of the nuclear family</a:t>
            </a:r>
          </a:p>
          <a:p>
            <a:pPr marL="214313" indent="-214313">
              <a:buFont typeface="Arial" panose="020B0604020202020204" pitchFamily="34" charset="0"/>
              <a:buChar char="•"/>
            </a:pPr>
            <a:r>
              <a:rPr lang="en-GB" sz="1400" dirty="0">
                <a:solidFill>
                  <a:srgbClr val="00B050"/>
                </a:solidFill>
                <a:latin typeface="Comic Sans MS" panose="030F0702030302020204" pitchFamily="66" charset="0"/>
              </a:rPr>
              <a:t>Marxist</a:t>
            </a:r>
            <a:r>
              <a:rPr kumimoji="0" lang="en-GB" sz="1400" b="0" i="0" u="none" strike="noStrike" kern="1200" cap="none" spc="0" normalizeH="0" baseline="0" noProof="0" dirty="0">
                <a:ln>
                  <a:noFill/>
                </a:ln>
                <a:solidFill>
                  <a:srgbClr val="00B050"/>
                </a:solidFill>
                <a:effectLst/>
                <a:uLnTx/>
                <a:uFillTx/>
                <a:latin typeface="Comic Sans MS" panose="030F0702030302020204" pitchFamily="66" charset="0"/>
              </a:rPr>
              <a:t> view of the nuclear family</a:t>
            </a:r>
          </a:p>
          <a:p>
            <a:pPr marL="214313" indent="-214313">
              <a:buFont typeface="Arial" panose="020B0604020202020204" pitchFamily="34" charset="0"/>
              <a:buChar char="•"/>
            </a:pPr>
            <a:r>
              <a:rPr kumimoji="0" lang="en-GB" sz="1400" b="0" i="0" u="none" strike="noStrike" kern="1200" cap="none" spc="0" normalizeH="0" baseline="0" noProof="0" dirty="0">
                <a:ln>
                  <a:noFill/>
                </a:ln>
                <a:solidFill>
                  <a:srgbClr val="00B050"/>
                </a:solidFill>
                <a:effectLst/>
                <a:uLnTx/>
                <a:uFillTx/>
                <a:latin typeface="Comic Sans MS" panose="030F0702030302020204" pitchFamily="66" charset="0"/>
              </a:rPr>
              <a:t>Feminist view of the nuclear family</a:t>
            </a:r>
          </a:p>
          <a:p>
            <a:pPr marL="214313" indent="-214313">
              <a:buFont typeface="Arial" panose="020B0604020202020204" pitchFamily="34" charset="0"/>
              <a:buChar char="•"/>
            </a:pPr>
            <a:endParaRPr kumimoji="0" lang="en-GB" sz="16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srgbClr val="00B050"/>
                </a:solidFill>
                <a:effectLst/>
                <a:uLnTx/>
                <a:uFillTx/>
                <a:latin typeface="Calibri" panose="020F0502020204030204"/>
                <a:ea typeface="+mn-ea"/>
                <a:cs typeface="+mn-cs"/>
              </a:rPr>
              <a:t> </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6E5C5094-7822-B49E-C2B9-413EE6C0F9DD}"/>
              </a:ext>
            </a:extLst>
          </p:cNvPr>
          <p:cNvSpPr txBox="1"/>
          <p:nvPr/>
        </p:nvSpPr>
        <p:spPr>
          <a:xfrm>
            <a:off x="5220112" y="3323692"/>
            <a:ext cx="1938307" cy="1200329"/>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7030A0"/>
                </a:solidFill>
                <a:effectLst/>
                <a:uLnTx/>
                <a:uFillTx/>
                <a:latin typeface="Comic Sans MS" panose="030F0702030302020204" pitchFamily="66" charset="0"/>
              </a:rPr>
              <a:t>Changes in family structure over time</a:t>
            </a:r>
          </a:p>
        </p:txBody>
      </p:sp>
      <p:sp>
        <p:nvSpPr>
          <p:cNvPr id="7" name="TextBox 6">
            <a:extLst>
              <a:ext uri="{FF2B5EF4-FFF2-40B4-BE49-F238E27FC236}">
                <a16:creationId xmlns:a16="http://schemas.microsoft.com/office/drawing/2014/main" id="{24EBD723-BDC0-340B-F7FE-7FE1650F4FF2}"/>
              </a:ext>
            </a:extLst>
          </p:cNvPr>
          <p:cNvSpPr txBox="1"/>
          <p:nvPr/>
        </p:nvSpPr>
        <p:spPr>
          <a:xfrm>
            <a:off x="7322335" y="3327346"/>
            <a:ext cx="2052877" cy="923330"/>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4472C4">
                    <a:lumMod val="50000"/>
                  </a:srgbClr>
                </a:solidFill>
                <a:effectLst/>
                <a:uLnTx/>
                <a:uFillTx/>
                <a:latin typeface="Comic Sans MS" panose="030F0702030302020204" pitchFamily="66" charset="0"/>
              </a:rPr>
              <a:t>Is marriage still important today?</a:t>
            </a:r>
          </a:p>
        </p:txBody>
      </p:sp>
    </p:spTree>
    <p:extLst>
      <p:ext uri="{BB962C8B-B14F-4D97-AF65-F5344CB8AC3E}">
        <p14:creationId xmlns:p14="http://schemas.microsoft.com/office/powerpoint/2010/main" val="2840907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9514" y="170079"/>
            <a:ext cx="11565924" cy="782421"/>
          </a:xfrm>
          <a:solidFill>
            <a:srgbClr val="FFFF00"/>
          </a:solidFill>
        </p:spPr>
        <p:txBody>
          <a:bodyPr>
            <a:normAutofit/>
          </a:bodyPr>
          <a:lstStyle/>
          <a:p>
            <a:r>
              <a:rPr lang="en-GB" sz="4000" b="1" u="sng" dirty="0">
                <a:latin typeface="Comic Sans MS" panose="030F0702030302020204" pitchFamily="66" charset="0"/>
              </a:rPr>
              <a:t>Changes in family relationships over time</a:t>
            </a:r>
          </a:p>
        </p:txBody>
      </p:sp>
      <p:sp>
        <p:nvSpPr>
          <p:cNvPr id="3" name="Subtitle 2"/>
          <p:cNvSpPr>
            <a:spLocks noGrp="1"/>
          </p:cNvSpPr>
          <p:nvPr>
            <p:ph type="subTitle" idx="1"/>
          </p:nvPr>
        </p:nvSpPr>
        <p:spPr>
          <a:xfrm>
            <a:off x="329514" y="5676899"/>
            <a:ext cx="11450594" cy="1006287"/>
          </a:xfrm>
          <a:solidFill>
            <a:schemeClr val="accent1">
              <a:lumMod val="40000"/>
              <a:lumOff val="60000"/>
            </a:schemeClr>
          </a:solidFill>
        </p:spPr>
        <p:txBody>
          <a:bodyPr>
            <a:normAutofit/>
          </a:bodyPr>
          <a:lstStyle/>
          <a:p>
            <a:pPr algn="l"/>
            <a:r>
              <a:rPr lang="en-GB" sz="2000" b="1" u="sng" dirty="0">
                <a:latin typeface="Comic Sans MS" panose="030F0702030302020204" pitchFamily="66" charset="0"/>
              </a:rPr>
              <a:t>Learning Objectives:</a:t>
            </a:r>
          </a:p>
          <a:p>
            <a:pPr algn="l"/>
            <a:r>
              <a:rPr lang="en-GB" sz="2000" b="1" dirty="0">
                <a:latin typeface="Comic Sans MS" panose="030F0702030302020204" pitchFamily="66" charset="0"/>
              </a:rPr>
              <a:t>To describe how relationships in the family  have changed over time.</a:t>
            </a:r>
          </a:p>
          <a:p>
            <a:pPr algn="l"/>
            <a:endParaRPr lang="en-GB" dirty="0"/>
          </a:p>
        </p:txBody>
      </p:sp>
      <p:pic>
        <p:nvPicPr>
          <p:cNvPr id="5" name="Picture 4"/>
          <p:cNvPicPr>
            <a:picLocks noChangeAspect="1"/>
          </p:cNvPicPr>
          <p:nvPr/>
        </p:nvPicPr>
        <p:blipFill>
          <a:blip r:embed="rId2"/>
          <a:stretch>
            <a:fillRect/>
          </a:stretch>
        </p:blipFill>
        <p:spPr>
          <a:xfrm>
            <a:off x="9017000" y="1184592"/>
            <a:ext cx="2878438" cy="2840228"/>
          </a:xfrm>
          <a:prstGeom prst="rect">
            <a:avLst/>
          </a:prstGeom>
        </p:spPr>
      </p:pic>
      <p:pic>
        <p:nvPicPr>
          <p:cNvPr id="4" name="Picture 3"/>
          <p:cNvPicPr>
            <a:picLocks noChangeAspect="1"/>
          </p:cNvPicPr>
          <p:nvPr/>
        </p:nvPicPr>
        <p:blipFill>
          <a:blip r:embed="rId3"/>
          <a:stretch>
            <a:fillRect/>
          </a:stretch>
        </p:blipFill>
        <p:spPr>
          <a:xfrm>
            <a:off x="419101" y="1184592"/>
            <a:ext cx="3111500" cy="2193607"/>
          </a:xfrm>
          <a:prstGeom prst="rect">
            <a:avLst/>
          </a:prstGeom>
        </p:spPr>
      </p:pic>
      <p:pic>
        <p:nvPicPr>
          <p:cNvPr id="8" name="Picture 7"/>
          <p:cNvPicPr>
            <a:picLocks noChangeAspect="1"/>
          </p:cNvPicPr>
          <p:nvPr/>
        </p:nvPicPr>
        <p:blipFill>
          <a:blip r:embed="rId4"/>
          <a:stretch>
            <a:fillRect/>
          </a:stretch>
        </p:blipFill>
        <p:spPr>
          <a:xfrm>
            <a:off x="4356100" y="1885950"/>
            <a:ext cx="3086100" cy="3086100"/>
          </a:xfrm>
          <a:prstGeom prst="rect">
            <a:avLst/>
          </a:prstGeom>
        </p:spPr>
      </p:pic>
    </p:spTree>
    <p:extLst>
      <p:ext uri="{BB962C8B-B14F-4D97-AF65-F5344CB8AC3E}">
        <p14:creationId xmlns:p14="http://schemas.microsoft.com/office/powerpoint/2010/main" val="3601388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838200" y="215899"/>
            <a:ext cx="10515600" cy="930275"/>
          </a:xfrm>
          <a:solidFill>
            <a:srgbClr val="FFFF00"/>
          </a:solidFill>
        </p:spPr>
        <p:txBody>
          <a:bodyPr>
            <a:normAutofit/>
          </a:bodyPr>
          <a:lstStyle/>
          <a:p>
            <a:pPr algn="ctr"/>
            <a:r>
              <a:rPr lang="en-GB" sz="40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33350" y="1367630"/>
            <a:ext cx="11925299" cy="4995069"/>
          </a:xfrm>
          <a:solidFill>
            <a:schemeClr val="accent5">
              <a:lumMod val="20000"/>
              <a:lumOff val="80000"/>
            </a:schemeClr>
          </a:solidFill>
        </p:spPr>
        <p:txBody>
          <a:bodyPr>
            <a:noAutofit/>
          </a:bodyPr>
          <a:lstStyle/>
          <a:p>
            <a:pPr marL="0" indent="0">
              <a:buNone/>
            </a:pPr>
            <a:r>
              <a:rPr lang="en-GB" sz="3200" b="1" dirty="0">
                <a:latin typeface="Comic Sans MS" panose="030F0702030302020204" pitchFamily="66" charset="0"/>
              </a:rPr>
              <a:t>Think-Pair-Share: How has family life changed compared to 50 years ago?</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The family has changed considerable over time in terms of:</a:t>
            </a:r>
          </a:p>
          <a:p>
            <a:pPr marL="0" indent="0">
              <a:buNone/>
            </a:pPr>
            <a:endParaRPr lang="en-GB" sz="3200" b="1" dirty="0">
              <a:latin typeface="Comic Sans MS" panose="030F0702030302020204" pitchFamily="66" charset="0"/>
            </a:endParaRPr>
          </a:p>
          <a:p>
            <a:r>
              <a:rPr lang="en-GB" sz="3200" b="1" dirty="0">
                <a:latin typeface="Comic Sans MS" panose="030F0702030302020204" pitchFamily="66" charset="0"/>
              </a:rPr>
              <a:t>Size: </a:t>
            </a:r>
            <a:r>
              <a:rPr lang="en-GB" sz="3200" dirty="0">
                <a:latin typeface="Comic Sans MS" panose="030F0702030302020204" pitchFamily="66" charset="0"/>
              </a:rPr>
              <a:t>how big or small family sizes have become over time</a:t>
            </a:r>
          </a:p>
          <a:p>
            <a:r>
              <a:rPr lang="en-GB" sz="3200" b="1" dirty="0">
                <a:latin typeface="Comic Sans MS" panose="030F0702030302020204" pitchFamily="66" charset="0"/>
              </a:rPr>
              <a:t>Function: </a:t>
            </a:r>
            <a:r>
              <a:rPr lang="en-GB" sz="3200" dirty="0">
                <a:latin typeface="Comic Sans MS" panose="030F0702030302020204" pitchFamily="66" charset="0"/>
              </a:rPr>
              <a:t>how they function within society </a:t>
            </a:r>
          </a:p>
          <a:p>
            <a:r>
              <a:rPr lang="en-GB" sz="3200" b="1" dirty="0">
                <a:latin typeface="Comic Sans MS" panose="030F0702030302020204" pitchFamily="66" charset="0"/>
              </a:rPr>
              <a:t>Roles within the family: </a:t>
            </a:r>
            <a:r>
              <a:rPr lang="en-GB" sz="3200" dirty="0">
                <a:latin typeface="Comic Sans MS" panose="030F0702030302020204" pitchFamily="66" charset="0"/>
              </a:rPr>
              <a:t>who does what in the family i.e. chores like laundry</a:t>
            </a:r>
          </a:p>
        </p:txBody>
      </p:sp>
    </p:spTree>
    <p:extLst>
      <p:ext uri="{BB962C8B-B14F-4D97-AF65-F5344CB8AC3E}">
        <p14:creationId xmlns:p14="http://schemas.microsoft.com/office/powerpoint/2010/main" val="107364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86986-BF7C-0C30-E744-7EED6A8E12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E52AAE-A05E-6D01-A461-AB9077FC285E}"/>
              </a:ext>
            </a:extLst>
          </p:cNvPr>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can you remember? Whiteboards!</a:t>
            </a:r>
          </a:p>
        </p:txBody>
      </p:sp>
      <p:sp>
        <p:nvSpPr>
          <p:cNvPr id="3" name="Content Placeholder 2">
            <a:extLst>
              <a:ext uri="{FF2B5EF4-FFF2-40B4-BE49-F238E27FC236}">
                <a16:creationId xmlns:a16="http://schemas.microsoft.com/office/drawing/2014/main" id="{8B56F4F5-8E21-C55C-B7E0-52FC24518D15}"/>
              </a:ext>
            </a:extLst>
          </p:cNvPr>
          <p:cNvSpPr>
            <a:spLocks noGrp="1"/>
          </p:cNvSpPr>
          <p:nvPr>
            <p:ph idx="1"/>
          </p:nvPr>
        </p:nvSpPr>
        <p:spPr>
          <a:xfrm>
            <a:off x="317157" y="1241282"/>
            <a:ext cx="11557686" cy="5366444"/>
          </a:xfrm>
          <a:solidFill>
            <a:schemeClr val="accent1">
              <a:lumMod val="20000"/>
              <a:lumOff val="80000"/>
            </a:schemeClr>
          </a:solidFill>
        </p:spPr>
        <p:txBody>
          <a:bodyPr>
            <a:normAutofit/>
          </a:bodyPr>
          <a:lstStyle/>
          <a:p>
            <a:pPr marL="742950" indent="-742950">
              <a:buAutoNum type="arabicParenR"/>
            </a:pPr>
            <a:r>
              <a:rPr lang="en-GB" sz="3200" b="1" dirty="0">
                <a:latin typeface="Comic Sans MS" panose="030F0702030302020204" pitchFamily="66" charset="0"/>
              </a:rPr>
              <a:t>What do functionalists state about the nuclear family?</a:t>
            </a:r>
          </a:p>
          <a:p>
            <a:pPr marL="742950" indent="-742950">
              <a:buFont typeface="Arial" panose="020B0604020202020204" pitchFamily="34" charset="0"/>
              <a:buAutoNum type="arabicParenR"/>
            </a:pPr>
            <a:r>
              <a:rPr lang="en-GB" sz="3200" b="1" dirty="0">
                <a:latin typeface="Comic Sans MS" panose="030F0702030302020204" pitchFamily="66" charset="0"/>
              </a:rPr>
              <a:t>What do Marxists state about the nuclear family?</a:t>
            </a:r>
          </a:p>
          <a:p>
            <a:pPr marL="742950" indent="-742950">
              <a:buFont typeface="Arial" panose="020B0604020202020204" pitchFamily="34" charset="0"/>
              <a:buAutoNum type="arabicParenR"/>
            </a:pPr>
            <a:r>
              <a:rPr lang="en-GB" sz="3200" b="1" dirty="0">
                <a:latin typeface="Comic Sans MS" panose="030F0702030302020204" pitchFamily="66" charset="0"/>
              </a:rPr>
              <a:t>What do feminists state about the nuclear family?</a:t>
            </a:r>
          </a:p>
          <a:p>
            <a:pPr marL="742950" indent="-742950">
              <a:buFont typeface="Arial" panose="020B0604020202020204" pitchFamily="34" charset="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a:p>
            <a:pPr marL="742950" indent="-742950">
              <a:buAutoNum type="arabicParenR"/>
            </a:pPr>
            <a:endParaRPr lang="en-GB" sz="3200" b="1" dirty="0">
              <a:latin typeface="Comic Sans MS" panose="030F0702030302020204" pitchFamily="66" charset="0"/>
            </a:endParaRPr>
          </a:p>
        </p:txBody>
      </p:sp>
    </p:spTree>
    <p:extLst>
      <p:ext uri="{BB962C8B-B14F-4D97-AF65-F5344CB8AC3E}">
        <p14:creationId xmlns:p14="http://schemas.microsoft.com/office/powerpoint/2010/main" val="237592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solidFill>
            <a:srgbClr val="FFFF00"/>
          </a:solidFill>
        </p:spPr>
        <p:txBody>
          <a:bodyPr/>
          <a:lstStyle/>
          <a:p>
            <a:pPr algn="ctr"/>
            <a:r>
              <a:rPr lang="en-GB" b="1" u="sng" dirty="0">
                <a:latin typeface="Comic Sans MS" panose="030F0702030302020204" pitchFamily="66" charset="0"/>
              </a:rPr>
              <a:t>Word banks</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solidFill>
            <a:schemeClr val="accent5">
              <a:lumMod val="20000"/>
              <a:lumOff val="80000"/>
            </a:schemeClr>
          </a:solidFill>
        </p:spPr>
        <p:txBody>
          <a:bodyPr/>
          <a:lstStyle/>
          <a:p>
            <a:pPr marL="0" indent="0" algn="ctr">
              <a:buNone/>
            </a:pPr>
            <a:r>
              <a:rPr lang="en-GB" dirty="0">
                <a:latin typeface="Comic Sans MS" panose="030F0702030302020204" pitchFamily="66" charset="0"/>
              </a:rPr>
              <a:t>In </a:t>
            </a:r>
            <a:r>
              <a:rPr lang="en-GB" b="1" dirty="0">
                <a:latin typeface="Comic Sans MS" panose="030F0702030302020204" pitchFamily="66" charset="0"/>
              </a:rPr>
              <a:t>preindustrial families </a:t>
            </a:r>
            <a:r>
              <a:rPr lang="en-GB" dirty="0">
                <a:latin typeface="Comic Sans MS" panose="030F0702030302020204" pitchFamily="66" charset="0"/>
              </a:rPr>
              <a:t>they were a unit of production </a:t>
            </a:r>
          </a:p>
          <a:p>
            <a:pPr marL="0" indent="0">
              <a:buNone/>
            </a:pPr>
            <a:endParaRPr lang="en-GB" u="sng" dirty="0">
              <a:latin typeface="Comic Sans MS" panose="030F0702030302020204" pitchFamily="66" charset="0"/>
            </a:endParaRPr>
          </a:p>
          <a:p>
            <a:r>
              <a:rPr lang="en-GB" b="1" u="sng" dirty="0">
                <a:latin typeface="Comic Sans MS" panose="030F0702030302020204" pitchFamily="66" charset="0"/>
              </a:rPr>
              <a:t>Unit of production: </a:t>
            </a:r>
          </a:p>
          <a:p>
            <a:pPr marL="0" indent="0">
              <a:buNone/>
            </a:pPr>
            <a:endParaRPr lang="en-GB" dirty="0">
              <a:latin typeface="Comic Sans MS" panose="030F0702030302020204" pitchFamily="66" charset="0"/>
            </a:endParaRPr>
          </a:p>
          <a:p>
            <a:pPr marL="0" indent="0" algn="ctr">
              <a:buNone/>
            </a:pPr>
            <a:r>
              <a:rPr lang="en-GB" dirty="0">
                <a:latin typeface="Comic Sans MS" panose="030F0702030302020204" pitchFamily="66" charset="0"/>
              </a:rPr>
              <a:t>In </a:t>
            </a:r>
            <a:r>
              <a:rPr lang="en-GB" b="1" dirty="0">
                <a:latin typeface="Comic Sans MS" panose="030F0702030302020204" pitchFamily="66" charset="0"/>
              </a:rPr>
              <a:t>contemporary families </a:t>
            </a:r>
            <a:r>
              <a:rPr lang="en-GB" dirty="0">
                <a:latin typeface="Comic Sans MS" panose="030F0702030302020204" pitchFamily="66" charset="0"/>
              </a:rPr>
              <a:t>they were a unit of consumption </a:t>
            </a:r>
          </a:p>
          <a:p>
            <a:pPr marL="0" indent="0">
              <a:buNone/>
            </a:pPr>
            <a:endParaRPr lang="en-GB" dirty="0">
              <a:latin typeface="Comic Sans MS" panose="030F0702030302020204" pitchFamily="66" charset="0"/>
            </a:endParaRPr>
          </a:p>
          <a:p>
            <a:r>
              <a:rPr lang="en-GB" b="1" u="sng" dirty="0">
                <a:latin typeface="Comic Sans MS" panose="030F0702030302020204" pitchFamily="66" charset="0"/>
              </a:rPr>
              <a:t>Unit of consumption: </a:t>
            </a:r>
          </a:p>
        </p:txBody>
      </p:sp>
      <p:sp>
        <p:nvSpPr>
          <p:cNvPr id="3" name="TextBox 2">
            <a:extLst>
              <a:ext uri="{FF2B5EF4-FFF2-40B4-BE49-F238E27FC236}">
                <a16:creationId xmlns:a16="http://schemas.microsoft.com/office/drawing/2014/main" id="{EF63832C-C5CD-9475-95F5-90E07A0E57E3}"/>
              </a:ext>
            </a:extLst>
          </p:cNvPr>
          <p:cNvSpPr txBox="1"/>
          <p:nvPr/>
        </p:nvSpPr>
        <p:spPr>
          <a:xfrm>
            <a:off x="4513942" y="2721406"/>
            <a:ext cx="6096000" cy="646331"/>
          </a:xfrm>
          <a:prstGeom prst="rect">
            <a:avLst/>
          </a:prstGeom>
          <a:noFill/>
        </p:spPr>
        <p:txBody>
          <a:bodyPr wrap="square">
            <a:spAutoFit/>
          </a:bodyPr>
          <a:lstStyle/>
          <a:p>
            <a:r>
              <a:rPr lang="en-GB" b="0" i="0" dirty="0">
                <a:solidFill>
                  <a:srgbClr val="FF0000"/>
                </a:solidFill>
                <a:effectLst/>
                <a:latin typeface="Comic Sans MS" panose="030F0702030302020204" pitchFamily="66" charset="0"/>
              </a:rPr>
              <a:t>The family </a:t>
            </a:r>
            <a:r>
              <a:rPr lang="en-GB" dirty="0">
                <a:solidFill>
                  <a:srgbClr val="FF0000"/>
                </a:solidFill>
                <a:latin typeface="Comic Sans MS" panose="030F0702030302020204" pitchFamily="66" charset="0"/>
              </a:rPr>
              <a:t>are a </a:t>
            </a:r>
            <a:r>
              <a:rPr lang="en-GB" b="0" i="0" dirty="0">
                <a:solidFill>
                  <a:srgbClr val="FF0000"/>
                </a:solidFill>
                <a:effectLst/>
                <a:latin typeface="Comic Sans MS" panose="030F0702030302020204" pitchFamily="66" charset="0"/>
              </a:rPr>
              <a:t>group responsible for making something e.g. their own food and clothing </a:t>
            </a:r>
            <a:endParaRPr lang="en-GB" dirty="0">
              <a:solidFill>
                <a:srgbClr val="FF0000"/>
              </a:solidFill>
              <a:latin typeface="Comic Sans MS" panose="030F0702030302020204" pitchFamily="66" charset="0"/>
            </a:endParaRPr>
          </a:p>
        </p:txBody>
      </p:sp>
      <p:sp>
        <p:nvSpPr>
          <p:cNvPr id="6" name="TextBox 5">
            <a:extLst>
              <a:ext uri="{FF2B5EF4-FFF2-40B4-BE49-F238E27FC236}">
                <a16:creationId xmlns:a16="http://schemas.microsoft.com/office/drawing/2014/main" id="{E1BF8AFD-B619-BEE6-8A53-7D798451EE31}"/>
              </a:ext>
            </a:extLst>
          </p:cNvPr>
          <p:cNvSpPr txBox="1"/>
          <p:nvPr/>
        </p:nvSpPr>
        <p:spPr>
          <a:xfrm>
            <a:off x="4738913" y="4822764"/>
            <a:ext cx="6096000" cy="646331"/>
          </a:xfrm>
          <a:prstGeom prst="rect">
            <a:avLst/>
          </a:prstGeom>
          <a:noFill/>
        </p:spPr>
        <p:txBody>
          <a:bodyPr wrap="square">
            <a:spAutoFit/>
          </a:bodyPr>
          <a:lstStyle/>
          <a:p>
            <a:r>
              <a:rPr lang="en-GB" b="0" i="0" dirty="0">
                <a:solidFill>
                  <a:srgbClr val="FF0000"/>
                </a:solidFill>
                <a:effectLst/>
                <a:latin typeface="Comic Sans MS" panose="030F0702030302020204" pitchFamily="66" charset="0"/>
              </a:rPr>
              <a:t>The family are now a group who buy goods and services. E.g. games, clothes, food</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61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pre-industrial families 1600-1800s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2" name="Content Placeholder 4">
            <a:extLst>
              <a:ext uri="{FF2B5EF4-FFF2-40B4-BE49-F238E27FC236}">
                <a16:creationId xmlns:a16="http://schemas.microsoft.com/office/drawing/2014/main" id="{3BA370A8-B512-C61D-6115-5BB479BEA040}"/>
              </a:ext>
            </a:extLst>
          </p:cNvPr>
          <p:cNvSpPr txBox="1">
            <a:spLocks/>
          </p:cNvSpPr>
          <p:nvPr/>
        </p:nvSpPr>
        <p:spPr>
          <a:xfrm>
            <a:off x="6821424" y="4385022"/>
            <a:ext cx="5167882" cy="1558258"/>
          </a:xfrm>
          <a:prstGeom prst="rect">
            <a:avLst/>
          </a:prstGeom>
          <a:solidFill>
            <a:schemeClr val="accent6">
              <a:lumMod val="20000"/>
              <a:lumOff val="80000"/>
            </a:schemeClr>
          </a:solidFill>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latin typeface="Comic Sans MS" panose="030F0702030302020204" pitchFamily="66" charset="0"/>
              </a:rPr>
              <a:t>Word bank: </a:t>
            </a:r>
          </a:p>
          <a:p>
            <a:r>
              <a:rPr lang="en-GB" dirty="0">
                <a:latin typeface="Comic Sans MS" panose="030F0702030302020204" pitchFamily="66" charset="0"/>
              </a:rPr>
              <a:t>Peter </a:t>
            </a:r>
            <a:r>
              <a:rPr lang="en-GB" dirty="0" err="1">
                <a:latin typeface="Comic Sans MS" panose="030F0702030302020204" pitchFamily="66" charset="0"/>
              </a:rPr>
              <a:t>Laslett</a:t>
            </a:r>
            <a:r>
              <a:rPr lang="en-GB" dirty="0">
                <a:latin typeface="Comic Sans MS" panose="030F0702030302020204" pitchFamily="66" charset="0"/>
              </a:rPr>
              <a:t> </a:t>
            </a:r>
          </a:p>
          <a:p>
            <a:r>
              <a:rPr lang="en-GB" dirty="0">
                <a:latin typeface="Comic Sans MS" panose="030F0702030302020204" pitchFamily="66" charset="0"/>
              </a:rPr>
              <a:t>Parsons </a:t>
            </a:r>
          </a:p>
          <a:p>
            <a:r>
              <a:rPr lang="en-GB" dirty="0">
                <a:latin typeface="Comic Sans MS" panose="030F0702030302020204" pitchFamily="66" charset="0"/>
              </a:rPr>
              <a:t>Social mobility: the ability to move up or down the social class ladder e.g. receiving more money </a:t>
            </a: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821424" y="2443036"/>
            <a:ext cx="4860038"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latin typeface="Comic Sans MS" panose="030F0702030302020204" pitchFamily="66" charset="0"/>
              </a:rPr>
              <a:t>Extension: </a:t>
            </a:r>
            <a:r>
              <a:rPr lang="en-GB" dirty="0">
                <a:latin typeface="Comic Sans MS" panose="030F0702030302020204" pitchFamily="66" charset="0"/>
              </a:rPr>
              <a:t>what is different from pre-industrial families and now? Give some examples </a:t>
            </a:r>
          </a:p>
        </p:txBody>
      </p:sp>
      <p:pic>
        <p:nvPicPr>
          <p:cNvPr id="6" name="Picture 5">
            <a:extLst>
              <a:ext uri="{FF2B5EF4-FFF2-40B4-BE49-F238E27FC236}">
                <a16:creationId xmlns:a16="http://schemas.microsoft.com/office/drawing/2014/main" id="{9E0F6D1F-B906-6DB7-40F5-9ED72E70D80F}"/>
              </a:ext>
            </a:extLst>
          </p:cNvPr>
          <p:cNvPicPr>
            <a:picLocks noChangeAspect="1"/>
          </p:cNvPicPr>
          <p:nvPr/>
        </p:nvPicPr>
        <p:blipFill>
          <a:blip r:embed="rId2"/>
          <a:stretch>
            <a:fillRect/>
          </a:stretch>
        </p:blipFill>
        <p:spPr>
          <a:xfrm>
            <a:off x="9401112" y="332680"/>
            <a:ext cx="2634364" cy="1726628"/>
          </a:xfrm>
          <a:prstGeom prst="rect">
            <a:avLst/>
          </a:prstGeom>
        </p:spPr>
      </p:pic>
      <p:sp>
        <p:nvSpPr>
          <p:cNvPr id="7" name="TextBox 6">
            <a:extLst>
              <a:ext uri="{FF2B5EF4-FFF2-40B4-BE49-F238E27FC236}">
                <a16:creationId xmlns:a16="http://schemas.microsoft.com/office/drawing/2014/main" id="{DFA6E4FF-6AE5-789C-BCF8-2A392C9F03BA}"/>
              </a:ext>
            </a:extLst>
          </p:cNvPr>
          <p:cNvSpPr txBox="1"/>
          <p:nvPr/>
        </p:nvSpPr>
        <p:spPr>
          <a:xfrm>
            <a:off x="6821424" y="6017378"/>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1446983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838200" y="158110"/>
            <a:ext cx="10515600" cy="806450"/>
          </a:xfrm>
          <a:solidFill>
            <a:srgbClr val="FFFF00"/>
          </a:solidFill>
        </p:spPr>
        <p:txBody>
          <a:bodyPr/>
          <a:lstStyle/>
          <a:p>
            <a:pPr algn="ctr"/>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71450" y="1104900"/>
            <a:ext cx="11830050" cy="5072063"/>
          </a:xfrm>
          <a:solidFill>
            <a:schemeClr val="accent5">
              <a:lumMod val="20000"/>
              <a:lumOff val="80000"/>
            </a:schemeClr>
          </a:solidFill>
        </p:spPr>
        <p:txBody>
          <a:bodyPr/>
          <a:lstStyle/>
          <a:p>
            <a:pPr marL="0" indent="0">
              <a:buNone/>
            </a:pPr>
            <a:r>
              <a:rPr lang="en-GB" dirty="0">
                <a:latin typeface="Comic Sans MS" panose="030F0702030302020204" pitchFamily="66" charset="0"/>
              </a:rPr>
              <a:t>1) What functions did the family perform?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2) What did Parsons argue about pre-industrial societies?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3) What is an extended family?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4) What did Peter </a:t>
            </a:r>
            <a:r>
              <a:rPr lang="en-GB" dirty="0" err="1">
                <a:latin typeface="Comic Sans MS" panose="030F0702030302020204" pitchFamily="66" charset="0"/>
              </a:rPr>
              <a:t>Laslett</a:t>
            </a:r>
            <a:r>
              <a:rPr lang="en-GB" dirty="0">
                <a:latin typeface="Comic Sans MS" panose="030F0702030302020204" pitchFamily="66" charset="0"/>
              </a:rPr>
              <a:t> say that challenged Parsons work? </a:t>
            </a:r>
          </a:p>
          <a:p>
            <a:pPr marL="0" indent="0">
              <a:buNone/>
            </a:pPr>
            <a:endParaRPr lang="en-GB" dirty="0"/>
          </a:p>
          <a:p>
            <a:pPr marL="0" indent="0">
              <a:buNone/>
            </a:pPr>
            <a:endParaRPr lang="en-GB" dirty="0"/>
          </a:p>
        </p:txBody>
      </p:sp>
      <p:sp>
        <p:nvSpPr>
          <p:cNvPr id="3" name="TextBox 2">
            <a:extLst>
              <a:ext uri="{FF2B5EF4-FFF2-40B4-BE49-F238E27FC236}">
                <a16:creationId xmlns:a16="http://schemas.microsoft.com/office/drawing/2014/main" id="{11E9AED3-748B-A6CF-130A-758BF8DAE12F}"/>
              </a:ext>
            </a:extLst>
          </p:cNvPr>
          <p:cNvSpPr txBox="1"/>
          <p:nvPr/>
        </p:nvSpPr>
        <p:spPr>
          <a:xfrm>
            <a:off x="643164" y="1572502"/>
            <a:ext cx="7489372" cy="369332"/>
          </a:xfrm>
          <a:prstGeom prst="rect">
            <a:avLst/>
          </a:prstGeom>
          <a:noFill/>
        </p:spPr>
        <p:txBody>
          <a:bodyPr wrap="square">
            <a:spAutoFit/>
          </a:bodyPr>
          <a:lstStyle/>
          <a:p>
            <a:r>
              <a:rPr lang="en-GB" dirty="0">
                <a:solidFill>
                  <a:srgbClr val="FF0000"/>
                </a:solidFill>
                <a:latin typeface="Comic Sans MS" panose="030F0702030302020204" pitchFamily="66" charset="0"/>
              </a:rPr>
              <a:t>M</a:t>
            </a:r>
            <a:r>
              <a:rPr lang="en-GB" sz="1800" dirty="0">
                <a:solidFill>
                  <a:srgbClr val="FF0000"/>
                </a:solidFill>
                <a:latin typeface="Comic Sans MS" panose="030F0702030302020204" pitchFamily="66" charset="0"/>
              </a:rPr>
              <a:t>any functions such as health care, education and welfare</a:t>
            </a:r>
            <a:r>
              <a:rPr lang="en-GB" sz="1800" dirty="0">
                <a:solidFill>
                  <a:srgbClr val="FF0000"/>
                </a:solidFill>
              </a:rPr>
              <a:t>.</a:t>
            </a:r>
            <a:endParaRPr lang="en-GB" dirty="0">
              <a:solidFill>
                <a:srgbClr val="FF0000"/>
              </a:solidFill>
            </a:endParaRPr>
          </a:p>
        </p:txBody>
      </p:sp>
      <p:sp>
        <p:nvSpPr>
          <p:cNvPr id="7" name="TextBox 6">
            <a:extLst>
              <a:ext uri="{FF2B5EF4-FFF2-40B4-BE49-F238E27FC236}">
                <a16:creationId xmlns:a16="http://schemas.microsoft.com/office/drawing/2014/main" id="{7C2CEB7A-3A0C-00B6-A48F-CE38CEB16773}"/>
              </a:ext>
            </a:extLst>
          </p:cNvPr>
          <p:cNvSpPr txBox="1"/>
          <p:nvPr/>
        </p:nvSpPr>
        <p:spPr>
          <a:xfrm>
            <a:off x="649514" y="2524998"/>
            <a:ext cx="11351986" cy="584775"/>
          </a:xfrm>
          <a:prstGeom prst="rect">
            <a:avLst/>
          </a:prstGeom>
          <a:noFill/>
        </p:spPr>
        <p:txBody>
          <a:bodyPr wrap="square">
            <a:spAutoFit/>
          </a:bodyPr>
          <a:lstStyle/>
          <a:p>
            <a:r>
              <a:rPr lang="en-GB" sz="1600" b="1" dirty="0">
                <a:solidFill>
                  <a:srgbClr val="FF0000"/>
                </a:solidFill>
                <a:latin typeface="Comic Sans MS" panose="030F0702030302020204" pitchFamily="66" charset="0"/>
              </a:rPr>
              <a:t>Parsons (1995) </a:t>
            </a:r>
            <a:r>
              <a:rPr lang="en-GB" sz="1600" dirty="0">
                <a:solidFill>
                  <a:srgbClr val="FF0000"/>
                </a:solidFill>
                <a:latin typeface="Comic Sans MS" panose="030F0702030302020204" pitchFamily="66" charset="0"/>
              </a:rPr>
              <a:t>argued that pre-industrial societies were largely based on extended family networks. Land and other resources were commonly owned by a range of relatives extending beyond the nuclear family. </a:t>
            </a:r>
          </a:p>
        </p:txBody>
      </p:sp>
      <p:sp>
        <p:nvSpPr>
          <p:cNvPr id="11" name="TextBox 10">
            <a:extLst>
              <a:ext uri="{FF2B5EF4-FFF2-40B4-BE49-F238E27FC236}">
                <a16:creationId xmlns:a16="http://schemas.microsoft.com/office/drawing/2014/main" id="{8C6DB2B3-D786-C3D2-7A5D-0F14FFB9888B}"/>
              </a:ext>
            </a:extLst>
          </p:cNvPr>
          <p:cNvSpPr txBox="1"/>
          <p:nvPr/>
        </p:nvSpPr>
        <p:spPr>
          <a:xfrm>
            <a:off x="569232" y="4735017"/>
            <a:ext cx="11270343" cy="923330"/>
          </a:xfrm>
          <a:prstGeom prst="rect">
            <a:avLst/>
          </a:prstGeom>
          <a:noFill/>
        </p:spPr>
        <p:txBody>
          <a:bodyPr wrap="square">
            <a:spAutoFit/>
          </a:bodyPr>
          <a:lstStyle/>
          <a:p>
            <a:r>
              <a:rPr lang="en-GB" dirty="0">
                <a:solidFill>
                  <a:srgbClr val="FF0000"/>
                </a:solidFill>
                <a:latin typeface="Comic Sans MS" panose="030F0702030302020204" pitchFamily="66" charset="0"/>
              </a:rPr>
              <a:t>A</a:t>
            </a:r>
            <a:r>
              <a:rPr lang="en-GB" sz="1800" dirty="0">
                <a:solidFill>
                  <a:srgbClr val="FF0000"/>
                </a:solidFill>
                <a:latin typeface="Comic Sans MS" panose="030F0702030302020204" pitchFamily="66" charset="0"/>
              </a:rPr>
              <a:t>rguing the typical pre-industrial family in Britain was nuclear. Either way, home and workplace were the same thing – very few people left home to go to work. </a:t>
            </a:r>
            <a:r>
              <a:rPr lang="en-GB" sz="1800" i="1" dirty="0">
                <a:solidFill>
                  <a:srgbClr val="FF0000"/>
                </a:solidFill>
                <a:latin typeface="Comic Sans MS" panose="030F0702030302020204" pitchFamily="66" charset="0"/>
              </a:rPr>
              <a:t>At this time there was almost no social mobility, so roles passed from generation to generation and were determined by birth.</a:t>
            </a:r>
            <a:endParaRPr lang="en-GB" dirty="0">
              <a:solidFill>
                <a:srgbClr val="FF0000"/>
              </a:solidFill>
              <a:latin typeface="Comic Sans MS" panose="030F0702030302020204" pitchFamily="66" charset="0"/>
            </a:endParaRPr>
          </a:p>
        </p:txBody>
      </p:sp>
      <p:sp>
        <p:nvSpPr>
          <p:cNvPr id="12" name="TextBox 11">
            <a:extLst>
              <a:ext uri="{FF2B5EF4-FFF2-40B4-BE49-F238E27FC236}">
                <a16:creationId xmlns:a16="http://schemas.microsoft.com/office/drawing/2014/main" id="{4C7665E4-9EBA-17B4-CFF6-803C9098B59F}"/>
              </a:ext>
            </a:extLst>
          </p:cNvPr>
          <p:cNvSpPr txBox="1"/>
          <p:nvPr/>
        </p:nvSpPr>
        <p:spPr>
          <a:xfrm>
            <a:off x="569232" y="3508516"/>
            <a:ext cx="11351986" cy="707886"/>
          </a:xfrm>
          <a:prstGeom prst="rect">
            <a:avLst/>
          </a:prstGeom>
          <a:noFill/>
        </p:spPr>
        <p:txBody>
          <a:bodyPr wrap="square">
            <a:spAutoFit/>
          </a:bodyPr>
          <a:lstStyle/>
          <a:p>
            <a:pPr marL="0" indent="0">
              <a:buNone/>
            </a:pPr>
            <a:r>
              <a:rPr lang="en-GB" sz="2000" dirty="0">
                <a:solidFill>
                  <a:srgbClr val="FF0000"/>
                </a:solidFill>
                <a:latin typeface="Comic Sans MS" panose="030F0702030302020204" pitchFamily="66" charset="0"/>
              </a:rPr>
              <a:t>This is a family unit where parents, their children and other relatives e.g. grandparents, aunts and uncles live together.</a:t>
            </a:r>
          </a:p>
        </p:txBody>
      </p:sp>
    </p:spTree>
    <p:extLst>
      <p:ext uri="{BB962C8B-B14F-4D97-AF65-F5344CB8AC3E}">
        <p14:creationId xmlns:p14="http://schemas.microsoft.com/office/powerpoint/2010/main" val="4096758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industrialised families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2" name="Content Placeholder 4">
            <a:extLst>
              <a:ext uri="{FF2B5EF4-FFF2-40B4-BE49-F238E27FC236}">
                <a16:creationId xmlns:a16="http://schemas.microsoft.com/office/drawing/2014/main" id="{3BA370A8-B512-C61D-6115-5BB479BEA040}"/>
              </a:ext>
            </a:extLst>
          </p:cNvPr>
          <p:cNvSpPr txBox="1">
            <a:spLocks/>
          </p:cNvSpPr>
          <p:nvPr/>
        </p:nvSpPr>
        <p:spPr>
          <a:xfrm>
            <a:off x="6667502" y="4439886"/>
            <a:ext cx="5167882" cy="1558258"/>
          </a:xfrm>
          <a:prstGeom prst="rect">
            <a:avLst/>
          </a:prstGeom>
          <a:solidFill>
            <a:schemeClr val="accent6">
              <a:lumMod val="20000"/>
              <a:lumOff val="80000"/>
            </a:schemeClr>
          </a:solidFill>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Word bank: </a:t>
            </a:r>
          </a:p>
          <a:p>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Breadwinner </a:t>
            </a:r>
          </a:p>
          <a:p>
            <a:r>
              <a:rPr lang="en-GB" dirty="0">
                <a:solidFill>
                  <a:prstClr val="black"/>
                </a:solidFill>
                <a:latin typeface="Comic Sans MS" panose="030F0702030302020204" pitchFamily="66" charset="0"/>
              </a:rPr>
              <a:t>Geographically mobile </a:t>
            </a:r>
          </a:p>
          <a:p>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Child-centred </a:t>
            </a: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667502" y="2443036"/>
            <a:ext cx="5013960"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Extension: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what is different from industrialised family and now? Give some examples </a:t>
            </a:r>
          </a:p>
        </p:txBody>
      </p:sp>
      <p:pic>
        <p:nvPicPr>
          <p:cNvPr id="7" name="Picture 6">
            <a:extLst>
              <a:ext uri="{FF2B5EF4-FFF2-40B4-BE49-F238E27FC236}">
                <a16:creationId xmlns:a16="http://schemas.microsoft.com/office/drawing/2014/main" id="{13820E07-DECE-0663-E3D5-9833EF8F39A1}"/>
              </a:ext>
            </a:extLst>
          </p:cNvPr>
          <p:cNvPicPr>
            <a:picLocks noChangeAspect="1"/>
          </p:cNvPicPr>
          <p:nvPr/>
        </p:nvPicPr>
        <p:blipFill>
          <a:blip r:embed="rId2"/>
          <a:stretch>
            <a:fillRect/>
          </a:stretch>
        </p:blipFill>
        <p:spPr>
          <a:xfrm>
            <a:off x="9876851" y="153469"/>
            <a:ext cx="1682885" cy="2193081"/>
          </a:xfrm>
          <a:prstGeom prst="rect">
            <a:avLst/>
          </a:prstGeom>
        </p:spPr>
      </p:pic>
      <p:sp>
        <p:nvSpPr>
          <p:cNvPr id="6" name="TextBox 5">
            <a:extLst>
              <a:ext uri="{FF2B5EF4-FFF2-40B4-BE49-F238E27FC236}">
                <a16:creationId xmlns:a16="http://schemas.microsoft.com/office/drawing/2014/main" id="{D3831A91-93AB-857B-5CC4-C25BB7F2D602}"/>
              </a:ext>
            </a:extLst>
          </p:cNvPr>
          <p:cNvSpPr txBox="1"/>
          <p:nvPr/>
        </p:nvSpPr>
        <p:spPr>
          <a:xfrm>
            <a:off x="6721603" y="6017394"/>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4192047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838200" y="198319"/>
            <a:ext cx="10515600" cy="813686"/>
          </a:xfrm>
          <a:solidFill>
            <a:srgbClr val="FFFF00"/>
          </a:solidFill>
        </p:spPr>
        <p:txBody>
          <a:bodyPr/>
          <a:lstStyle/>
          <a:p>
            <a:pPr algn="ctr"/>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04775" y="1253331"/>
            <a:ext cx="11858625" cy="4351338"/>
          </a:xfrm>
          <a:solidFill>
            <a:schemeClr val="accent5">
              <a:lumMod val="20000"/>
              <a:lumOff val="80000"/>
            </a:schemeClr>
          </a:solidFill>
        </p:spPr>
        <p:txBody>
          <a:bodyPr/>
          <a:lstStyle/>
          <a:p>
            <a:pPr marL="514350" indent="-514350">
              <a:buAutoNum type="arabicParenR"/>
            </a:pPr>
            <a:r>
              <a:rPr lang="en-GB" dirty="0">
                <a:latin typeface="Comic Sans MS" panose="030F0702030302020204" pitchFamily="66" charset="0"/>
              </a:rPr>
              <a:t>What happened after the 19</a:t>
            </a:r>
            <a:r>
              <a:rPr lang="en-GB" baseline="30000" dirty="0">
                <a:latin typeface="Comic Sans MS" panose="030F0702030302020204" pitchFamily="66" charset="0"/>
              </a:rPr>
              <a:t>th</a:t>
            </a:r>
            <a:r>
              <a:rPr lang="en-GB" dirty="0">
                <a:latin typeface="Comic Sans MS" panose="030F0702030302020204" pitchFamily="66" charset="0"/>
              </a:rPr>
              <a:t> century to women and children? </a:t>
            </a:r>
          </a:p>
          <a:p>
            <a:pPr marL="514350" indent="-514350">
              <a:buAutoNum type="arabicParenR"/>
            </a:pPr>
            <a:endParaRPr lang="en-GB" dirty="0">
              <a:latin typeface="Comic Sans MS" panose="030F0702030302020204" pitchFamily="66" charset="0"/>
            </a:endParaRPr>
          </a:p>
          <a:p>
            <a:pPr marL="514350" indent="-514350">
              <a:buAutoNum type="arabicParenR"/>
            </a:pPr>
            <a:r>
              <a:rPr lang="en-GB" dirty="0">
                <a:latin typeface="Comic Sans MS" panose="030F0702030302020204" pitchFamily="66" charset="0"/>
              </a:rPr>
              <a:t>How were children viewed? </a:t>
            </a:r>
          </a:p>
          <a:p>
            <a:pPr marL="514350" indent="-514350">
              <a:buAutoNum type="arabicParenR"/>
            </a:pPr>
            <a:endParaRPr lang="en-GB" dirty="0">
              <a:latin typeface="Comic Sans MS" panose="030F0702030302020204" pitchFamily="66" charset="0"/>
            </a:endParaRPr>
          </a:p>
          <a:p>
            <a:pPr marL="514350" indent="-514350">
              <a:buAutoNum type="arabicParenR"/>
            </a:pPr>
            <a:r>
              <a:rPr lang="en-GB" dirty="0">
                <a:latin typeface="Comic Sans MS" panose="030F0702030302020204" pitchFamily="66" charset="0"/>
              </a:rPr>
              <a:t>What did the state take over?</a:t>
            </a:r>
          </a:p>
          <a:p>
            <a:pPr marL="514350" indent="-514350">
              <a:buAutoNum type="arabicParenR"/>
            </a:pPr>
            <a:endParaRPr lang="en-GB" dirty="0">
              <a:latin typeface="Comic Sans MS" panose="030F0702030302020204" pitchFamily="66" charset="0"/>
            </a:endParaRPr>
          </a:p>
          <a:p>
            <a:pPr marL="514350" indent="-514350">
              <a:buAutoNum type="arabicParenR"/>
            </a:pPr>
            <a:r>
              <a:rPr lang="en-GB" dirty="0">
                <a:latin typeface="Comic Sans MS" panose="030F0702030302020204" pitchFamily="66" charset="0"/>
              </a:rPr>
              <a:t>What were women responsible for when they stayed at home?</a:t>
            </a:r>
          </a:p>
        </p:txBody>
      </p:sp>
      <p:sp>
        <p:nvSpPr>
          <p:cNvPr id="3" name="TextBox 2">
            <a:extLst>
              <a:ext uri="{FF2B5EF4-FFF2-40B4-BE49-F238E27FC236}">
                <a16:creationId xmlns:a16="http://schemas.microsoft.com/office/drawing/2014/main" id="{3C2E0FD9-AB41-A391-8FB7-8C7B281534DD}"/>
              </a:ext>
            </a:extLst>
          </p:cNvPr>
          <p:cNvSpPr txBox="1"/>
          <p:nvPr/>
        </p:nvSpPr>
        <p:spPr>
          <a:xfrm>
            <a:off x="661761" y="1810251"/>
            <a:ext cx="9593942" cy="369332"/>
          </a:xfrm>
          <a:prstGeom prst="rect">
            <a:avLst/>
          </a:prstGeom>
          <a:noFill/>
        </p:spPr>
        <p:txBody>
          <a:bodyPr wrap="square">
            <a:spAutoFit/>
          </a:bodyPr>
          <a:lstStyle/>
          <a:p>
            <a:r>
              <a:rPr lang="en-GB" dirty="0">
                <a:solidFill>
                  <a:srgbClr val="FF0000"/>
                </a:solidFill>
                <a:latin typeface="Comic Sans MS" panose="030F0702030302020204" pitchFamily="66" charset="0"/>
              </a:rPr>
              <a:t>W</a:t>
            </a:r>
            <a:r>
              <a:rPr lang="en-GB" sz="1800" dirty="0">
                <a:solidFill>
                  <a:srgbClr val="FF0000"/>
                </a:solidFill>
                <a:latin typeface="Comic Sans MS" panose="030F0702030302020204" pitchFamily="66" charset="0"/>
              </a:rPr>
              <a:t>omen and children became increasingly excluded from employment by legislation</a:t>
            </a:r>
            <a:endParaRPr lang="en-GB"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C59F679E-68C7-D986-E99E-84BB804B090E}"/>
              </a:ext>
            </a:extLst>
          </p:cNvPr>
          <p:cNvSpPr txBox="1"/>
          <p:nvPr/>
        </p:nvSpPr>
        <p:spPr>
          <a:xfrm>
            <a:off x="661760" y="2637066"/>
            <a:ext cx="11130189" cy="369332"/>
          </a:xfrm>
          <a:prstGeom prst="rect">
            <a:avLst/>
          </a:prstGeom>
          <a:noFill/>
        </p:spPr>
        <p:txBody>
          <a:bodyPr wrap="square">
            <a:spAutoFit/>
          </a:bodyPr>
          <a:lstStyle/>
          <a:p>
            <a:r>
              <a:rPr lang="en-GB" sz="1800" dirty="0">
                <a:solidFill>
                  <a:srgbClr val="FF0000"/>
                </a:solidFill>
                <a:latin typeface="Comic Sans MS" panose="030F0702030302020204" pitchFamily="66" charset="0"/>
              </a:rPr>
              <a:t>Children were seen as vulnerable and in need of protection and became dependent on adults</a:t>
            </a:r>
            <a:endParaRPr lang="en-GB" dirty="0">
              <a:solidFill>
                <a:srgbClr val="FF0000"/>
              </a:solidFill>
              <a:latin typeface="Comic Sans MS" panose="030F0702030302020204" pitchFamily="66" charset="0"/>
            </a:endParaRPr>
          </a:p>
        </p:txBody>
      </p:sp>
      <p:sp>
        <p:nvSpPr>
          <p:cNvPr id="9" name="TextBox 8">
            <a:extLst>
              <a:ext uri="{FF2B5EF4-FFF2-40B4-BE49-F238E27FC236}">
                <a16:creationId xmlns:a16="http://schemas.microsoft.com/office/drawing/2014/main" id="{83713336-715A-3796-79A8-9425D90E905E}"/>
              </a:ext>
            </a:extLst>
          </p:cNvPr>
          <p:cNvSpPr txBox="1"/>
          <p:nvPr/>
        </p:nvSpPr>
        <p:spPr>
          <a:xfrm>
            <a:off x="554263" y="3851603"/>
            <a:ext cx="6096000" cy="369332"/>
          </a:xfrm>
          <a:prstGeom prst="rect">
            <a:avLst/>
          </a:prstGeom>
          <a:noFill/>
        </p:spPr>
        <p:txBody>
          <a:bodyPr wrap="square">
            <a:spAutoFit/>
          </a:bodyPr>
          <a:lstStyle/>
          <a:p>
            <a:r>
              <a:rPr lang="en-GB" dirty="0">
                <a:solidFill>
                  <a:srgbClr val="FF0000"/>
                </a:solidFill>
                <a:latin typeface="Comic Sans MS" panose="030F0702030302020204" pitchFamily="66" charset="0"/>
              </a:rPr>
              <a:t>T</a:t>
            </a:r>
            <a:r>
              <a:rPr lang="en-GB" sz="1800" dirty="0">
                <a:solidFill>
                  <a:srgbClr val="FF0000"/>
                </a:solidFill>
                <a:latin typeface="Comic Sans MS" panose="030F0702030302020204" pitchFamily="66" charset="0"/>
              </a:rPr>
              <a:t>he state took over education, health and welfare. </a:t>
            </a:r>
            <a:endParaRPr lang="en-GB" dirty="0">
              <a:solidFill>
                <a:srgbClr val="FF0000"/>
              </a:solidFill>
              <a:latin typeface="Comic Sans MS" panose="030F0702030302020204" pitchFamily="66" charset="0"/>
            </a:endParaRPr>
          </a:p>
        </p:txBody>
      </p:sp>
      <p:sp>
        <p:nvSpPr>
          <p:cNvPr id="11" name="TextBox 10">
            <a:extLst>
              <a:ext uri="{FF2B5EF4-FFF2-40B4-BE49-F238E27FC236}">
                <a16:creationId xmlns:a16="http://schemas.microsoft.com/office/drawing/2014/main" id="{373486BD-64AA-6161-4363-B13D53CF1E09}"/>
              </a:ext>
            </a:extLst>
          </p:cNvPr>
          <p:cNvSpPr txBox="1"/>
          <p:nvPr/>
        </p:nvSpPr>
        <p:spPr>
          <a:xfrm>
            <a:off x="355146" y="4827009"/>
            <a:ext cx="11513004" cy="369332"/>
          </a:xfrm>
          <a:prstGeom prst="rect">
            <a:avLst/>
          </a:prstGeom>
          <a:noFill/>
        </p:spPr>
        <p:txBody>
          <a:bodyPr wrap="square">
            <a:spAutoFit/>
          </a:bodyPr>
          <a:lstStyle/>
          <a:p>
            <a:r>
              <a:rPr lang="en-GB" dirty="0">
                <a:solidFill>
                  <a:srgbClr val="FF0000"/>
                </a:solidFill>
                <a:latin typeface="Comic Sans MS" panose="030F0702030302020204" pitchFamily="66" charset="0"/>
              </a:rPr>
              <a:t>R</a:t>
            </a:r>
            <a:r>
              <a:rPr lang="en-GB" sz="1800" dirty="0">
                <a:solidFill>
                  <a:srgbClr val="FF0000"/>
                </a:solidFill>
                <a:latin typeface="Comic Sans MS" panose="030F0702030302020204" pitchFamily="66" charset="0"/>
              </a:rPr>
              <a:t>esponsible for the socialisation of children and the emotional care and support of family members.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287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9"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contemporary families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2" name="Content Placeholder 4">
            <a:extLst>
              <a:ext uri="{FF2B5EF4-FFF2-40B4-BE49-F238E27FC236}">
                <a16:creationId xmlns:a16="http://schemas.microsoft.com/office/drawing/2014/main" id="{3BA370A8-B512-C61D-6115-5BB479BEA040}"/>
              </a:ext>
            </a:extLst>
          </p:cNvPr>
          <p:cNvSpPr txBox="1">
            <a:spLocks/>
          </p:cNvSpPr>
          <p:nvPr/>
        </p:nvSpPr>
        <p:spPr>
          <a:xfrm>
            <a:off x="6831795" y="4066174"/>
            <a:ext cx="5167882" cy="1558258"/>
          </a:xfrm>
          <a:prstGeom prst="rect">
            <a:avLst/>
          </a:prstGeom>
          <a:solidFill>
            <a:schemeClr val="accent6">
              <a:lumMod val="20000"/>
              <a:lumOff val="80000"/>
            </a:schemeClr>
          </a:solidFill>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Word bank: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Self-sufficient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dirty="0">
                <a:solidFill>
                  <a:prstClr val="black"/>
                </a:solidFill>
                <a:latin typeface="Comic Sans MS" panose="030F0702030302020204" pitchFamily="66" charset="0"/>
              </a:rPr>
              <a:t>Isolated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Child centred </a:t>
            </a: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821424" y="2184456"/>
            <a:ext cx="4860038"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Extension: </a:t>
            </a:r>
            <a:r>
              <a:rPr lang="en-GB" dirty="0">
                <a:solidFill>
                  <a:prstClr val="black"/>
                </a:solidFill>
                <a:latin typeface="Comic Sans MS" panose="030F0702030302020204" pitchFamily="66" charset="0"/>
              </a:rPr>
              <a:t>how do you think families will change in the future?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Give some examples </a:t>
            </a:r>
          </a:p>
        </p:txBody>
      </p:sp>
      <p:pic>
        <p:nvPicPr>
          <p:cNvPr id="7" name="Picture 6">
            <a:extLst>
              <a:ext uri="{FF2B5EF4-FFF2-40B4-BE49-F238E27FC236}">
                <a16:creationId xmlns:a16="http://schemas.microsoft.com/office/drawing/2014/main" id="{25D79264-D395-3FF2-D67C-F9B50A3614A7}"/>
              </a:ext>
            </a:extLst>
          </p:cNvPr>
          <p:cNvPicPr>
            <a:picLocks noChangeAspect="1"/>
          </p:cNvPicPr>
          <p:nvPr/>
        </p:nvPicPr>
        <p:blipFill>
          <a:blip r:embed="rId2"/>
          <a:stretch>
            <a:fillRect/>
          </a:stretch>
        </p:blipFill>
        <p:spPr>
          <a:xfrm>
            <a:off x="9582934" y="302738"/>
            <a:ext cx="2594660" cy="1726628"/>
          </a:xfrm>
          <a:prstGeom prst="rect">
            <a:avLst/>
          </a:prstGeom>
        </p:spPr>
      </p:pic>
      <p:sp>
        <p:nvSpPr>
          <p:cNvPr id="6" name="TextBox 5">
            <a:extLst>
              <a:ext uri="{FF2B5EF4-FFF2-40B4-BE49-F238E27FC236}">
                <a16:creationId xmlns:a16="http://schemas.microsoft.com/office/drawing/2014/main" id="{7492A50C-1453-4C49-6356-6C72F5F8FA3D}"/>
              </a:ext>
            </a:extLst>
          </p:cNvPr>
          <p:cNvSpPr txBox="1"/>
          <p:nvPr/>
        </p:nvSpPr>
        <p:spPr>
          <a:xfrm>
            <a:off x="6721603" y="5736871"/>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2017284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solidFill>
            <a:srgbClr val="FFFF00"/>
          </a:solidFill>
        </p:spPr>
        <p:txBody>
          <a:bodyPr/>
          <a:lstStyle/>
          <a:p>
            <a:pPr algn="ctr"/>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solidFill>
            <a:schemeClr val="accent5">
              <a:lumMod val="20000"/>
              <a:lumOff val="80000"/>
            </a:schemeClr>
          </a:solidFill>
        </p:spPr>
        <p:txBody>
          <a:bodyPr/>
          <a:lstStyle/>
          <a:p>
            <a:pPr marL="514350" indent="-514350">
              <a:buAutoNum type="arabicParenR"/>
            </a:pPr>
            <a:r>
              <a:rPr lang="en-GB" dirty="0">
                <a:latin typeface="Comic Sans MS" panose="030F0702030302020204" pitchFamily="66" charset="0"/>
              </a:rPr>
              <a:t>What happened during the 20</a:t>
            </a:r>
            <a:r>
              <a:rPr lang="en-GB" baseline="30000" dirty="0">
                <a:latin typeface="Comic Sans MS" panose="030F0702030302020204" pitchFamily="66" charset="0"/>
              </a:rPr>
              <a:t>th</a:t>
            </a:r>
            <a:r>
              <a:rPr lang="en-GB" dirty="0">
                <a:latin typeface="Comic Sans MS" panose="030F0702030302020204" pitchFamily="66" charset="0"/>
              </a:rPr>
              <a:t> century and early 21</a:t>
            </a:r>
            <a:r>
              <a:rPr lang="en-GB" baseline="30000" dirty="0">
                <a:latin typeface="Comic Sans MS" panose="030F0702030302020204" pitchFamily="66" charset="0"/>
              </a:rPr>
              <a:t>st</a:t>
            </a:r>
            <a:r>
              <a:rPr lang="en-GB" dirty="0">
                <a:latin typeface="Comic Sans MS" panose="030F0702030302020204" pitchFamily="66" charset="0"/>
              </a:rPr>
              <a:t> century to families?</a:t>
            </a:r>
          </a:p>
          <a:p>
            <a:pPr marL="514350" indent="-514350">
              <a:buAutoNum type="arabicParenR"/>
            </a:pPr>
            <a:endParaRPr lang="en-GB" dirty="0">
              <a:latin typeface="Comic Sans MS" panose="030F0702030302020204" pitchFamily="66" charset="0"/>
            </a:endParaRPr>
          </a:p>
          <a:p>
            <a:pPr marL="514350" indent="-514350">
              <a:buAutoNum type="arabicParenR"/>
            </a:pPr>
            <a:r>
              <a:rPr lang="en-GB" dirty="0">
                <a:latin typeface="Comic Sans MS" panose="030F0702030302020204" pitchFamily="66" charset="0"/>
              </a:rPr>
              <a:t>How has the family become a unit of consumption?</a:t>
            </a:r>
          </a:p>
        </p:txBody>
      </p:sp>
      <p:sp>
        <p:nvSpPr>
          <p:cNvPr id="3" name="TextBox 2">
            <a:extLst>
              <a:ext uri="{FF2B5EF4-FFF2-40B4-BE49-F238E27FC236}">
                <a16:creationId xmlns:a16="http://schemas.microsoft.com/office/drawing/2014/main" id="{C6238218-992F-87BA-F010-36D8CCC66903}"/>
              </a:ext>
            </a:extLst>
          </p:cNvPr>
          <p:cNvSpPr txBox="1"/>
          <p:nvPr/>
        </p:nvSpPr>
        <p:spPr>
          <a:xfrm>
            <a:off x="1654629" y="2652877"/>
            <a:ext cx="6096000" cy="369332"/>
          </a:xfrm>
          <a:prstGeom prst="rect">
            <a:avLst/>
          </a:prstGeom>
          <a:noFill/>
        </p:spPr>
        <p:txBody>
          <a:bodyPr wrap="square">
            <a:spAutoFit/>
          </a:bodyPr>
          <a:lstStyle/>
          <a:p>
            <a:r>
              <a:rPr lang="en-GB" dirty="0">
                <a:solidFill>
                  <a:srgbClr val="FF0000"/>
                </a:solidFill>
                <a:latin typeface="Comic Sans MS" panose="030F0702030302020204" pitchFamily="66" charset="0"/>
              </a:rPr>
              <a:t>F</a:t>
            </a:r>
            <a:r>
              <a:rPr lang="en-GB" sz="1800" dirty="0">
                <a:solidFill>
                  <a:srgbClr val="FF0000"/>
                </a:solidFill>
                <a:latin typeface="Comic Sans MS" panose="030F0702030302020204" pitchFamily="66" charset="0"/>
              </a:rPr>
              <a:t>amilies have become more child centred</a:t>
            </a:r>
            <a:endParaRPr lang="en-GB"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2E60FDAE-EFA4-29A1-86E8-EECE61B732E0}"/>
              </a:ext>
            </a:extLst>
          </p:cNvPr>
          <p:cNvSpPr txBox="1"/>
          <p:nvPr/>
        </p:nvSpPr>
        <p:spPr>
          <a:xfrm>
            <a:off x="1393372" y="3835792"/>
            <a:ext cx="9960428" cy="646331"/>
          </a:xfrm>
          <a:prstGeom prst="rect">
            <a:avLst/>
          </a:prstGeom>
          <a:noFill/>
        </p:spPr>
        <p:txBody>
          <a:bodyPr wrap="square">
            <a:spAutoFit/>
          </a:bodyPr>
          <a:lstStyle/>
          <a:p>
            <a:r>
              <a:rPr lang="en-GB" dirty="0">
                <a:solidFill>
                  <a:srgbClr val="FF0000"/>
                </a:solidFill>
                <a:latin typeface="Comic Sans MS" panose="030F0702030302020204" pitchFamily="66" charset="0"/>
              </a:rPr>
              <a:t>W</a:t>
            </a:r>
            <a:r>
              <a:rPr lang="en-GB" sz="1800" dirty="0">
                <a:solidFill>
                  <a:srgbClr val="FF0000"/>
                </a:solidFill>
                <a:latin typeface="Comic Sans MS" panose="030F0702030302020204" pitchFamily="66" charset="0"/>
              </a:rPr>
              <a:t>ith leisure activities centred on collective enjoyment such as having take always or days out.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48607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parent- child relationships in the past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2" name="Content Placeholder 4">
            <a:extLst>
              <a:ext uri="{FF2B5EF4-FFF2-40B4-BE49-F238E27FC236}">
                <a16:creationId xmlns:a16="http://schemas.microsoft.com/office/drawing/2014/main" id="{3BA370A8-B512-C61D-6115-5BB479BEA040}"/>
              </a:ext>
            </a:extLst>
          </p:cNvPr>
          <p:cNvSpPr txBox="1">
            <a:spLocks/>
          </p:cNvSpPr>
          <p:nvPr/>
        </p:nvSpPr>
        <p:spPr>
          <a:xfrm>
            <a:off x="6821424" y="4202142"/>
            <a:ext cx="5167882" cy="2182846"/>
          </a:xfrm>
          <a:prstGeom prst="rect">
            <a:avLst/>
          </a:prstGeom>
          <a:solidFill>
            <a:schemeClr val="accent6">
              <a:lumMod val="20000"/>
              <a:lumOff val="80000"/>
            </a:schemeClr>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b="1" dirty="0">
                <a:solidFill>
                  <a:prstClr val="black"/>
                </a:solidFill>
                <a:latin typeface="Comic Sans MS" panose="030F0702030302020204" pitchFamily="66" charset="0"/>
              </a:rPr>
              <a:t>Word bank: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Education Act 1918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Young and Willmott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dirty="0">
                <a:solidFill>
                  <a:prstClr val="black"/>
                </a:solidFill>
                <a:latin typeface="Comic Sans MS" panose="030F0702030302020204" pitchFamily="66" charset="0"/>
              </a:rPr>
              <a:t>1841 census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1851 census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dirty="0">
                <a:solidFill>
                  <a:prstClr val="black"/>
                </a:solidFill>
                <a:latin typeface="Comic Sans MS" panose="030F0702030302020204" pitchFamily="66" charset="0"/>
              </a:rPr>
              <a:t>Poverty </a:t>
            </a: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ndParaRP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821424" y="2274666"/>
            <a:ext cx="4860038"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Extension: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what is different from pre-industrial families and now? Give some examples </a:t>
            </a:r>
          </a:p>
        </p:txBody>
      </p:sp>
      <p:pic>
        <p:nvPicPr>
          <p:cNvPr id="7" name="Picture 6">
            <a:extLst>
              <a:ext uri="{FF2B5EF4-FFF2-40B4-BE49-F238E27FC236}">
                <a16:creationId xmlns:a16="http://schemas.microsoft.com/office/drawing/2014/main" id="{D3882A60-76D4-05F8-9D2C-BCBEA0D5A73E}"/>
              </a:ext>
            </a:extLst>
          </p:cNvPr>
          <p:cNvPicPr>
            <a:picLocks noChangeAspect="1"/>
          </p:cNvPicPr>
          <p:nvPr/>
        </p:nvPicPr>
        <p:blipFill>
          <a:blip r:embed="rId2"/>
          <a:stretch>
            <a:fillRect/>
          </a:stretch>
        </p:blipFill>
        <p:spPr>
          <a:xfrm>
            <a:off x="10242671" y="0"/>
            <a:ext cx="1906658" cy="2448996"/>
          </a:xfrm>
          <a:prstGeom prst="rect">
            <a:avLst/>
          </a:prstGeom>
        </p:spPr>
      </p:pic>
      <p:sp>
        <p:nvSpPr>
          <p:cNvPr id="6" name="TextBox 5">
            <a:extLst>
              <a:ext uri="{FF2B5EF4-FFF2-40B4-BE49-F238E27FC236}">
                <a16:creationId xmlns:a16="http://schemas.microsoft.com/office/drawing/2014/main" id="{062B62D0-FDAF-ABD1-79B6-647CBB493AE3}"/>
              </a:ext>
            </a:extLst>
          </p:cNvPr>
          <p:cNvSpPr txBox="1"/>
          <p:nvPr/>
        </p:nvSpPr>
        <p:spPr>
          <a:xfrm>
            <a:off x="400814" y="5761464"/>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1073682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solidFill>
            <a:srgbClr val="FFFF00"/>
          </a:solidFill>
        </p:spPr>
        <p:txBody>
          <a:bodyPr/>
          <a:lstStyle/>
          <a:p>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838200" y="1825625"/>
            <a:ext cx="10515600" cy="4792889"/>
          </a:xfrm>
          <a:solidFill>
            <a:schemeClr val="accent5">
              <a:lumMod val="20000"/>
              <a:lumOff val="80000"/>
            </a:schemeClr>
          </a:solidFill>
        </p:spPr>
        <p:txBody>
          <a:bodyPr>
            <a:normAutofit/>
          </a:bodyPr>
          <a:lstStyle/>
          <a:p>
            <a:pPr marL="514350" indent="-514350">
              <a:buAutoNum type="arabicParenR"/>
            </a:pPr>
            <a:r>
              <a:rPr lang="en-GB" sz="2400" dirty="0">
                <a:latin typeface="Comic Sans MS" panose="030F0702030302020204" pitchFamily="66" charset="0"/>
              </a:rPr>
              <a:t>Who looked after the middle-class children in the 19</a:t>
            </a:r>
            <a:r>
              <a:rPr lang="en-GB" sz="2400" baseline="30000" dirty="0">
                <a:latin typeface="Comic Sans MS" panose="030F0702030302020204" pitchFamily="66" charset="0"/>
              </a:rPr>
              <a:t>th</a:t>
            </a:r>
            <a:r>
              <a:rPr lang="en-GB" sz="2400" dirty="0">
                <a:latin typeface="Comic Sans MS" panose="030F0702030302020204" pitchFamily="66" charset="0"/>
              </a:rPr>
              <a:t> century?</a:t>
            </a:r>
          </a:p>
          <a:p>
            <a:pPr marL="514350" indent="-514350">
              <a:buAutoNum type="arabicParenR"/>
            </a:pPr>
            <a:endParaRPr lang="en-GB" sz="2400" dirty="0">
              <a:latin typeface="Comic Sans MS" panose="030F0702030302020204" pitchFamily="66" charset="0"/>
            </a:endParaRPr>
          </a:p>
          <a:p>
            <a:pPr marL="514350" indent="-514350">
              <a:buAutoNum type="arabicParenR"/>
            </a:pPr>
            <a:r>
              <a:rPr lang="en-GB" sz="2400" dirty="0">
                <a:latin typeface="Comic Sans MS" panose="030F0702030302020204" pitchFamily="66" charset="0"/>
              </a:rPr>
              <a:t>What was found in the 1841 census?</a:t>
            </a:r>
          </a:p>
          <a:p>
            <a:pPr marL="514350" indent="-514350">
              <a:buAutoNum type="arabicParenR"/>
            </a:pPr>
            <a:endParaRPr lang="en-GB" sz="2400" dirty="0">
              <a:latin typeface="Comic Sans MS" panose="030F0702030302020204" pitchFamily="66" charset="0"/>
            </a:endParaRPr>
          </a:p>
          <a:p>
            <a:pPr marL="514350" indent="-514350">
              <a:buAutoNum type="arabicParenR"/>
            </a:pPr>
            <a:r>
              <a:rPr lang="en-GB" sz="2400" dirty="0">
                <a:latin typeface="Comic Sans MS" panose="030F0702030302020204" pitchFamily="66" charset="0"/>
              </a:rPr>
              <a:t>What was found in the 1851 census?</a:t>
            </a:r>
          </a:p>
          <a:p>
            <a:pPr marL="514350" indent="-514350">
              <a:buAutoNum type="arabicParenR"/>
            </a:pPr>
            <a:endParaRPr lang="en-GB" sz="2400" dirty="0">
              <a:latin typeface="Comic Sans MS" panose="030F0702030302020204" pitchFamily="66" charset="0"/>
            </a:endParaRPr>
          </a:p>
          <a:p>
            <a:pPr marL="514350" indent="-514350">
              <a:buAutoNum type="arabicParenR"/>
            </a:pPr>
            <a:r>
              <a:rPr lang="en-GB" sz="2400" dirty="0">
                <a:latin typeface="Comic Sans MS" panose="030F0702030302020204" pitchFamily="66" charset="0"/>
              </a:rPr>
              <a:t>What happened after the Education Act?</a:t>
            </a:r>
          </a:p>
          <a:p>
            <a:pPr marL="514350" indent="-514350">
              <a:buAutoNum type="arabicParenR"/>
            </a:pPr>
            <a:endParaRPr lang="en-GB" sz="2400" dirty="0">
              <a:latin typeface="Comic Sans MS" panose="030F0702030302020204" pitchFamily="66" charset="0"/>
            </a:endParaRPr>
          </a:p>
          <a:p>
            <a:pPr marL="514350" indent="-514350">
              <a:buAutoNum type="arabicParenR"/>
            </a:pPr>
            <a:r>
              <a:rPr lang="en-GB" sz="2400" dirty="0">
                <a:latin typeface="Comic Sans MS" panose="030F0702030302020204" pitchFamily="66" charset="0"/>
              </a:rPr>
              <a:t>What do Young and Willmott argue?</a:t>
            </a:r>
          </a:p>
        </p:txBody>
      </p:sp>
      <p:sp>
        <p:nvSpPr>
          <p:cNvPr id="3" name="TextBox 2">
            <a:extLst>
              <a:ext uri="{FF2B5EF4-FFF2-40B4-BE49-F238E27FC236}">
                <a16:creationId xmlns:a16="http://schemas.microsoft.com/office/drawing/2014/main" id="{16A8E8C4-4105-5C42-7CA9-896A93F79151}"/>
              </a:ext>
            </a:extLst>
          </p:cNvPr>
          <p:cNvSpPr txBox="1"/>
          <p:nvPr/>
        </p:nvSpPr>
        <p:spPr>
          <a:xfrm>
            <a:off x="1524000" y="2304533"/>
            <a:ext cx="6096000" cy="400110"/>
          </a:xfrm>
          <a:prstGeom prst="rect">
            <a:avLst/>
          </a:prstGeom>
          <a:noFill/>
        </p:spPr>
        <p:txBody>
          <a:bodyPr wrap="square">
            <a:spAutoFit/>
          </a:bodyPr>
          <a:lstStyle/>
          <a:p>
            <a:r>
              <a:rPr kumimoji="0" lang="en-GB" altLang="en-US" sz="2000" b="0" i="0" u="none" strike="noStrike" cap="none" normalizeH="0" baseline="0" dirty="0">
                <a:ln>
                  <a:noFill/>
                </a:ln>
                <a:solidFill>
                  <a:srgbClr val="FF0000"/>
                </a:solidFill>
                <a:effectLst/>
                <a:latin typeface="Comic Sans MS" panose="030F0702030302020204" pitchFamily="66" charset="0"/>
              </a:rPr>
              <a:t>Nanny</a:t>
            </a:r>
            <a:endParaRPr lang="en-GB" sz="2000"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35D712A5-2D85-B1E4-82AB-B3B6579A0054}"/>
              </a:ext>
            </a:extLst>
          </p:cNvPr>
          <p:cNvSpPr txBox="1"/>
          <p:nvPr/>
        </p:nvSpPr>
        <p:spPr>
          <a:xfrm>
            <a:off x="1524000" y="3060435"/>
            <a:ext cx="9652000" cy="646331"/>
          </a:xfrm>
          <a:prstGeom prst="rect">
            <a:avLst/>
          </a:prstGeom>
          <a:noFill/>
        </p:spPr>
        <p:txBody>
          <a:bodyPr wrap="square">
            <a:spAutoFit/>
          </a:bodyPr>
          <a:lstStyle/>
          <a:p>
            <a:r>
              <a:rPr lang="en-GB" altLang="en-US" dirty="0">
                <a:solidFill>
                  <a:srgbClr val="FF0000"/>
                </a:solidFill>
                <a:latin typeface="Comic Sans MS" panose="030F0702030302020204" pitchFamily="66" charset="0"/>
              </a:rPr>
              <a:t>M</a:t>
            </a:r>
            <a:r>
              <a:rPr kumimoji="0" lang="en-GB" altLang="en-US" sz="1800" b="0" i="0" u="none" strike="noStrike" cap="none" normalizeH="0" baseline="0" dirty="0">
                <a:ln>
                  <a:noFill/>
                </a:ln>
                <a:solidFill>
                  <a:srgbClr val="FF0000"/>
                </a:solidFill>
                <a:effectLst/>
                <a:latin typeface="Comic Sans MS" panose="030F0702030302020204" pitchFamily="66" charset="0"/>
              </a:rPr>
              <a:t>ore boys than girls worked around Lancashire, particular in the textile industry, where many were employed as cotton mill workers</a:t>
            </a:r>
            <a:endParaRPr lang="en-GB" dirty="0">
              <a:solidFill>
                <a:srgbClr val="FF0000"/>
              </a:solidFill>
              <a:latin typeface="Comic Sans MS" panose="030F0702030302020204" pitchFamily="66" charset="0"/>
            </a:endParaRPr>
          </a:p>
        </p:txBody>
      </p:sp>
      <p:sp>
        <p:nvSpPr>
          <p:cNvPr id="9" name="TextBox 8">
            <a:extLst>
              <a:ext uri="{FF2B5EF4-FFF2-40B4-BE49-F238E27FC236}">
                <a16:creationId xmlns:a16="http://schemas.microsoft.com/office/drawing/2014/main" id="{8DCC0C17-889B-746B-7ECD-F2E487C8A7F8}"/>
              </a:ext>
            </a:extLst>
          </p:cNvPr>
          <p:cNvSpPr txBox="1"/>
          <p:nvPr/>
        </p:nvSpPr>
        <p:spPr>
          <a:xfrm>
            <a:off x="1524000" y="4018645"/>
            <a:ext cx="9652000" cy="646331"/>
          </a:xfrm>
          <a:prstGeom prst="rect">
            <a:avLst/>
          </a:prstGeom>
          <a:noFill/>
        </p:spPr>
        <p:txBody>
          <a:bodyPr wrap="square">
            <a:spAutoFit/>
          </a:bodyPr>
          <a:lstStyle/>
          <a:p>
            <a:r>
              <a:rPr kumimoji="0" lang="en-GB" altLang="en-US" sz="1800" b="0" i="0" u="none" strike="noStrike" cap="none" normalizeH="0" baseline="0" dirty="0">
                <a:ln>
                  <a:noFill/>
                </a:ln>
                <a:solidFill>
                  <a:srgbClr val="FF0000"/>
                </a:solidFill>
                <a:effectLst/>
                <a:latin typeface="Comic Sans MS" panose="030F0702030302020204" pitchFamily="66" charset="0"/>
              </a:rPr>
              <a:t>37% of boys and 20% of girls aged 10-14 worked. Many girls worked unpaid at home, for example housework and childminding, but this was not officially recorded. </a:t>
            </a:r>
            <a:endParaRPr lang="en-GB" dirty="0">
              <a:solidFill>
                <a:srgbClr val="FF0000"/>
              </a:solidFill>
              <a:latin typeface="Comic Sans MS" panose="030F0702030302020204" pitchFamily="66" charset="0"/>
            </a:endParaRPr>
          </a:p>
        </p:txBody>
      </p:sp>
      <p:sp>
        <p:nvSpPr>
          <p:cNvPr id="11" name="TextBox 10">
            <a:extLst>
              <a:ext uri="{FF2B5EF4-FFF2-40B4-BE49-F238E27FC236}">
                <a16:creationId xmlns:a16="http://schemas.microsoft.com/office/drawing/2014/main" id="{384E4489-44DF-EA7A-4468-B49DAD1737A3}"/>
              </a:ext>
            </a:extLst>
          </p:cNvPr>
          <p:cNvSpPr txBox="1"/>
          <p:nvPr/>
        </p:nvSpPr>
        <p:spPr>
          <a:xfrm>
            <a:off x="1523999" y="5076309"/>
            <a:ext cx="8389257"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dirty="0">
                <a:solidFill>
                  <a:srgbClr val="FF0000"/>
                </a:solidFill>
                <a:latin typeface="Comic Sans MS" panose="030F0702030302020204" pitchFamily="66" charset="0"/>
              </a:rPr>
              <a:t>A</a:t>
            </a:r>
            <a:r>
              <a:rPr kumimoji="0" lang="en-GB" altLang="en-US" sz="1800" b="0" i="0" u="none" strike="noStrike" cap="none" normalizeH="0" baseline="0" dirty="0">
                <a:ln>
                  <a:noFill/>
                </a:ln>
                <a:solidFill>
                  <a:srgbClr val="FF0000"/>
                </a:solidFill>
                <a:effectLst/>
                <a:latin typeface="Comic Sans MS" panose="030F0702030302020204" pitchFamily="66" charset="0"/>
              </a:rPr>
              <a:t>ll children had to attend school until the age of 14 years. </a:t>
            </a:r>
            <a:endParaRPr kumimoji="0" lang="en-GB" altLang="en-US" sz="1600" b="0" i="0" u="none" strike="noStrike" cap="none" normalizeH="0" baseline="0" dirty="0">
              <a:ln>
                <a:noFill/>
              </a:ln>
              <a:solidFill>
                <a:srgbClr val="FF0000"/>
              </a:solidFill>
              <a:effectLst/>
              <a:latin typeface="Comic Sans MS" panose="030F0702030302020204" pitchFamily="66" charset="0"/>
            </a:endParaRPr>
          </a:p>
        </p:txBody>
      </p:sp>
      <p:sp>
        <p:nvSpPr>
          <p:cNvPr id="13" name="TextBox 12">
            <a:extLst>
              <a:ext uri="{FF2B5EF4-FFF2-40B4-BE49-F238E27FC236}">
                <a16:creationId xmlns:a16="http://schemas.microsoft.com/office/drawing/2014/main" id="{6B14988F-1544-5EE8-774E-9CC8821FCE9B}"/>
              </a:ext>
            </a:extLst>
          </p:cNvPr>
          <p:cNvSpPr txBox="1"/>
          <p:nvPr/>
        </p:nvSpPr>
        <p:spPr>
          <a:xfrm>
            <a:off x="1523999" y="5828654"/>
            <a:ext cx="10116457"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strike="noStrike" cap="none" normalizeH="0" baseline="0" dirty="0">
                <a:ln>
                  <a:noFill/>
                </a:ln>
                <a:solidFill>
                  <a:srgbClr val="FF0000"/>
                </a:solidFill>
                <a:effectLst/>
                <a:latin typeface="Comic Sans MS" panose="030F0702030302020204" pitchFamily="66" charset="0"/>
              </a:rPr>
              <a:t>Young and Willmott argue that only then did ‘childhood’ come to be officially recognised as a separate stage in human life.</a:t>
            </a:r>
          </a:p>
        </p:txBody>
      </p:sp>
    </p:spTree>
    <p:extLst>
      <p:ext uri="{BB962C8B-B14F-4D97-AF65-F5344CB8AC3E}">
        <p14:creationId xmlns:p14="http://schemas.microsoft.com/office/powerpoint/2010/main" val="1931226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parent- child relationships today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2" name="Content Placeholder 4">
            <a:extLst>
              <a:ext uri="{FF2B5EF4-FFF2-40B4-BE49-F238E27FC236}">
                <a16:creationId xmlns:a16="http://schemas.microsoft.com/office/drawing/2014/main" id="{3BA370A8-B512-C61D-6115-5BB479BEA040}"/>
              </a:ext>
            </a:extLst>
          </p:cNvPr>
          <p:cNvSpPr txBox="1">
            <a:spLocks/>
          </p:cNvSpPr>
          <p:nvPr/>
        </p:nvSpPr>
        <p:spPr>
          <a:xfrm>
            <a:off x="6821424" y="4385022"/>
            <a:ext cx="5167882" cy="1558258"/>
          </a:xfrm>
          <a:prstGeom prst="rect">
            <a:avLst/>
          </a:prstGeom>
          <a:solidFill>
            <a:schemeClr val="accent6">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Word bank: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Peter </a:t>
            </a:r>
            <a:r>
              <a:rPr kumimoji="0" lang="en-GB" sz="2800" b="0" i="0" u="none" strike="noStrike" kern="1200" cap="none" spc="0" normalizeH="0" baseline="0" noProof="0" dirty="0" err="1">
                <a:ln>
                  <a:noFill/>
                </a:ln>
                <a:solidFill>
                  <a:prstClr val="black"/>
                </a:solidFill>
                <a:effectLst/>
                <a:uLnTx/>
                <a:uFillTx/>
                <a:latin typeface="Comic Sans MS" panose="030F0702030302020204" pitchFamily="66" charset="0"/>
              </a:rPr>
              <a:t>Laslett</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Parsons </a:t>
            </a: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821424" y="2443036"/>
            <a:ext cx="4860038"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Extension: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what is different from pre-industrial families and now? Give some examples </a:t>
            </a:r>
          </a:p>
        </p:txBody>
      </p:sp>
      <p:pic>
        <p:nvPicPr>
          <p:cNvPr id="7" name="Picture 6">
            <a:extLst>
              <a:ext uri="{FF2B5EF4-FFF2-40B4-BE49-F238E27FC236}">
                <a16:creationId xmlns:a16="http://schemas.microsoft.com/office/drawing/2014/main" id="{DEAE4215-5227-2B4F-9083-06A664160023}"/>
              </a:ext>
            </a:extLst>
          </p:cNvPr>
          <p:cNvPicPr>
            <a:picLocks noChangeAspect="1"/>
          </p:cNvPicPr>
          <p:nvPr/>
        </p:nvPicPr>
        <p:blipFill>
          <a:blip r:embed="rId2"/>
          <a:stretch>
            <a:fillRect/>
          </a:stretch>
        </p:blipFill>
        <p:spPr>
          <a:xfrm>
            <a:off x="9923210" y="41935"/>
            <a:ext cx="1919685" cy="2431043"/>
          </a:xfrm>
          <a:prstGeom prst="rect">
            <a:avLst/>
          </a:prstGeom>
        </p:spPr>
      </p:pic>
      <p:sp>
        <p:nvSpPr>
          <p:cNvPr id="6" name="TextBox 5">
            <a:extLst>
              <a:ext uri="{FF2B5EF4-FFF2-40B4-BE49-F238E27FC236}">
                <a16:creationId xmlns:a16="http://schemas.microsoft.com/office/drawing/2014/main" id="{A611EDCF-F3FE-0685-009E-E743A2C2A27E}"/>
              </a:ext>
            </a:extLst>
          </p:cNvPr>
          <p:cNvSpPr txBox="1"/>
          <p:nvPr/>
        </p:nvSpPr>
        <p:spPr>
          <a:xfrm>
            <a:off x="581629" y="5555896"/>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3903629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solidFill>
            <a:srgbClr val="FFFF00"/>
          </a:solidFill>
        </p:spPr>
        <p:txBody>
          <a:bodyPr/>
          <a:lstStyle/>
          <a:p>
            <a:pPr algn="ctr"/>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solidFill>
            <a:schemeClr val="accent5">
              <a:lumMod val="20000"/>
              <a:lumOff val="80000"/>
            </a:schemeClr>
          </a:solidFill>
        </p:spPr>
        <p:txBody>
          <a:bodyPr/>
          <a:lstStyle/>
          <a:p>
            <a:pPr marL="0" indent="0">
              <a:buNone/>
            </a:pPr>
            <a:r>
              <a:rPr lang="en-GB" dirty="0">
                <a:latin typeface="Comic Sans MS" panose="030F0702030302020204" pitchFamily="66" charset="0"/>
              </a:rPr>
              <a:t>What does less authoritarian mean?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What does child centred mean?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State one way the family has changed now?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3" name="TextBox 2">
            <a:extLst>
              <a:ext uri="{FF2B5EF4-FFF2-40B4-BE49-F238E27FC236}">
                <a16:creationId xmlns:a16="http://schemas.microsoft.com/office/drawing/2014/main" id="{44D06784-0E3A-225E-9B1C-F17FA8E4B7EF}"/>
              </a:ext>
            </a:extLst>
          </p:cNvPr>
          <p:cNvSpPr txBox="1"/>
          <p:nvPr/>
        </p:nvSpPr>
        <p:spPr>
          <a:xfrm>
            <a:off x="1030514" y="2137006"/>
            <a:ext cx="10323286" cy="369332"/>
          </a:xfrm>
          <a:prstGeom prst="rect">
            <a:avLst/>
          </a:prstGeom>
          <a:noFill/>
        </p:spPr>
        <p:txBody>
          <a:bodyPr wrap="square">
            <a:spAutoFit/>
          </a:bodyPr>
          <a:lstStyle/>
          <a:p>
            <a:r>
              <a:rPr lang="en-GB" altLang="en-US" dirty="0">
                <a:solidFill>
                  <a:srgbClr val="FF0000"/>
                </a:solidFill>
                <a:latin typeface="Comic Sans MS" panose="030F0702030302020204" pitchFamily="66" charset="0"/>
              </a:rPr>
              <a:t>Less strict</a:t>
            </a:r>
            <a:endParaRPr lang="en-GB"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9817422D-0FE5-A8FA-E513-50338D5659A7}"/>
              </a:ext>
            </a:extLst>
          </p:cNvPr>
          <p:cNvSpPr txBox="1"/>
          <p:nvPr/>
        </p:nvSpPr>
        <p:spPr>
          <a:xfrm>
            <a:off x="934357" y="3341334"/>
            <a:ext cx="10323286" cy="369332"/>
          </a:xfrm>
          <a:prstGeom prst="rect">
            <a:avLst/>
          </a:prstGeom>
          <a:noFill/>
        </p:spPr>
        <p:txBody>
          <a:bodyPr wrap="square">
            <a:spAutoFit/>
          </a:bodyPr>
          <a:lstStyle/>
          <a:p>
            <a:r>
              <a:rPr lang="en-GB" dirty="0">
                <a:solidFill>
                  <a:srgbClr val="FF0000"/>
                </a:solidFill>
                <a:latin typeface="Comic Sans MS" panose="030F0702030302020204" pitchFamily="66" charset="0"/>
              </a:rPr>
              <a:t>Families are focused on the needs of the child </a:t>
            </a:r>
          </a:p>
        </p:txBody>
      </p:sp>
      <p:sp>
        <p:nvSpPr>
          <p:cNvPr id="2" name="TextBox 1">
            <a:extLst>
              <a:ext uri="{FF2B5EF4-FFF2-40B4-BE49-F238E27FC236}">
                <a16:creationId xmlns:a16="http://schemas.microsoft.com/office/drawing/2014/main" id="{F5E8002C-3002-C812-D3A6-872F83F16734}"/>
              </a:ext>
            </a:extLst>
          </p:cNvPr>
          <p:cNvSpPr txBox="1"/>
          <p:nvPr/>
        </p:nvSpPr>
        <p:spPr>
          <a:xfrm>
            <a:off x="934357" y="4389816"/>
            <a:ext cx="10323286" cy="1200329"/>
          </a:xfrm>
          <a:prstGeom prst="rect">
            <a:avLst/>
          </a:prstGeom>
          <a:noFill/>
        </p:spPr>
        <p:txBody>
          <a:bodyPr wrap="square">
            <a:spAutoFit/>
          </a:bodyPr>
          <a:lstStyle/>
          <a:p>
            <a:r>
              <a:rPr lang="en-GB" dirty="0">
                <a:solidFill>
                  <a:srgbClr val="FF0000"/>
                </a:solidFill>
                <a:latin typeface="Comic Sans MS" panose="030F0702030302020204" pitchFamily="66" charset="0"/>
              </a:rPr>
              <a:t>Family sizes have decreased </a:t>
            </a:r>
          </a:p>
          <a:p>
            <a:r>
              <a:rPr lang="en-GB" dirty="0">
                <a:solidFill>
                  <a:srgbClr val="FF0000"/>
                </a:solidFill>
                <a:latin typeface="Comic Sans MS" panose="030F0702030302020204" pitchFamily="66" charset="0"/>
              </a:rPr>
              <a:t>Parents work and leave children at nurseries </a:t>
            </a:r>
          </a:p>
          <a:p>
            <a:r>
              <a:rPr lang="en-GB" dirty="0">
                <a:solidFill>
                  <a:srgbClr val="FF0000"/>
                </a:solidFill>
                <a:latin typeface="Comic Sans MS" panose="030F0702030302020204" pitchFamily="66" charset="0"/>
              </a:rPr>
              <a:t>Young people are now dependent on their families financially </a:t>
            </a:r>
          </a:p>
          <a:p>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779434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202694" y="290132"/>
            <a:ext cx="10515600" cy="1325563"/>
          </a:xfrm>
          <a:solidFill>
            <a:srgbClr val="FFFF00"/>
          </a:solidFill>
        </p:spPr>
        <p:txBody>
          <a:bodyPr>
            <a:normAutofit/>
          </a:bodyPr>
          <a:lstStyle/>
          <a:p>
            <a:r>
              <a:rPr lang="en-GB" sz="3600" b="1" u="sng" dirty="0">
                <a:latin typeface="Comic Sans MS" panose="030F0702030302020204" pitchFamily="66" charset="0"/>
              </a:rPr>
              <a:t>Changes in family relationships over time</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98120" y="1825625"/>
            <a:ext cx="6220968"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Task: summarise the information on </a:t>
            </a:r>
            <a:r>
              <a:rPr lang="en-GB" b="1" u="sng" dirty="0">
                <a:latin typeface="Comic Sans MS" panose="030F0702030302020204" pitchFamily="66" charset="0"/>
              </a:rPr>
              <a:t>theories and the family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Do not move past this!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Move on to your work bank and challenge questions</a:t>
            </a:r>
          </a:p>
        </p:txBody>
      </p:sp>
      <p:sp>
        <p:nvSpPr>
          <p:cNvPr id="3" name="Content Placeholder 4">
            <a:extLst>
              <a:ext uri="{FF2B5EF4-FFF2-40B4-BE49-F238E27FC236}">
                <a16:creationId xmlns:a16="http://schemas.microsoft.com/office/drawing/2014/main" id="{619AA5A0-BDE7-2A46-639C-4B15D285E744}"/>
              </a:ext>
            </a:extLst>
          </p:cNvPr>
          <p:cNvSpPr txBox="1">
            <a:spLocks/>
          </p:cNvSpPr>
          <p:nvPr/>
        </p:nvSpPr>
        <p:spPr>
          <a:xfrm>
            <a:off x="6821424" y="2443036"/>
            <a:ext cx="4860038" cy="172662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Extension: </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is different from pre-industrial families and now? Give some examples </a:t>
            </a:r>
          </a:p>
        </p:txBody>
      </p:sp>
      <p:pic>
        <p:nvPicPr>
          <p:cNvPr id="7" name="Picture 6">
            <a:extLst>
              <a:ext uri="{FF2B5EF4-FFF2-40B4-BE49-F238E27FC236}">
                <a16:creationId xmlns:a16="http://schemas.microsoft.com/office/drawing/2014/main" id="{DEAE4215-5227-2B4F-9083-06A664160023}"/>
              </a:ext>
            </a:extLst>
          </p:cNvPr>
          <p:cNvPicPr>
            <a:picLocks noChangeAspect="1"/>
          </p:cNvPicPr>
          <p:nvPr/>
        </p:nvPicPr>
        <p:blipFill>
          <a:blip r:embed="rId2"/>
          <a:stretch>
            <a:fillRect/>
          </a:stretch>
        </p:blipFill>
        <p:spPr>
          <a:xfrm>
            <a:off x="9923210" y="41935"/>
            <a:ext cx="1919685" cy="2431043"/>
          </a:xfrm>
          <a:prstGeom prst="rect">
            <a:avLst/>
          </a:prstGeom>
        </p:spPr>
      </p:pic>
      <p:sp>
        <p:nvSpPr>
          <p:cNvPr id="6" name="TextBox 5">
            <a:extLst>
              <a:ext uri="{FF2B5EF4-FFF2-40B4-BE49-F238E27FC236}">
                <a16:creationId xmlns:a16="http://schemas.microsoft.com/office/drawing/2014/main" id="{A611EDCF-F3FE-0685-009E-E743A2C2A27E}"/>
              </a:ext>
            </a:extLst>
          </p:cNvPr>
          <p:cNvSpPr txBox="1"/>
          <p:nvPr/>
        </p:nvSpPr>
        <p:spPr>
          <a:xfrm>
            <a:off x="6621782" y="4874079"/>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681920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C9EE4-B383-4B94-8F9D-44B99CA43B91}"/>
              </a:ext>
            </a:extLst>
          </p:cNvPr>
          <p:cNvSpPr>
            <a:spLocks noGrp="1"/>
          </p:cNvSpPr>
          <p:nvPr>
            <p:ph type="title"/>
          </p:nvPr>
        </p:nvSpPr>
        <p:spPr>
          <a:xfrm>
            <a:off x="314325" y="365125"/>
            <a:ext cx="11515725" cy="1325563"/>
          </a:xfrm>
          <a:solidFill>
            <a:srgbClr val="FFFF00"/>
          </a:solidFill>
        </p:spPr>
        <p:txBody>
          <a:bodyPr/>
          <a:lstStyle/>
          <a:p>
            <a:pPr algn="ctr"/>
            <a:r>
              <a:rPr lang="en-GB" b="1" u="sng" dirty="0">
                <a:latin typeface="Comic Sans MS" panose="030F0702030302020204" pitchFamily="66" charset="0"/>
              </a:rPr>
              <a:t>What have we learnt?</a:t>
            </a:r>
          </a:p>
        </p:txBody>
      </p:sp>
      <p:sp>
        <p:nvSpPr>
          <p:cNvPr id="5" name="Content Placeholder 4">
            <a:extLst>
              <a:ext uri="{FF2B5EF4-FFF2-40B4-BE49-F238E27FC236}">
                <a16:creationId xmlns:a16="http://schemas.microsoft.com/office/drawing/2014/main" id="{88BFA0C4-61EB-45AD-B6B4-7F493E18BBD2}"/>
              </a:ext>
            </a:extLst>
          </p:cNvPr>
          <p:cNvSpPr>
            <a:spLocks noGrp="1"/>
          </p:cNvSpPr>
          <p:nvPr>
            <p:ph idx="1"/>
          </p:nvPr>
        </p:nvSpPr>
        <p:spPr>
          <a:xfrm>
            <a:off x="142875" y="1825625"/>
            <a:ext cx="11687176" cy="4351338"/>
          </a:xfrm>
          <a:solidFill>
            <a:schemeClr val="accent5">
              <a:lumMod val="20000"/>
              <a:lumOff val="80000"/>
            </a:schemeClr>
          </a:solidFill>
        </p:spPr>
        <p:txBody>
          <a:bodyPr/>
          <a:lstStyle/>
          <a:p>
            <a:pPr marL="0" indent="0">
              <a:buNone/>
            </a:pPr>
            <a:r>
              <a:rPr lang="en-GB" dirty="0">
                <a:latin typeface="Comic Sans MS" panose="030F0702030302020204" pitchFamily="66" charset="0"/>
              </a:rPr>
              <a:t>How do functionalists view childhood?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How do feminists view childhood?</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How do Marxists view childhood? </a:t>
            </a:r>
          </a:p>
          <a:p>
            <a:pPr marL="0" indent="0">
              <a:buNone/>
            </a:pPr>
            <a:r>
              <a:rPr lang="en-GB" dirty="0">
                <a:latin typeface="Comic Sans MS" panose="030F0702030302020204" pitchFamily="66" charset="0"/>
              </a:rPr>
              <a:t> </a:t>
            </a:r>
          </a:p>
        </p:txBody>
      </p:sp>
      <p:sp>
        <p:nvSpPr>
          <p:cNvPr id="2" name="TextBox 1">
            <a:extLst>
              <a:ext uri="{FF2B5EF4-FFF2-40B4-BE49-F238E27FC236}">
                <a16:creationId xmlns:a16="http://schemas.microsoft.com/office/drawing/2014/main" id="{B6DC6907-B171-0846-7227-809B670485D5}"/>
              </a:ext>
            </a:extLst>
          </p:cNvPr>
          <p:cNvSpPr txBox="1"/>
          <p:nvPr/>
        </p:nvSpPr>
        <p:spPr>
          <a:xfrm>
            <a:off x="142874" y="2276154"/>
            <a:ext cx="12049125" cy="646331"/>
          </a:xfrm>
          <a:prstGeom prst="rect">
            <a:avLst/>
          </a:prstGeom>
          <a:noFill/>
        </p:spPr>
        <p:txBody>
          <a:bodyPr wrap="square">
            <a:spAutoFit/>
          </a:bodyPr>
          <a:lstStyle/>
          <a:p>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C</a:t>
            </a:r>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hildhood improved as a result of more child-centred families. They say changes in attitudes resulted in happier, safer and more valued children.</a:t>
            </a:r>
            <a:endParaRPr lang="en-GB" dirty="0">
              <a:solidFill>
                <a:srgbClr val="FF0000"/>
              </a:solidFill>
              <a:latin typeface="Comic Sans MS" panose="030F0702030302020204" pitchFamily="66" charset="0"/>
            </a:endParaRPr>
          </a:p>
        </p:txBody>
      </p:sp>
      <p:sp>
        <p:nvSpPr>
          <p:cNvPr id="3" name="TextBox 2">
            <a:extLst>
              <a:ext uri="{FF2B5EF4-FFF2-40B4-BE49-F238E27FC236}">
                <a16:creationId xmlns:a16="http://schemas.microsoft.com/office/drawing/2014/main" id="{DC76EE35-B4ED-D859-D114-66A03BC1169E}"/>
              </a:ext>
            </a:extLst>
          </p:cNvPr>
          <p:cNvSpPr txBox="1"/>
          <p:nvPr/>
        </p:nvSpPr>
        <p:spPr>
          <a:xfrm>
            <a:off x="142874" y="3289185"/>
            <a:ext cx="12049125" cy="646331"/>
          </a:xfrm>
          <a:prstGeom prst="rect">
            <a:avLst/>
          </a:prstGeom>
          <a:noFill/>
        </p:spPr>
        <p:txBody>
          <a:bodyPr wrap="square">
            <a:spAutoFit/>
          </a:bodyPr>
          <a:lstStyle/>
          <a:p>
            <a:r>
              <a:rPr lang="en-GB" sz="1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 time where girls were socialised to accept their secondary position to men in society. Girls watched the exploitation of their mothers in a patriarchal society and therefore learned their future roles.</a:t>
            </a:r>
            <a:endParaRPr lang="en-GB"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A2AFB371-C0B3-A8A9-9405-CB47389806ED}"/>
              </a:ext>
            </a:extLst>
          </p:cNvPr>
          <p:cNvSpPr txBox="1"/>
          <p:nvPr/>
        </p:nvSpPr>
        <p:spPr>
          <a:xfrm>
            <a:off x="142874" y="4302216"/>
            <a:ext cx="11906251" cy="671274"/>
          </a:xfrm>
          <a:prstGeom prst="rect">
            <a:avLst/>
          </a:prstGeom>
          <a:noFill/>
        </p:spPr>
        <p:txBody>
          <a:bodyPr wrap="square">
            <a:spAutoFit/>
          </a:bodyPr>
          <a:lstStyle/>
          <a:p>
            <a:pPr>
              <a:lnSpc>
                <a:spcPct val="107000"/>
              </a:lnSpc>
              <a:spcAft>
                <a:spcPts val="800"/>
              </a:spcAft>
            </a:pPr>
            <a:r>
              <a:rPr lang="en-GB" sz="1800" kern="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Working-class children submit to a capitalist society rather than question it. Children become the next generation of workers who work long hours for low wages. </a:t>
            </a:r>
            <a:endParaRPr lang="en-GB" sz="1800"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318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39" y="176033"/>
            <a:ext cx="11549449" cy="754843"/>
          </a:xfrm>
          <a:solidFill>
            <a:srgbClr val="FFFF00"/>
          </a:solidFill>
        </p:spPr>
        <p:txBody>
          <a:bodyPr>
            <a:noAutofit/>
          </a:bodyPr>
          <a:lstStyle/>
          <a:p>
            <a:r>
              <a:rPr lang="en-GB" sz="3600" b="1" u="sng" dirty="0">
                <a:latin typeface="Comic Sans MS" panose="030F0702030302020204" pitchFamily="66" charset="0"/>
              </a:rPr>
              <a:t>How do families now revolve around children more?</a:t>
            </a:r>
          </a:p>
        </p:txBody>
      </p:sp>
      <p:sp>
        <p:nvSpPr>
          <p:cNvPr id="3" name="Content Placeholder 2"/>
          <p:cNvSpPr>
            <a:spLocks noGrp="1"/>
          </p:cNvSpPr>
          <p:nvPr>
            <p:ph idx="1"/>
          </p:nvPr>
        </p:nvSpPr>
        <p:spPr>
          <a:xfrm>
            <a:off x="165100" y="1161535"/>
            <a:ext cx="11936284" cy="5568779"/>
          </a:xfrm>
          <a:solidFill>
            <a:schemeClr val="accent1">
              <a:lumMod val="40000"/>
              <a:lumOff val="60000"/>
            </a:schemeClr>
          </a:solidFill>
        </p:spPr>
        <p:txBody>
          <a:bodyPr>
            <a:normAutofit/>
          </a:bodyPr>
          <a:lstStyle/>
          <a:p>
            <a:pPr marL="0" indent="0" algn="ctr">
              <a:buNone/>
            </a:pPr>
            <a:r>
              <a:rPr lang="en-GB" sz="3600" b="1" u="sng" dirty="0">
                <a:latin typeface="Comic Sans MS" panose="030F0702030302020204" pitchFamily="66" charset="0"/>
              </a:rPr>
              <a:t>Families today have become more ‘child-centred’.</a:t>
            </a:r>
          </a:p>
          <a:p>
            <a:pPr marL="0" indent="0" algn="ctr">
              <a:buNone/>
            </a:pPr>
            <a:endParaRPr lang="en-GB" sz="3600" dirty="0">
              <a:latin typeface="Comic Sans MS" panose="030F0702030302020204" pitchFamily="66" charset="0"/>
            </a:endParaRPr>
          </a:p>
          <a:p>
            <a:pPr marL="0" indent="0" algn="ctr">
              <a:buNone/>
            </a:pPr>
            <a:r>
              <a:rPr lang="en-GB" sz="3600" dirty="0">
                <a:latin typeface="Comic Sans MS" panose="030F0702030302020204" pitchFamily="66" charset="0"/>
              </a:rPr>
              <a:t>Why might this be the case? What decisions are you involved with at home? Think-Pair-Share</a:t>
            </a:r>
          </a:p>
          <a:p>
            <a:pPr marL="0" indent="0" algn="ctr">
              <a:buNone/>
            </a:pPr>
            <a:endParaRPr lang="en-GB" sz="3600" dirty="0">
              <a:latin typeface="Comic Sans MS" panose="030F0702030302020204" pitchFamily="66" charset="0"/>
            </a:endParaRPr>
          </a:p>
          <a:p>
            <a:pPr marL="0" indent="0" algn="ctr">
              <a:buNone/>
            </a:pPr>
            <a:r>
              <a:rPr lang="en-GB" sz="3600" dirty="0">
                <a:latin typeface="Comic Sans MS" panose="030F0702030302020204" pitchFamily="66" charset="0"/>
              </a:rPr>
              <a:t>Using the resource, mind-map into your books ideas as to why families are now more child-centred</a:t>
            </a:r>
            <a:r>
              <a:rPr lang="en-GB" sz="4000" dirty="0"/>
              <a:t>. </a:t>
            </a:r>
          </a:p>
        </p:txBody>
      </p:sp>
      <p:sp>
        <p:nvSpPr>
          <p:cNvPr id="5" name="TextBox 4">
            <a:extLst>
              <a:ext uri="{FF2B5EF4-FFF2-40B4-BE49-F238E27FC236}">
                <a16:creationId xmlns:a16="http://schemas.microsoft.com/office/drawing/2014/main" id="{B9E7E66A-95DC-4904-B87B-41A7873DA973}"/>
              </a:ext>
            </a:extLst>
          </p:cNvPr>
          <p:cNvSpPr txBox="1"/>
          <p:nvPr/>
        </p:nvSpPr>
        <p:spPr>
          <a:xfrm>
            <a:off x="378938" y="5481638"/>
            <a:ext cx="11549449" cy="1015663"/>
          </a:xfrm>
          <a:prstGeom prst="rect">
            <a:avLst/>
          </a:prstGeom>
          <a:solidFill>
            <a:srgbClr val="FFFF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omic Sans MS" panose="030F0702030302020204" pitchFamily="66" charset="0"/>
              </a:rPr>
              <a:t>Challenge: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Give reasons as to why some might say family life is NOT more child centred and children may not be as protected as we think? </a:t>
            </a:r>
          </a:p>
        </p:txBody>
      </p:sp>
    </p:spTree>
    <p:extLst>
      <p:ext uri="{BB962C8B-B14F-4D97-AF65-F5344CB8AC3E}">
        <p14:creationId xmlns:p14="http://schemas.microsoft.com/office/powerpoint/2010/main" val="262882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4" y="200096"/>
            <a:ext cx="11641351" cy="936104"/>
          </a:xfrm>
          <a:solidFill>
            <a:srgbClr val="FFFF00"/>
          </a:solidFill>
        </p:spPr>
        <p:txBody>
          <a:bodyPr>
            <a:normAutofit/>
          </a:bodyPr>
          <a:lstStyle/>
          <a:p>
            <a:pPr algn="ctr"/>
            <a:r>
              <a:rPr lang="en-GB" b="1" u="sng" dirty="0">
                <a:latin typeface="Comic Sans MS" panose="030F0702030302020204" pitchFamily="66" charset="0"/>
              </a:rPr>
              <a:t>What have we learnt? Whiteboards!</a:t>
            </a:r>
          </a:p>
        </p:txBody>
      </p:sp>
      <p:sp>
        <p:nvSpPr>
          <p:cNvPr id="3" name="Content Placeholder 2"/>
          <p:cNvSpPr>
            <a:spLocks noGrp="1"/>
          </p:cNvSpPr>
          <p:nvPr>
            <p:ph idx="1"/>
          </p:nvPr>
        </p:nvSpPr>
        <p:spPr>
          <a:xfrm>
            <a:off x="165100" y="1405816"/>
            <a:ext cx="11771526" cy="5324498"/>
          </a:xfrm>
          <a:solidFill>
            <a:schemeClr val="accent1">
              <a:lumMod val="40000"/>
              <a:lumOff val="60000"/>
            </a:schemeClr>
          </a:solidFill>
        </p:spPr>
        <p:txBody>
          <a:bodyPr>
            <a:normAutofit/>
          </a:bodyPr>
          <a:lstStyle/>
          <a:p>
            <a:pPr marL="0" indent="0">
              <a:buNone/>
            </a:pPr>
            <a:r>
              <a:rPr lang="en-GB" sz="3600" dirty="0">
                <a:latin typeface="Comic Sans MS" panose="030F0702030302020204" pitchFamily="66" charset="0"/>
              </a:rPr>
              <a:t>How has the role of the children in the family changed?</a:t>
            </a:r>
          </a:p>
          <a:p>
            <a:pPr marL="0" indent="0">
              <a:buNone/>
            </a:pPr>
            <a:r>
              <a:rPr lang="en-GB" sz="3600" dirty="0">
                <a:latin typeface="Comic Sans MS" panose="030F0702030302020204" pitchFamily="66" charset="0"/>
              </a:rPr>
              <a:t>How have laws caused a change for children?</a:t>
            </a:r>
          </a:p>
          <a:p>
            <a:pPr marL="0" indent="0">
              <a:buNone/>
            </a:pPr>
            <a:r>
              <a:rPr lang="en-GB" sz="3600" dirty="0">
                <a:latin typeface="Comic Sans MS" panose="030F0702030302020204" pitchFamily="66" charset="0"/>
              </a:rPr>
              <a:t>How has education shifted the role of children?</a:t>
            </a:r>
          </a:p>
          <a:p>
            <a:pPr marL="0" indent="0">
              <a:buNone/>
            </a:pPr>
            <a:r>
              <a:rPr lang="en-GB" sz="3600" dirty="0">
                <a:latin typeface="Comic Sans MS" panose="030F0702030302020204" pitchFamily="66" charset="0"/>
              </a:rPr>
              <a:t>What do we mean by ‘pester power’?</a:t>
            </a:r>
          </a:p>
          <a:p>
            <a:pPr marL="0" indent="0">
              <a:buNone/>
            </a:pPr>
            <a:r>
              <a:rPr lang="en-GB" sz="3600" dirty="0">
                <a:latin typeface="Comic Sans MS" panose="030F0702030302020204" pitchFamily="66" charset="0"/>
              </a:rPr>
              <a:t>Any other factors that influence the roles in the family?</a:t>
            </a:r>
          </a:p>
          <a:p>
            <a:pPr marL="0" indent="0">
              <a:buNone/>
            </a:pPr>
            <a:r>
              <a:rPr lang="en-GB" sz="3600" dirty="0">
                <a:latin typeface="Comic Sans MS" panose="030F0702030302020204" pitchFamily="66" charset="0"/>
              </a:rPr>
              <a:t>However, what is a toxic childhood?</a:t>
            </a:r>
          </a:p>
        </p:txBody>
      </p:sp>
    </p:spTree>
    <p:extLst>
      <p:ext uri="{BB962C8B-B14F-4D97-AF65-F5344CB8AC3E}">
        <p14:creationId xmlns:p14="http://schemas.microsoft.com/office/powerpoint/2010/main" val="99265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1088" y="259598"/>
            <a:ext cx="7364628" cy="936104"/>
          </a:xfrm>
          <a:solidFill>
            <a:srgbClr val="FFFF00"/>
          </a:solidFill>
        </p:spPr>
        <p:txBody>
          <a:bodyPr/>
          <a:lstStyle/>
          <a:p>
            <a:pPr algn="ctr"/>
            <a:r>
              <a:rPr lang="en-GB" b="1" u="sng" dirty="0">
                <a:latin typeface="Comic Sans MS" panose="030F0702030302020204" pitchFamily="66" charset="0"/>
              </a:rPr>
              <a:t>Practice exam question</a:t>
            </a:r>
          </a:p>
        </p:txBody>
      </p:sp>
      <p:sp>
        <p:nvSpPr>
          <p:cNvPr id="3" name="Content Placeholder 2"/>
          <p:cNvSpPr>
            <a:spLocks noGrp="1"/>
          </p:cNvSpPr>
          <p:nvPr>
            <p:ph idx="1"/>
          </p:nvPr>
        </p:nvSpPr>
        <p:spPr>
          <a:xfrm>
            <a:off x="165100" y="1405816"/>
            <a:ext cx="11625847" cy="5324498"/>
          </a:xfrm>
          <a:solidFill>
            <a:schemeClr val="accent1">
              <a:lumMod val="40000"/>
              <a:lumOff val="60000"/>
            </a:schemeClr>
          </a:solidFill>
        </p:spPr>
        <p:txBody>
          <a:bodyPr>
            <a:normAutofit/>
          </a:bodyPr>
          <a:lstStyle/>
          <a:p>
            <a:pPr marL="0" indent="0" algn="ctr">
              <a:buNone/>
            </a:pPr>
            <a:r>
              <a:rPr lang="en-GB" sz="4400" dirty="0">
                <a:latin typeface="Comic Sans MS" panose="030F0702030302020204" pitchFamily="66" charset="0"/>
              </a:rPr>
              <a:t>Identify and explain one reason why families have become more child-centred. </a:t>
            </a:r>
          </a:p>
          <a:p>
            <a:pPr marL="0" indent="0" algn="ctr">
              <a:buNone/>
            </a:pPr>
            <a:r>
              <a:rPr lang="en-GB" sz="4400" b="1" i="1" dirty="0">
                <a:solidFill>
                  <a:srgbClr val="FF0000"/>
                </a:solidFill>
                <a:latin typeface="Comic Sans MS" panose="030F0702030302020204" pitchFamily="66" charset="0"/>
              </a:rPr>
              <a:t>[4 marks]</a:t>
            </a:r>
          </a:p>
        </p:txBody>
      </p:sp>
    </p:spTree>
    <p:extLst>
      <p:ext uri="{BB962C8B-B14F-4D97-AF65-F5344CB8AC3E}">
        <p14:creationId xmlns:p14="http://schemas.microsoft.com/office/powerpoint/2010/main" val="180163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4950" y="205069"/>
            <a:ext cx="7364628" cy="677713"/>
          </a:xfrm>
          <a:solidFill>
            <a:srgbClr val="FFFF00"/>
          </a:solidFill>
        </p:spPr>
        <p:txBody>
          <a:bodyPr>
            <a:normAutofit fontScale="90000"/>
          </a:bodyPr>
          <a:lstStyle/>
          <a:p>
            <a:pPr algn="ctr"/>
            <a:r>
              <a:rPr lang="en-GB" b="1" u="sng" dirty="0">
                <a:latin typeface="Comic Sans MS" panose="030F0702030302020204" pitchFamily="66" charset="0"/>
              </a:rPr>
              <a:t>Model answer</a:t>
            </a:r>
          </a:p>
        </p:txBody>
      </p:sp>
      <p:sp>
        <p:nvSpPr>
          <p:cNvPr id="3" name="Content Placeholder 2"/>
          <p:cNvSpPr>
            <a:spLocks noGrp="1"/>
          </p:cNvSpPr>
          <p:nvPr>
            <p:ph idx="1"/>
          </p:nvPr>
        </p:nvSpPr>
        <p:spPr>
          <a:xfrm>
            <a:off x="173338" y="1109254"/>
            <a:ext cx="11822146" cy="5324498"/>
          </a:xfrm>
          <a:solidFill>
            <a:schemeClr val="accent1">
              <a:lumMod val="40000"/>
              <a:lumOff val="60000"/>
            </a:schemeClr>
          </a:solidFill>
        </p:spPr>
        <p:txBody>
          <a:bodyPr>
            <a:noAutofit/>
          </a:bodyPr>
          <a:lstStyle/>
          <a:p>
            <a:pPr marL="0" indent="0" algn="ctr">
              <a:buNone/>
            </a:pPr>
            <a:r>
              <a:rPr lang="en-GB" sz="3400" dirty="0">
                <a:latin typeface="Comic Sans MS" panose="030F0702030302020204" pitchFamily="66" charset="0"/>
              </a:rPr>
              <a:t>Children used to be seen as ‘economic assets’ to their parents, bringing in money for the family as they used to go out and work alongside their parents. </a:t>
            </a:r>
            <a:r>
              <a:rPr lang="en-GB" sz="3400" b="1" dirty="0">
                <a:solidFill>
                  <a:srgbClr val="FF0000"/>
                </a:solidFill>
                <a:latin typeface="Comic Sans MS" panose="030F0702030302020204" pitchFamily="66" charset="0"/>
              </a:rPr>
              <a:t>[1] </a:t>
            </a:r>
            <a:r>
              <a:rPr lang="en-GB" sz="3400" dirty="0">
                <a:latin typeface="Comic Sans MS" panose="030F0702030302020204" pitchFamily="66" charset="0"/>
              </a:rPr>
              <a:t>However, children are far more protected now so families are now more child-centred. E.g. education has become compulsory until the age of 18 rather than children going out to work.</a:t>
            </a:r>
            <a:r>
              <a:rPr lang="en-GB" sz="3400" b="1" dirty="0">
                <a:solidFill>
                  <a:srgbClr val="FF0000"/>
                </a:solidFill>
                <a:latin typeface="Comic Sans MS" panose="030F0702030302020204" pitchFamily="66" charset="0"/>
              </a:rPr>
              <a:t> [2] </a:t>
            </a:r>
            <a:r>
              <a:rPr lang="en-GB" sz="3400" dirty="0">
                <a:latin typeface="Comic Sans MS" panose="030F0702030302020204" pitchFamily="66" charset="0"/>
              </a:rPr>
              <a:t>This means children have become more much dependant on their parents as they do not have a full time job where they earn their own money. </a:t>
            </a:r>
            <a:r>
              <a:rPr lang="en-GB" sz="3400" b="1" dirty="0">
                <a:solidFill>
                  <a:srgbClr val="FF0000"/>
                </a:solidFill>
                <a:latin typeface="Comic Sans MS" panose="030F0702030302020204" pitchFamily="66" charset="0"/>
              </a:rPr>
              <a:t>[3] </a:t>
            </a:r>
            <a:r>
              <a:rPr lang="en-GB" sz="3400" dirty="0">
                <a:latin typeface="Comic Sans MS" panose="030F0702030302020204" pitchFamily="66" charset="0"/>
              </a:rPr>
              <a:t>Children have gone from being ‘economic assets’ to their parents, to being ‘economic burdens’. </a:t>
            </a:r>
            <a:r>
              <a:rPr lang="en-GB" sz="3400" b="1" dirty="0">
                <a:solidFill>
                  <a:srgbClr val="FF0000"/>
                </a:solidFill>
                <a:latin typeface="Comic Sans MS" panose="030F0702030302020204" pitchFamily="66" charset="0"/>
              </a:rPr>
              <a:t>[4]</a:t>
            </a:r>
            <a:endParaRPr lang="en-GB" sz="3400" b="1" i="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4004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2090" y="241649"/>
            <a:ext cx="7364628" cy="936104"/>
          </a:xfrm>
          <a:solidFill>
            <a:srgbClr val="FFFF00"/>
          </a:solidFill>
        </p:spPr>
        <p:txBody>
          <a:bodyPr/>
          <a:lstStyle/>
          <a:p>
            <a:pPr algn="ctr"/>
            <a:r>
              <a:rPr lang="en-GB" b="1" u="sng" dirty="0">
                <a:latin typeface="Comic Sans MS" panose="030F0702030302020204" pitchFamily="66" charset="0"/>
              </a:rPr>
              <a:t>Loss of childhood</a:t>
            </a:r>
          </a:p>
        </p:txBody>
      </p:sp>
      <p:sp>
        <p:nvSpPr>
          <p:cNvPr id="3" name="Content Placeholder 2"/>
          <p:cNvSpPr>
            <a:spLocks noGrp="1"/>
          </p:cNvSpPr>
          <p:nvPr>
            <p:ph idx="1"/>
          </p:nvPr>
        </p:nvSpPr>
        <p:spPr>
          <a:xfrm>
            <a:off x="165100" y="1405816"/>
            <a:ext cx="11771526" cy="5324498"/>
          </a:xfrm>
          <a:solidFill>
            <a:schemeClr val="accent1">
              <a:lumMod val="40000"/>
              <a:lumOff val="60000"/>
            </a:schemeClr>
          </a:solidFill>
        </p:spPr>
        <p:txBody>
          <a:bodyPr>
            <a:normAutofit/>
          </a:bodyPr>
          <a:lstStyle/>
          <a:p>
            <a:pPr marL="0" indent="0" algn="ctr">
              <a:buNone/>
            </a:pPr>
            <a:r>
              <a:rPr lang="en-GB" sz="3600" dirty="0">
                <a:latin typeface="Comic Sans MS" panose="030F0702030302020204" pitchFamily="66" charset="0"/>
              </a:rPr>
              <a:t>Why might some say there is an actual loss of childhood today?</a:t>
            </a:r>
          </a:p>
        </p:txBody>
      </p:sp>
      <p:pic>
        <p:nvPicPr>
          <p:cNvPr id="7"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8824" y="3185581"/>
            <a:ext cx="2561967" cy="338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loud Callout 4"/>
          <p:cNvSpPr/>
          <p:nvPr/>
        </p:nvSpPr>
        <p:spPr>
          <a:xfrm>
            <a:off x="3724276" y="3429000"/>
            <a:ext cx="4002302" cy="2380735"/>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rPr>
              <a:t>LOSS OF CHILDHOOD</a:t>
            </a:r>
          </a:p>
        </p:txBody>
      </p:sp>
    </p:spTree>
    <p:extLst>
      <p:ext uri="{BB962C8B-B14F-4D97-AF65-F5344CB8AC3E}">
        <p14:creationId xmlns:p14="http://schemas.microsoft.com/office/powerpoint/2010/main" val="2026417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9ECA460-DC2F-4792-A88C-C26299B030AA}" vid="{BF1E0B47-22B0-4E45-A073-ED1F0BDA0D4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RVPSRJS5WCQE-1801518596-45599</_dlc_DocId>
    <_dlc_DocIdUrl xmlns="17a39593-945a-4813-81bf-1728cf9e5038">
      <Url>https://stpeterscatholicschool.sharepoint.com/sites/StaffShared/_layouts/15/DocIdRedir.aspx?ID=RVPSRJS5WCQE-1801518596-45599</Url>
      <Description>RVPSRJS5WCQE-1801518596-45599</Description>
    </_dlc_DocIdUrl>
    <lcf76f155ced4ddcb4097134ff3c332f xmlns="a8d2b040-4d60-4b73-8960-49102152ab97">
      <Terms xmlns="http://schemas.microsoft.com/office/infopath/2007/PartnerControls"/>
    </lcf76f155ced4ddcb4097134ff3c332f>
    <TaxCatchAll xmlns="17a39593-945a-4813-81bf-1728cf9e5038" xsi:nil="true"/>
  </documentManagement>
</p:properties>
</file>

<file path=customXml/itemProps1.xml><?xml version="1.0" encoding="utf-8"?>
<ds:datastoreItem xmlns:ds="http://schemas.openxmlformats.org/officeDocument/2006/customXml" ds:itemID="{943039F0-97F1-4B3F-9BC7-3E546331059E}">
  <ds:schemaRefs>
    <ds:schemaRef ds:uri="http://schemas.microsoft.com/sharepoint/v3/contenttype/forms"/>
  </ds:schemaRefs>
</ds:datastoreItem>
</file>

<file path=customXml/itemProps2.xml><?xml version="1.0" encoding="utf-8"?>
<ds:datastoreItem xmlns:ds="http://schemas.openxmlformats.org/officeDocument/2006/customXml" ds:itemID="{BC9A0650-0226-4E91-9A45-8D43B70D7187}">
  <ds:schemaRefs>
    <ds:schemaRef ds:uri="http://schemas.microsoft.com/sharepoint/events"/>
  </ds:schemaRefs>
</ds:datastoreItem>
</file>

<file path=customXml/itemProps3.xml><?xml version="1.0" encoding="utf-8"?>
<ds:datastoreItem xmlns:ds="http://schemas.openxmlformats.org/officeDocument/2006/customXml" ds:itemID="{B767647A-315E-4D74-A3D0-19822A7D3D54}"/>
</file>

<file path=customXml/itemProps4.xml><?xml version="1.0" encoding="utf-8"?>
<ds:datastoreItem xmlns:ds="http://schemas.openxmlformats.org/officeDocument/2006/customXml" ds:itemID="{80F2A86C-83BB-4E58-AD35-FA304E76FCD9}">
  <ds:schemaRefs>
    <ds:schemaRef ds:uri="http://schemas.openxmlformats.org/package/2006/metadata/core-properties"/>
    <ds:schemaRef ds:uri="9e683f99-5220-42b6-ba8a-178dcd410c3b"/>
    <ds:schemaRef ds:uri="b718aa60-7cf0-45e3-8d89-7c676556ebc7"/>
    <ds:schemaRef ds:uri="http://purl.org/dc/elements/1.1/"/>
    <ds:schemaRef ds:uri="http://schemas.microsoft.com/office/infopath/2007/PartnerControls"/>
    <ds:schemaRef ds:uri="http://schemas.microsoft.com/office/2006/metadata/properties"/>
    <ds:schemaRef ds:uri="http://schemas.microsoft.com/office/2006/documentManagement/types"/>
    <ds:schemaRef ds:uri="http://purl.org/dc/dcmitype/"/>
    <ds:schemaRef ds:uri="http://purl.org/dc/term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316</TotalTime>
  <Words>2162</Words>
  <Application>Microsoft Office PowerPoint</Application>
  <PresentationFormat>Widescreen</PresentationFormat>
  <Paragraphs>247</Paragraphs>
  <Slides>28</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28</vt:i4>
      </vt:variant>
    </vt:vector>
  </HeadingPairs>
  <TitlesOfParts>
    <vt:vector size="34" baseType="lpstr">
      <vt:lpstr>Arial</vt:lpstr>
      <vt:lpstr>Calibri</vt:lpstr>
      <vt:lpstr>Calibri Light</vt:lpstr>
      <vt:lpstr>Comic Sans MS</vt:lpstr>
      <vt:lpstr>Office Theme</vt:lpstr>
      <vt:lpstr>1_Office Theme</vt:lpstr>
      <vt:lpstr>Practice exam question</vt:lpstr>
      <vt:lpstr>Model answer…</vt:lpstr>
      <vt:lpstr>What can you remember? Whiteboards!</vt:lpstr>
      <vt:lpstr>Key study! Delphy and Leonard</vt:lpstr>
      <vt:lpstr>Key study! Delphy and Leonard</vt:lpstr>
      <vt:lpstr>Model answer </vt:lpstr>
      <vt:lpstr>PowerPoint Presentation</vt:lpstr>
      <vt:lpstr>Changes in family relationships over time</vt:lpstr>
      <vt:lpstr>Changes in family relationships over time</vt:lpstr>
      <vt:lpstr>What can you remember? Whiteboards!</vt:lpstr>
      <vt:lpstr>Word banks</vt:lpstr>
      <vt:lpstr>Changes in family relationships over time</vt:lpstr>
      <vt:lpstr>What have we learnt?</vt:lpstr>
      <vt:lpstr>Changes in family relationships over time</vt:lpstr>
      <vt:lpstr>What have we learnt?</vt:lpstr>
      <vt:lpstr>Changes in family relationships over time</vt:lpstr>
      <vt:lpstr>What have we learnt?</vt:lpstr>
      <vt:lpstr>Changes in family relationships over time</vt:lpstr>
      <vt:lpstr>What have we learnt?</vt:lpstr>
      <vt:lpstr>Changes in family relationships over time</vt:lpstr>
      <vt:lpstr>What have we learnt?</vt:lpstr>
      <vt:lpstr>Changes in family relationships over time</vt:lpstr>
      <vt:lpstr>What have we learnt?</vt:lpstr>
      <vt:lpstr>How do families now revolve around children more?</vt:lpstr>
      <vt:lpstr>What have we learnt? Whiteboards!</vt:lpstr>
      <vt:lpstr>Practice exam question</vt:lpstr>
      <vt:lpstr>Model answer</vt:lpstr>
      <vt:lpstr>Loss of childhood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Changes in family structure over time</dc:title>
  <dc:creator>Miss S Hall</dc:creator>
  <cp:lastModifiedBy>Mrs C Kelleher</cp:lastModifiedBy>
  <cp:revision>14</cp:revision>
  <cp:lastPrinted>2020-10-09T15:12:57Z</cp:lastPrinted>
  <dcterms:created xsi:type="dcterms:W3CDTF">2018-10-12T09:29:13Z</dcterms:created>
  <dcterms:modified xsi:type="dcterms:W3CDTF">2026-10-15T05:36:37Z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Order">
    <vt:r8>216600</vt:r8>
  </property>
  <property fmtid="{D5CDD505-2E9C-101B-9397-08002B2CF9AE}" pid="4" name="_dlc_DocIdItemGuid">
    <vt:lpwstr>bb457310-afb0-4c55-81e8-f5203b420de1</vt:lpwstr>
  </property>
  <property fmtid="{D5CDD505-2E9C-101B-9397-08002B2CF9AE}" pid="5" name="MediaServiceImageTags">
    <vt:lpwstr/>
  </property>
</Properties>
</file>