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0" r:id="rId3"/>
    <p:sldId id="264" r:id="rId4"/>
    <p:sldId id="265" r:id="rId5"/>
    <p:sldId id="266" r:id="rId6"/>
    <p:sldId id="267" r:id="rId7"/>
    <p:sldId id="268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C8C"/>
    <a:srgbClr val="7CD0DA"/>
    <a:srgbClr val="26C9FF"/>
    <a:srgbClr val="197DD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94"/>
  </p:normalViewPr>
  <p:slideViewPr>
    <p:cSldViewPr snapToGrid="0">
      <p:cViewPr varScale="1">
        <p:scale>
          <a:sx n="117" d="100"/>
          <a:sy n="117" d="100"/>
        </p:scale>
        <p:origin x="808" y="1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17" Type="http://schemas.openxmlformats.org/officeDocument/2006/relationships/customXml" Target="../customXml/item4.xml"/><Relationship Id="rId2" Type="http://schemas.openxmlformats.org/officeDocument/2006/relationships/slide" Target="slides/slide1.xml"/><Relationship Id="rId16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2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67369-A355-4D19-AEEC-9D0100EF3C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924699-1673-40E6-9241-180D779421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CBE935-35F7-402A-9F4D-C68B29248B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4D7A12-EBDB-45B0-9FF5-F17A7EF671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7C7090-3E02-4EBA-95BB-2F3FF45C1E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84295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977CF4-093B-4C66-A107-491AFAE190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7249AB-C9F4-4A3F-A472-C5FDCF3AAF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6A491B-E55E-4F96-A0A2-08ABE85381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5EE9C3-3BD7-499C-9C8F-E914AF0CCD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CA0F2C-BB77-4D20-BD01-009748E06A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430069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EAB41-C5F4-4F77-8A5C-14CA38A3E7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C5B807-A41F-4934-B9B5-F06B7FECFD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BA9AEC-9ECF-4105-84CF-CCC301ADB0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9A81FA-05E8-4A50-9FC5-A94F3634CB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B13BE1-EE3A-45AF-BF76-41B86D070B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0735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601685-8ECA-46F3-BC78-B8E4D43D8A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A252D3-EA14-47C6-8BDF-B549E97DE4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9FA317-5ECF-4693-88DD-BCA7EC3919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CCA0AA-2226-49B9-8142-4F45D8CE68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7F340D-9456-43F7-A764-CBD130EF6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72910B-6BBA-4043-8CD2-7AE056F14A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06041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F960B3-16E7-4811-A5F8-83614659AC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DB62EE-BCB8-429D-BB6F-89DF9F3EA1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34AD67-4C0E-484D-B7FF-FB976A1710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D7660E-8B38-43A5-A48D-A4523AA03AB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E7EFE82-A3BC-42B8-9F71-5C3C1ADD41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BBD8DB3-F688-4AB2-AAFC-0E5E7F2EB1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48F70DA-1B40-4425-B025-A8D06411A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A95CE6D-8A51-4013-A622-D11EFBB72D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52274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4E232E-9E69-481F-BDD8-74F4219ED3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BAD69E5-4081-437F-98E4-2CAF4F5CCA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1B30953-0189-477F-ABF4-CE4D2ED1E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BCC43C7-506A-468F-96CB-96E8683CF1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98141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o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EB0CC6F3-15F4-4749-9242-EDD4FF8C5DBF}"/>
              </a:ext>
            </a:extLst>
          </p:cNvPr>
          <p:cNvSpPr/>
          <p:nvPr userDrawn="1"/>
        </p:nvSpPr>
        <p:spPr>
          <a:xfrm>
            <a:off x="10088880" y="0"/>
            <a:ext cx="2103120" cy="6858000"/>
          </a:xfrm>
          <a:prstGeom prst="rect">
            <a:avLst/>
          </a:prstGeom>
          <a:solidFill>
            <a:srgbClr val="7CD0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0000" rtlCol="0" anchor="t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OCR GCSE</a:t>
            </a:r>
          </a:p>
          <a:p>
            <a:pPr algn="ctr"/>
            <a:r>
              <a:rPr lang="en-GB" sz="2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(J277)</a:t>
            </a: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8B2C14A7-E460-4357-90EB-FC2CBD74FCA1}"/>
              </a:ext>
            </a:extLst>
          </p:cNvPr>
          <p:cNvSpPr/>
          <p:nvPr userDrawn="1"/>
        </p:nvSpPr>
        <p:spPr>
          <a:xfrm>
            <a:off x="8915400" y="2354373"/>
            <a:ext cx="2140171" cy="2140171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Picture 6" descr="A picture containing brush&#10;&#10;Description automatically generated">
            <a:extLst>
              <a:ext uri="{FF2B5EF4-FFF2-40B4-BE49-F238E27FC236}">
                <a16:creationId xmlns:a16="http://schemas.microsoft.com/office/drawing/2014/main" id="{802D9E8A-D873-49FF-AED9-2CD228DFF51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" r="-3" b="-3"/>
          <a:stretch/>
        </p:blipFill>
        <p:spPr>
          <a:xfrm>
            <a:off x="9029206" y="2474254"/>
            <a:ext cx="1912560" cy="1909489"/>
          </a:xfrm>
          <a:custGeom>
            <a:avLst/>
            <a:gdLst>
              <a:gd name="connsiteX0" fmla="*/ 3028805 w 6057610"/>
              <a:gd name="connsiteY0" fmla="*/ 0 h 6057610"/>
              <a:gd name="connsiteX1" fmla="*/ 6057610 w 6057610"/>
              <a:gd name="connsiteY1" fmla="*/ 3028805 h 6057610"/>
              <a:gd name="connsiteX2" fmla="*/ 3028805 w 6057610"/>
              <a:gd name="connsiteY2" fmla="*/ 6057610 h 6057610"/>
              <a:gd name="connsiteX3" fmla="*/ 0 w 6057610"/>
              <a:gd name="connsiteY3" fmla="*/ 3028805 h 6057610"/>
              <a:gd name="connsiteX4" fmla="*/ 3028805 w 6057610"/>
              <a:gd name="connsiteY4" fmla="*/ 0 h 6057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7610" h="6057610">
                <a:moveTo>
                  <a:pt x="3028805" y="0"/>
                </a:moveTo>
                <a:cubicBezTo>
                  <a:pt x="4701568" y="0"/>
                  <a:pt x="6057610" y="1356042"/>
                  <a:pt x="6057610" y="3028805"/>
                </a:cubicBezTo>
                <a:cubicBezTo>
                  <a:pt x="6057610" y="4701568"/>
                  <a:pt x="4701568" y="6057610"/>
                  <a:pt x="3028805" y="6057610"/>
                </a:cubicBezTo>
                <a:cubicBezTo>
                  <a:pt x="1356042" y="6057610"/>
                  <a:pt x="0" y="4701568"/>
                  <a:pt x="0" y="3028805"/>
                </a:cubicBezTo>
                <a:cubicBezTo>
                  <a:pt x="0" y="1356042"/>
                  <a:pt x="1356042" y="0"/>
                  <a:pt x="3028805" y="0"/>
                </a:cubicBezTo>
                <a:close/>
              </a:path>
            </a:pathLst>
          </a:custGeom>
          <a:effectLst>
            <a:softEdge rad="0"/>
          </a:effec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1FE3659E-7B75-43EA-B2D2-F180CB40635B}"/>
              </a:ext>
            </a:extLst>
          </p:cNvPr>
          <p:cNvSpPr/>
          <p:nvPr userDrawn="1"/>
        </p:nvSpPr>
        <p:spPr>
          <a:xfrm>
            <a:off x="0" y="6451184"/>
            <a:ext cx="1008887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Teacher site: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craigndave.org   |   </a:t>
            </a:r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Student site: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student.craigndave.org   |   </a:t>
            </a:r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Smart revise: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smartrevise.co.uk  </a:t>
            </a:r>
          </a:p>
        </p:txBody>
      </p:sp>
    </p:spTree>
    <p:extLst>
      <p:ext uri="{BB962C8B-B14F-4D97-AF65-F5344CB8AC3E}">
        <p14:creationId xmlns:p14="http://schemas.microsoft.com/office/powerpoint/2010/main" val="40900153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o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FF19224-2084-4C89-AEFB-59035B0F8D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B8E9D01-9A95-4DC3-AD5E-0657203E7B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DB0936-CF61-444A-88C9-B1BE2B0166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87AACC54-1682-4874-BD09-D8CF92EDAE43}"/>
              </a:ext>
            </a:extLst>
          </p:cNvPr>
          <p:cNvGrpSpPr/>
          <p:nvPr userDrawn="1"/>
        </p:nvGrpSpPr>
        <p:grpSpPr>
          <a:xfrm>
            <a:off x="-1" y="0"/>
            <a:ext cx="12192001" cy="419100"/>
            <a:chOff x="-1" y="0"/>
            <a:chExt cx="12192001" cy="533400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7E5FF8B6-F953-41A2-8CA9-2F6F841BDD32}"/>
                </a:ext>
              </a:extLst>
            </p:cNvPr>
            <p:cNvSpPr/>
            <p:nvPr/>
          </p:nvSpPr>
          <p:spPr>
            <a:xfrm>
              <a:off x="10220326" y="0"/>
              <a:ext cx="1971674" cy="533400"/>
            </a:xfrm>
            <a:prstGeom prst="rect">
              <a:avLst/>
            </a:prstGeom>
            <a:solidFill>
              <a:srgbClr val="7CD0D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r"/>
              <a:r>
                <a:rPr lang="en-GB" b="1" dirty="0">
                  <a:solidFill>
                    <a:schemeClr val="bg1"/>
                  </a:solidFill>
                </a:rPr>
                <a:t>OCR GCSE (J277)</a:t>
              </a: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A3B4ABA0-791C-4EF4-91E1-0A7F5B882D36}"/>
                </a:ext>
              </a:extLst>
            </p:cNvPr>
            <p:cNvSpPr/>
            <p:nvPr/>
          </p:nvSpPr>
          <p:spPr>
            <a:xfrm>
              <a:off x="-1" y="0"/>
              <a:ext cx="10315575" cy="533400"/>
            </a:xfrm>
            <a:prstGeom prst="rect">
              <a:avLst/>
            </a:prstGeom>
            <a:solidFill>
              <a:srgbClr val="7CD0D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r>
                <a:rPr lang="en-GB" b="1" dirty="0">
                  <a:solidFill>
                    <a:schemeClr val="bg1"/>
                  </a:solidFill>
                </a:rPr>
                <a:t>SLR1.3 Computer networks, connections and protocols | Hardware used to connect to a LAN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209100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4E615E-FCEC-48A2-8A58-855AC17510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A6C2E3-EFFC-4E46-8E3B-353E3410C7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8F8DFF-FB25-4FDB-AE01-189095807A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75E6D8-83E5-4A1F-91A5-3CC7778FDD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62ED67-D636-4841-A380-71A8E2C223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ECBE11-BFFB-4E5F-95F9-EF6A83AD83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18179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D13C68-F937-4619-AC2A-808BB5FBCD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64D0E72-F13A-47A1-9749-F939C5B6148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ACE7D0-DEEB-4789-9725-4826AE9B0A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252C0A-0BB5-4C36-AC67-AFCF2DC0A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1906B4-69CB-471E-B443-A6DD595560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C21424-3B0E-4EEC-875D-327603D191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2049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F6F412-1941-41D2-AC46-E8C20860A8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2A1B5D-15E6-4D4B-B6F5-E46A1A7234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418167-751F-4B50-84DD-7F7377E43E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A10E4B-ECAF-4B58-9633-F0D2214AE3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D0936C-E069-45AA-8B1E-8B295D2AA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7371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50BBC43-F9FB-4DC0-9192-4C6BBC0BBF6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665541F-6124-45F5-9E33-C88771523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28D7AD-9B6B-4D71-A044-0A8CD107B0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6F19E0-2B2A-44A5-95AA-5794953B8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8AE265-1899-40B9-ABCC-0F0FA6B452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93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D768667-8C97-4EFE-84F3-BDAFCA0DEE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A6806C-F4A6-4145-8586-E1BA0D6AA7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A371F7-F0FF-4998-A335-671F6745CC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11381F-CB31-4B37-8E8C-1B4AD2A089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B29192-27C3-435C-AA4E-0FF49DC56D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7013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1342EC1-2AFD-4406-9F14-4D674F90CAE8}"/>
              </a:ext>
            </a:extLst>
          </p:cNvPr>
          <p:cNvSpPr txBox="1"/>
          <p:nvPr/>
        </p:nvSpPr>
        <p:spPr>
          <a:xfrm>
            <a:off x="304800" y="92954"/>
            <a:ext cx="987927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dirty="0">
                <a:solidFill>
                  <a:srgbClr val="008C8C"/>
                </a:solidFill>
                <a:latin typeface="Century Gothic" panose="020B0502020202020204" pitchFamily="34" charset="0"/>
                <a:ea typeface="+mj-ea"/>
                <a:cs typeface="+mj-cs"/>
              </a:rPr>
              <a:t>SLR1.3 Computer networks, connections and protocols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FABF442-A178-4CA8-8D0A-DF0A8E18C046}"/>
              </a:ext>
            </a:extLst>
          </p:cNvPr>
          <p:cNvSpPr txBox="1"/>
          <p:nvPr/>
        </p:nvSpPr>
        <p:spPr>
          <a:xfrm>
            <a:off x="927652" y="1650609"/>
            <a:ext cx="6997148" cy="34506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Aft>
                <a:spcPts val="1200"/>
              </a:spcAft>
            </a:pPr>
            <a:r>
              <a:rPr lang="en-GB" sz="4000" dirty="0">
                <a:solidFill>
                  <a:srgbClr val="008C8C"/>
                </a:solidFill>
              </a:rPr>
              <a:t>Hardware used to connect a LAN</a:t>
            </a:r>
            <a:endParaRPr lang="en-US" sz="4000" dirty="0">
              <a:solidFill>
                <a:srgbClr val="008C8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37712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EB7C6AA-D470-4600-A3B1-1C1D2853579E}"/>
              </a:ext>
            </a:extLst>
          </p:cNvPr>
          <p:cNvSpPr/>
          <p:nvPr/>
        </p:nvSpPr>
        <p:spPr>
          <a:xfrm>
            <a:off x="4751109" y="405353"/>
            <a:ext cx="7440891" cy="645264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F34D69E-F284-4EF1-8ABC-9556CC80091B}"/>
              </a:ext>
            </a:extLst>
          </p:cNvPr>
          <p:cNvSpPr/>
          <p:nvPr/>
        </p:nvSpPr>
        <p:spPr>
          <a:xfrm>
            <a:off x="176564" y="993174"/>
            <a:ext cx="4232149" cy="30542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Every computer connecting to a network needs a network interface card/controller (NIC).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These days, NICs are not physically separate but integrated.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 NIC use a set of rules to determine how the connection should work.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 allows a device to connect to either a wired or wireless network.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61F051C-E9FE-4BD9-9E4B-5E607488C2FC}"/>
              </a:ext>
            </a:extLst>
          </p:cNvPr>
          <p:cNvSpPr/>
          <p:nvPr/>
        </p:nvSpPr>
        <p:spPr>
          <a:xfrm>
            <a:off x="176565" y="523174"/>
            <a:ext cx="648549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Network interface card/controller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 descr="A circuit board&#10;&#10;Description automatically generated">
            <a:extLst>
              <a:ext uri="{FF2B5EF4-FFF2-40B4-BE49-F238E27FC236}">
                <a16:creationId xmlns:a16="http://schemas.microsoft.com/office/drawing/2014/main" id="{DAE15FE3-D01D-4B23-922C-F80F2C613FB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88"/>
          <a:stretch/>
        </p:blipFill>
        <p:spPr>
          <a:xfrm>
            <a:off x="4751109" y="641374"/>
            <a:ext cx="7301267" cy="5900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85055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EB7C6AA-D470-4600-A3B1-1C1D2853579E}"/>
              </a:ext>
            </a:extLst>
          </p:cNvPr>
          <p:cNvSpPr/>
          <p:nvPr/>
        </p:nvSpPr>
        <p:spPr>
          <a:xfrm>
            <a:off x="4751109" y="405353"/>
            <a:ext cx="7440891" cy="645264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F34D69E-F284-4EF1-8ABC-9556CC80091B}"/>
              </a:ext>
            </a:extLst>
          </p:cNvPr>
          <p:cNvSpPr/>
          <p:nvPr/>
        </p:nvSpPr>
        <p:spPr>
          <a:xfrm>
            <a:off x="176564" y="993174"/>
            <a:ext cx="4561979" cy="2564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Allows wireless-enabled devices to connect to a network without cables.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More convenient.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Less bandwidth than a wired connection.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Security is more of a concern.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Performance may not be as strong or reliable as a wired connection.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61F051C-E9FE-4BD9-9E4B-5E607488C2FC}"/>
              </a:ext>
            </a:extLst>
          </p:cNvPr>
          <p:cNvSpPr/>
          <p:nvPr/>
        </p:nvSpPr>
        <p:spPr>
          <a:xfrm>
            <a:off x="176565" y="523174"/>
            <a:ext cx="648549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Wireless access point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A picture containing indoor, object, white, sitting&#10;&#10;Description automatically generated">
            <a:extLst>
              <a:ext uri="{FF2B5EF4-FFF2-40B4-BE49-F238E27FC236}">
                <a16:creationId xmlns:a16="http://schemas.microsoft.com/office/drawing/2014/main" id="{5332EAE5-FE82-436E-865F-1471D2529AF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86" r="8474"/>
          <a:stretch/>
        </p:blipFill>
        <p:spPr>
          <a:xfrm>
            <a:off x="4751109" y="405352"/>
            <a:ext cx="7428326" cy="6452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16037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EB7C6AA-D470-4600-A3B1-1C1D2853579E}"/>
              </a:ext>
            </a:extLst>
          </p:cNvPr>
          <p:cNvSpPr/>
          <p:nvPr/>
        </p:nvSpPr>
        <p:spPr>
          <a:xfrm>
            <a:off x="4751109" y="405353"/>
            <a:ext cx="7440891" cy="645264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F34D69E-F284-4EF1-8ABC-9556CC80091B}"/>
              </a:ext>
            </a:extLst>
          </p:cNvPr>
          <p:cNvSpPr/>
          <p:nvPr/>
        </p:nvSpPr>
        <p:spPr>
          <a:xfrm>
            <a:off x="176565" y="993174"/>
            <a:ext cx="4473269" cy="17661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Sends data between computers on a LAN.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Segments the network by forwarding traffic to the correct location.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Learns which devices are connected and forwards traffic in an intelligent way.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61F051C-E9FE-4BD9-9E4B-5E607488C2FC}"/>
              </a:ext>
            </a:extLst>
          </p:cNvPr>
          <p:cNvSpPr/>
          <p:nvPr/>
        </p:nvSpPr>
        <p:spPr>
          <a:xfrm>
            <a:off x="176565" y="523174"/>
            <a:ext cx="648549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Switch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A picture containing guitar&#10;&#10;Description automatically generated">
            <a:extLst>
              <a:ext uri="{FF2B5EF4-FFF2-40B4-BE49-F238E27FC236}">
                <a16:creationId xmlns:a16="http://schemas.microsoft.com/office/drawing/2014/main" id="{31BAB999-FD94-4AD0-993D-E659429F63EC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9834" y="2616558"/>
            <a:ext cx="7683829" cy="1575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50187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EB7C6AA-D470-4600-A3B1-1C1D2853579E}"/>
              </a:ext>
            </a:extLst>
          </p:cNvPr>
          <p:cNvSpPr/>
          <p:nvPr/>
        </p:nvSpPr>
        <p:spPr>
          <a:xfrm>
            <a:off x="4751109" y="405353"/>
            <a:ext cx="7440891" cy="645264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F34D69E-F284-4EF1-8ABC-9556CC80091B}"/>
              </a:ext>
            </a:extLst>
          </p:cNvPr>
          <p:cNvSpPr/>
          <p:nvPr/>
        </p:nvSpPr>
        <p:spPr>
          <a:xfrm>
            <a:off x="176566" y="993174"/>
            <a:ext cx="4500210" cy="21651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Sends data between networks.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Creates a WAN from a number of LANs.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 cannot connect to a WAN without using a router.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router uses an internet protocol (IP) address to route traffic.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61F051C-E9FE-4BD9-9E4B-5E607488C2FC}"/>
              </a:ext>
            </a:extLst>
          </p:cNvPr>
          <p:cNvSpPr/>
          <p:nvPr/>
        </p:nvSpPr>
        <p:spPr>
          <a:xfrm>
            <a:off x="176565" y="523174"/>
            <a:ext cx="648549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Router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A black computer tower&#10;&#10;Description automatically generated">
            <a:extLst>
              <a:ext uri="{FF2B5EF4-FFF2-40B4-BE49-F238E27FC236}">
                <a16:creationId xmlns:a16="http://schemas.microsoft.com/office/drawing/2014/main" id="{FA32E1FD-BE9D-4FC2-BCF9-BFADC97EA2CC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4703" y="405353"/>
            <a:ext cx="3713701" cy="6344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09946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61F051C-E9FE-4BD9-9E4B-5E607488C2FC}"/>
              </a:ext>
            </a:extLst>
          </p:cNvPr>
          <p:cNvSpPr/>
          <p:nvPr/>
        </p:nvSpPr>
        <p:spPr>
          <a:xfrm>
            <a:off x="176565" y="523174"/>
            <a:ext cx="648549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Transmission media: </a:t>
            </a: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Copper cables (UTP)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A close up of a device&#10;&#10;Description automatically generated">
            <a:extLst>
              <a:ext uri="{FF2B5EF4-FFF2-40B4-BE49-F238E27FC236}">
                <a16:creationId xmlns:a16="http://schemas.microsoft.com/office/drawing/2014/main" id="{6951159A-2514-4288-95FB-A05F8CB91D97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922942" y="427125"/>
            <a:ext cx="7269058" cy="5929474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D84480AD-F0CF-BB42-8583-DF46B2E0A603}"/>
              </a:ext>
            </a:extLst>
          </p:cNvPr>
          <p:cNvSpPr/>
          <p:nvPr/>
        </p:nvSpPr>
        <p:spPr>
          <a:xfrm>
            <a:off x="176566" y="993174"/>
            <a:ext cx="4500210" cy="33505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Wired connections provide optimal bandwidth, security and reliability.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With twisted pair cables, the wires are twisted around each other to reduce interference.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Typically, there will be separate sets of wires for transmitting and receiving.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grade of copper and insulating material affects the quality of the overall cable – and therefore, the bandwidth.</a:t>
            </a:r>
          </a:p>
        </p:txBody>
      </p:sp>
    </p:spTree>
    <p:extLst>
      <p:ext uri="{BB962C8B-B14F-4D97-AF65-F5344CB8AC3E}">
        <p14:creationId xmlns:p14="http://schemas.microsoft.com/office/powerpoint/2010/main" val="37731042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61F051C-E9FE-4BD9-9E4B-5E607488C2FC}"/>
              </a:ext>
            </a:extLst>
          </p:cNvPr>
          <p:cNvSpPr/>
          <p:nvPr/>
        </p:nvSpPr>
        <p:spPr>
          <a:xfrm>
            <a:off x="176565" y="523174"/>
            <a:ext cx="648549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Transmission media: </a:t>
            </a: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Fibre optic cables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 descr="A picture containing indoor, cable, toothbrush, table&#10;&#10;Description automatically generated">
            <a:extLst>
              <a:ext uri="{FF2B5EF4-FFF2-40B4-BE49-F238E27FC236}">
                <a16:creationId xmlns:a16="http://schemas.microsoft.com/office/drawing/2014/main" id="{791B1BBB-DA83-4A7D-BAB7-F02536F1A85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69" r="9140"/>
          <a:stretch/>
        </p:blipFill>
        <p:spPr>
          <a:xfrm>
            <a:off x="5219199" y="424543"/>
            <a:ext cx="6972802" cy="6433457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B580C09-05B7-9642-8990-77609021B550}"/>
              </a:ext>
            </a:extLst>
          </p:cNvPr>
          <p:cNvSpPr/>
          <p:nvPr/>
        </p:nvSpPr>
        <p:spPr>
          <a:xfrm>
            <a:off x="176566" y="993174"/>
            <a:ext cx="4500210" cy="17661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Use light to transmit data.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Cover much longer distances and provide higher bandwidth than copper.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backbone of the internet uses fibre optic cables.</a:t>
            </a:r>
          </a:p>
        </p:txBody>
      </p:sp>
    </p:spTree>
    <p:extLst>
      <p:ext uri="{BB962C8B-B14F-4D97-AF65-F5344CB8AC3E}">
        <p14:creationId xmlns:p14="http://schemas.microsoft.com/office/powerpoint/2010/main" val="16933916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06FC4BB-E42D-4B5A-9B89-6AD16D0263F8}"/>
              </a:ext>
            </a:extLst>
          </p:cNvPr>
          <p:cNvSpPr/>
          <p:nvPr/>
        </p:nvSpPr>
        <p:spPr>
          <a:xfrm>
            <a:off x="404197" y="1887113"/>
            <a:ext cx="11189090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network interface controller (NIC) connects a device to a wired or wireless network. An NIC uses a protocol to ensure successful communication.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Wireless access points allow wireless-enabled devices to access a network. Wireless connections are popular because they avoid the need to install cables.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Bandwidth on a wireless connection is lower than a wired network.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Security is more of a concern with wireless networks.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switch uses a device’s NIC address to route traffic.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router sends data between networks and is required to connect a local area network to a wide area network. Routers use devices’ IP address to route traffic to other routers.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Connections between a desktop PC and switch usually use unshielded twisted pair (UTP) copper cable. Copper cable is cheap, flexible and easy to install.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Longer-distance and wide area networks are usually connected with fibre optic cable. Fibre optic has a higher bandwidth than copper and suffers from less interference.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2" descr="make_notes">
            <a:extLst>
              <a:ext uri="{FF2B5EF4-FFF2-40B4-BE49-F238E27FC236}">
                <a16:creationId xmlns:a16="http://schemas.microsoft.com/office/drawing/2014/main" id="{BFF7D2D1-6B38-4D58-9F4C-8BBF926ECD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196" y="630008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BEA6F3C-40DA-4059-BF5C-4B2F30D82486}"/>
              </a:ext>
            </a:extLst>
          </p:cNvPr>
          <p:cNvSpPr/>
          <p:nvPr/>
        </p:nvSpPr>
        <p:spPr>
          <a:xfrm>
            <a:off x="1695450" y="523174"/>
            <a:ext cx="10202636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Hardware required to connect a standalone computer to a LAN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24636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6E48DBC62A6234890FA44E21FEFD18E" ma:contentTypeVersion="16" ma:contentTypeDescription="Create a new document." ma:contentTypeScope="" ma:versionID="ed0047b2569e68cbb7c24ef5cd54ee72">
  <xsd:schema xmlns:xsd="http://www.w3.org/2001/XMLSchema" xmlns:xs="http://www.w3.org/2001/XMLSchema" xmlns:p="http://schemas.microsoft.com/office/2006/metadata/properties" xmlns:ns2="17a39593-945a-4813-81bf-1728cf9e5038" xmlns:ns3="a8d2b040-4d60-4b73-8960-49102152ab97" targetNamespace="http://schemas.microsoft.com/office/2006/metadata/properties" ma:root="true" ma:fieldsID="45f6a08060ee712bdb0ede862e765445" ns2:_="" ns3:_="">
    <xsd:import namespace="17a39593-945a-4813-81bf-1728cf9e5038"/>
    <xsd:import namespace="a8d2b040-4d60-4b73-8960-49102152ab97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2:SharedWithUsers" minOccurs="0"/>
                <xsd:element ref="ns2:SharedWithDetail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ObjectDetectorVersions" minOccurs="0"/>
                <xsd:element ref="ns3:MediaServiceLocation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a39593-945a-4813-81bf-1728cf9e503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688134c3-9042-4ed1-9150-e44c04b7ebed}" ma:internalName="TaxCatchAll" ma:showField="CatchAllData" ma:web="17a39593-945a-4813-81bf-1728cf9e503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d2b040-4d60-4b73-8960-49102152ab9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28e4871e-025b-480f-a459-6cd1366bb89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4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17a39593-945a-4813-81bf-1728cf9e5038">RVPSRJS5WCQE-1801518596-45159</_dlc_DocId>
    <_dlc_DocIdUrl xmlns="17a39593-945a-4813-81bf-1728cf9e5038">
      <Url>https://stpeterscatholicschool.sharepoint.com/sites/StaffShared/_layouts/15/DocIdRedir.aspx?ID=RVPSRJS5WCQE-1801518596-45159</Url>
      <Description>RVPSRJS5WCQE-1801518596-45159</Description>
    </_dlc_DocIdUrl>
    <TaxCatchAll xmlns="17a39593-945a-4813-81bf-1728cf9e5038" xsi:nil="true"/>
    <lcf76f155ced4ddcb4097134ff3c332f xmlns="a8d2b040-4d60-4b73-8960-49102152ab9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A5D19E83-5714-43C1-8CA0-2A73A98BA0D9}"/>
</file>

<file path=customXml/itemProps2.xml><?xml version="1.0" encoding="utf-8"?>
<ds:datastoreItem xmlns:ds="http://schemas.openxmlformats.org/officeDocument/2006/customXml" ds:itemID="{3A0D4376-FB39-4625-9154-6E0B18D01D0E}"/>
</file>

<file path=customXml/itemProps3.xml><?xml version="1.0" encoding="utf-8"?>
<ds:datastoreItem xmlns:ds="http://schemas.openxmlformats.org/officeDocument/2006/customXml" ds:itemID="{8BA6D3AB-59AA-43DB-BEE3-D51C9C9B2703}"/>
</file>

<file path=customXml/itemProps4.xml><?xml version="1.0" encoding="utf-8"?>
<ds:datastoreItem xmlns:ds="http://schemas.openxmlformats.org/officeDocument/2006/customXml" ds:itemID="{8C95A5E1-4177-48EA-A46A-90172CD40A0B}"/>
</file>

<file path=docProps/app.xml><?xml version="1.0" encoding="utf-8"?>
<Properties xmlns="http://schemas.openxmlformats.org/officeDocument/2006/extended-properties" xmlns:vt="http://schemas.openxmlformats.org/officeDocument/2006/docPropsVTypes">
  <TotalTime>306</TotalTime>
  <Words>477</Words>
  <Application>Microsoft Macintosh PowerPoint</Application>
  <PresentationFormat>Widescreen</PresentationFormat>
  <Paragraphs>40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Craig Sargent</dc:creator>
  <cp:lastModifiedBy>Andrew Fenn</cp:lastModifiedBy>
  <cp:revision>58</cp:revision>
  <dcterms:created xsi:type="dcterms:W3CDTF">2019-10-14T15:21:06Z</dcterms:created>
  <dcterms:modified xsi:type="dcterms:W3CDTF">2021-02-25T17:13:59Z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0x01010056E48DBC62A6234890FA44E21FEFD18E</vt:lpwstr>
  </property>
  <property fmtid="{D5CDD505-2E9C-101B-9397-08002B2CF9AE}" pid="3" name="_dlc_DocIdItemGuid">
    <vt:lpwstr>664de5b1-cd01-49c5-9d15-94fb4b224b56</vt:lpwstr>
  </property>
  <property fmtid="{D5CDD505-2E9C-101B-9397-08002B2CF9AE}" pid="4" name="MediaServiceImageTags">
    <vt:lpwstr/>
  </property>
</Properties>
</file>