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1" r:id="rId3"/>
    <p:sldId id="276" r:id="rId4"/>
    <p:sldId id="277" r:id="rId5"/>
    <p:sldId id="263" r:id="rId6"/>
    <p:sldId id="290" r:id="rId7"/>
    <p:sldId id="292" r:id="rId8"/>
    <p:sldId id="291" r:id="rId9"/>
    <p:sldId id="275" r:id="rId10"/>
    <p:sldId id="280" r:id="rId11"/>
    <p:sldId id="281" r:id="rId12"/>
    <p:sldId id="282" r:id="rId13"/>
    <p:sldId id="283" r:id="rId14"/>
    <p:sldId id="285" r:id="rId15"/>
    <p:sldId id="284" r:id="rId16"/>
    <p:sldId id="286" r:id="rId17"/>
    <p:sldId id="287" r:id="rId18"/>
    <p:sldId id="288" r:id="rId19"/>
    <p:sldId id="289" r:id="rId20"/>
    <p:sldId id="294" r:id="rId21"/>
    <p:sldId id="295" r:id="rId22"/>
    <p:sldId id="296" r:id="rId23"/>
    <p:sldId id="29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C048C-F5D1-4AE8-B0F1-DE529FC167C0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521B44-816F-4007-B985-4B4BA71F03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445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521B44-816F-4007-B985-4B4BA71F0385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826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521B44-816F-4007-B985-4B4BA71F0385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2539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/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SLR1.3 Computer networks, connections and protocols | Modes of connection – wired and wireless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hyperlink" Target="http://commons.wikimedia.org/wiki/File:Tablet-apple-ipad.svg" TargetMode="External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6.png"/><Relationship Id="rId5" Type="http://schemas.openxmlformats.org/officeDocument/2006/relationships/image" Target="../media/image25.jpg"/><Relationship Id="rId10" Type="http://schemas.openxmlformats.org/officeDocument/2006/relationships/image" Target="../media/image2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SLR1.3 Computer networks, connections and protocols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Modes of connection </a:t>
            </a:r>
            <a:br>
              <a:rPr lang="en-GB" sz="4000" dirty="0">
                <a:solidFill>
                  <a:srgbClr val="008C8C"/>
                </a:solidFill>
              </a:rPr>
            </a:br>
            <a:r>
              <a:rPr lang="en-GB" sz="4000" dirty="0">
                <a:solidFill>
                  <a:srgbClr val="008C8C"/>
                </a:solidFill>
              </a:rPr>
              <a:t>– wired and wireless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-1" y="1117342"/>
            <a:ext cx="609599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Wired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Modes of connection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E577FCC-1A3F-4537-A37E-1816E2CBEA60}"/>
              </a:ext>
            </a:extLst>
          </p:cNvPr>
          <p:cNvGrpSpPr/>
          <p:nvPr/>
        </p:nvGrpSpPr>
        <p:grpSpPr>
          <a:xfrm>
            <a:off x="0" y="1576873"/>
            <a:ext cx="12192000" cy="5281127"/>
            <a:chOff x="2230016" y="2379304"/>
            <a:chExt cx="5766318" cy="2080728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53C7C981-9918-402D-9C0B-D45A003C019D}"/>
                </a:ext>
              </a:extLst>
            </p:cNvPr>
            <p:cNvSpPr/>
            <p:nvPr/>
          </p:nvSpPr>
          <p:spPr>
            <a:xfrm>
              <a:off x="2230016" y="2379305"/>
              <a:ext cx="2883159" cy="208072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355CD87-052F-4900-BEF1-416C4E7B4A14}"/>
                </a:ext>
              </a:extLst>
            </p:cNvPr>
            <p:cNvSpPr/>
            <p:nvPr/>
          </p:nvSpPr>
          <p:spPr>
            <a:xfrm>
              <a:off x="5113175" y="2379304"/>
              <a:ext cx="2883159" cy="2080727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9CE23A1A-90AF-460D-A9CC-F56BFDC14A74}"/>
              </a:ext>
            </a:extLst>
          </p:cNvPr>
          <p:cNvSpPr/>
          <p:nvPr/>
        </p:nvSpPr>
        <p:spPr>
          <a:xfrm>
            <a:off x="6096001" y="1117339"/>
            <a:ext cx="609599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circuit board&#10;&#10;Description automatically generated">
            <a:extLst>
              <a:ext uri="{FF2B5EF4-FFF2-40B4-BE49-F238E27FC236}">
                <a16:creationId xmlns:a16="http://schemas.microsoft.com/office/drawing/2014/main" id="{62EDDE04-BE8C-4201-9646-6334BC39C2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90"/>
          <a:stretch/>
        </p:blipFill>
        <p:spPr>
          <a:xfrm>
            <a:off x="2445720" y="1576870"/>
            <a:ext cx="3642026" cy="3384132"/>
          </a:xfrm>
          <a:prstGeom prst="rect">
            <a:avLst/>
          </a:prstGeom>
        </p:spPr>
      </p:pic>
      <p:pic>
        <p:nvPicPr>
          <p:cNvPr id="15" name="Picture 14" descr="A picture containing sitting, table&#10;&#10;Description automatically generated">
            <a:extLst>
              <a:ext uri="{FF2B5EF4-FFF2-40B4-BE49-F238E27FC236}">
                <a16:creationId xmlns:a16="http://schemas.microsoft.com/office/drawing/2014/main" id="{C9DBE479-301B-4442-9C73-343C086696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34678"/>
            <a:ext cx="6150491" cy="2427394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65331352-4768-462B-AE54-C089FB3F6D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147" y="2667461"/>
            <a:ext cx="3261146" cy="3261146"/>
          </a:xfrm>
          <a:prstGeom prst="rect">
            <a:avLst/>
          </a:prstGeom>
        </p:spPr>
      </p:pic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26A8D3DC-42B0-4DB7-BB1C-A5DDD2CC70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656" y="2902460"/>
            <a:ext cx="1902489" cy="290283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A26DE91-A646-4F5C-8EE7-80789E40CE8C}"/>
              </a:ext>
            </a:extLst>
          </p:cNvPr>
          <p:cNvSpPr/>
          <p:nvPr/>
        </p:nvSpPr>
        <p:spPr>
          <a:xfrm>
            <a:off x="4224650" y="4118875"/>
            <a:ext cx="136259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5AD2CA6-8FB2-4E68-9ACE-562897CFB95F}"/>
              </a:ext>
            </a:extLst>
          </p:cNvPr>
          <p:cNvSpPr/>
          <p:nvPr/>
        </p:nvSpPr>
        <p:spPr>
          <a:xfrm>
            <a:off x="7303420" y="2432458"/>
            <a:ext cx="136259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Wi-Fi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5F91DE0-99B1-4623-B20F-344D90562F33}"/>
              </a:ext>
            </a:extLst>
          </p:cNvPr>
          <p:cNvSpPr/>
          <p:nvPr/>
        </p:nvSpPr>
        <p:spPr>
          <a:xfrm>
            <a:off x="10088349" y="2432458"/>
            <a:ext cx="1831101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Bluetooth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close up of a device&#10;&#10;Description automatically generated">
            <a:extLst>
              <a:ext uri="{FF2B5EF4-FFF2-40B4-BE49-F238E27FC236}">
                <a16:creationId xmlns:a16="http://schemas.microsoft.com/office/drawing/2014/main" id="{9D64E480-EF16-42B6-BECD-FF26027F920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6"/>
          <a:stretch/>
        </p:blipFill>
        <p:spPr>
          <a:xfrm>
            <a:off x="2931" y="1576870"/>
            <a:ext cx="4054425" cy="201379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93BADE1-DEC3-484C-9E42-96C6D10E0AB4}"/>
              </a:ext>
            </a:extLst>
          </p:cNvPr>
          <p:cNvSpPr/>
          <p:nvPr/>
        </p:nvSpPr>
        <p:spPr>
          <a:xfrm>
            <a:off x="203469" y="2977508"/>
            <a:ext cx="173350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Fibre optic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4004301-47C9-4489-9326-ABA03435124B}"/>
              </a:ext>
            </a:extLst>
          </p:cNvPr>
          <p:cNvSpPr/>
          <p:nvPr/>
        </p:nvSpPr>
        <p:spPr>
          <a:xfrm>
            <a:off x="879991" y="6215654"/>
            <a:ext cx="2802818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Twisted pair copper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377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53EB362-7C56-445C-8991-68EF3F9FBE55}"/>
              </a:ext>
            </a:extLst>
          </p:cNvPr>
          <p:cNvGrpSpPr/>
          <p:nvPr/>
        </p:nvGrpSpPr>
        <p:grpSpPr>
          <a:xfrm>
            <a:off x="3950260" y="1683880"/>
            <a:ext cx="5253134" cy="4127116"/>
            <a:chOff x="270588" y="1174463"/>
            <a:chExt cx="5253134" cy="4127116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89A15AE7-C58A-48C7-8AB5-2D453CD66A03}"/>
                </a:ext>
              </a:extLst>
            </p:cNvPr>
            <p:cNvCxnSpPr/>
            <p:nvPr/>
          </p:nvCxnSpPr>
          <p:spPr>
            <a:xfrm>
              <a:off x="270588" y="3265714"/>
              <a:ext cx="5253134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DFE3DE7-383B-4208-8D48-48F94B6A02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78159" y="2360645"/>
              <a:ext cx="0" cy="88150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FF9453A-59FE-4E43-B4DC-CCAEDC33A5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97155" y="3265714"/>
              <a:ext cx="0" cy="88150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4E3BA881-0D6E-4B9B-B084-DCCBFC01B57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86674" y="2384208"/>
              <a:ext cx="0" cy="88150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10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D5363685-D427-495A-8BEE-824BA2759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88" y="1174463"/>
              <a:ext cx="1755678" cy="1396479"/>
            </a:xfrm>
            <a:prstGeom prst="rect">
              <a:avLst/>
            </a:prstGeom>
          </p:spPr>
        </p:pic>
        <p:pic>
          <p:nvPicPr>
            <p:cNvPr id="23" name="Picture 22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D993E298-A919-4E83-A174-4C785F658B5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6147" y="1229850"/>
              <a:ext cx="1755678" cy="1396479"/>
            </a:xfrm>
            <a:prstGeom prst="rect">
              <a:avLst/>
            </a:prstGeom>
          </p:spPr>
        </p:pic>
        <p:pic>
          <p:nvPicPr>
            <p:cNvPr id="24" name="Picture 23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43B09F8B-8428-42A6-BC86-19A3F20E9C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3633" y="3905100"/>
              <a:ext cx="1755678" cy="1396479"/>
            </a:xfrm>
            <a:prstGeom prst="rect">
              <a:avLst/>
            </a:prstGeom>
          </p:spPr>
        </p:pic>
      </p:grpSp>
      <p:pic>
        <p:nvPicPr>
          <p:cNvPr id="18" name="Picture 17" descr="A picture containing light&#10;&#10;Description automatically generated">
            <a:extLst>
              <a:ext uri="{FF2B5EF4-FFF2-40B4-BE49-F238E27FC236}">
                <a16:creationId xmlns:a16="http://schemas.microsoft.com/office/drawing/2014/main" id="{7F322BCB-5692-4173-946C-E6492724CA5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234" y="1931044"/>
            <a:ext cx="2916921" cy="1943854"/>
          </a:xfrm>
          <a:prstGeom prst="rect">
            <a:avLst/>
          </a:prstGeom>
        </p:spPr>
      </p:pic>
      <p:pic>
        <p:nvPicPr>
          <p:cNvPr id="29" name="Picture 28" descr="A close up of a device&#10;&#10;Description automatically generated">
            <a:extLst>
              <a:ext uri="{FF2B5EF4-FFF2-40B4-BE49-F238E27FC236}">
                <a16:creationId xmlns:a16="http://schemas.microsoft.com/office/drawing/2014/main" id="{CBD8A5EF-AE7C-4209-9027-8584816F1F74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914" y="3852767"/>
            <a:ext cx="2157560" cy="1396479"/>
          </a:xfrm>
          <a:prstGeom prst="rect">
            <a:avLst/>
          </a:prstGeom>
        </p:spPr>
      </p:pic>
      <p:pic>
        <p:nvPicPr>
          <p:cNvPr id="31" name="Picture 30" descr="A picture containing sitting, white, laying, table&#10;&#10;Description automatically generated">
            <a:extLst>
              <a:ext uri="{FF2B5EF4-FFF2-40B4-BE49-F238E27FC236}">
                <a16:creationId xmlns:a16="http://schemas.microsoft.com/office/drawing/2014/main" id="{6E4E86E0-FAA0-4D9C-B66D-6B513B27F11F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878" y="-47187"/>
            <a:ext cx="3300122" cy="2673516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DBB11200-217E-48B4-8D91-9994C51C4D18}"/>
              </a:ext>
            </a:extLst>
          </p:cNvPr>
          <p:cNvSpPr/>
          <p:nvPr/>
        </p:nvSpPr>
        <p:spPr>
          <a:xfrm>
            <a:off x="176565" y="1029162"/>
            <a:ext cx="3655533" cy="3646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 is a standard that has been around for many years.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has evolved as network topologies have evolved.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an old-style bus network.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shared backbone cable uses a protocol called CSMA/CD to listen for a communication before transmitting and to detect when two computers are transmitting at the same time.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4664A17-CDCE-4A15-8995-883C1F92E1E6}"/>
              </a:ext>
            </a:extLst>
          </p:cNvPr>
          <p:cNvGrpSpPr/>
          <p:nvPr/>
        </p:nvGrpSpPr>
        <p:grpSpPr>
          <a:xfrm>
            <a:off x="7918882" y="5320862"/>
            <a:ext cx="4096553" cy="1421217"/>
            <a:chOff x="7918882" y="5414172"/>
            <a:chExt cx="4096553" cy="1421217"/>
          </a:xfrm>
        </p:grpSpPr>
        <p:pic>
          <p:nvPicPr>
            <p:cNvPr id="34" name="Picture 33" descr="A picture containing sitting, sign, blue, clock&#10;&#10;Description automatically generated">
              <a:extLst>
                <a:ext uri="{FF2B5EF4-FFF2-40B4-BE49-F238E27FC236}">
                  <a16:creationId xmlns:a16="http://schemas.microsoft.com/office/drawing/2014/main" id="{5E9AC9C5-FFC8-46CA-984B-CE42B3E6D0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82059" y="5414172"/>
              <a:ext cx="1333376" cy="1341039"/>
            </a:xfrm>
            <a:prstGeom prst="rect">
              <a:avLst/>
            </a:prstGeom>
          </p:spPr>
        </p:pic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703DAB0-DE83-407B-A7FB-A8A696E7DFAE}"/>
                </a:ext>
              </a:extLst>
            </p:cNvPr>
            <p:cNvSpPr/>
            <p:nvPr/>
          </p:nvSpPr>
          <p:spPr>
            <a:xfrm>
              <a:off x="7918882" y="5437442"/>
              <a:ext cx="2762356" cy="13979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i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This is just for your information, as it is not covered in the specification. The Ethernet protocol suite will be covered in a later video.</a:t>
              </a:r>
              <a:endParaRPr lang="en-GB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639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 and star network topologies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BB11200-217E-48B4-8D91-9994C51C4D18}"/>
              </a:ext>
            </a:extLst>
          </p:cNvPr>
          <p:cNvSpPr/>
          <p:nvPr/>
        </p:nvSpPr>
        <p:spPr>
          <a:xfrm>
            <a:off x="176565" y="1029162"/>
            <a:ext cx="3971809" cy="2358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a more modern star network.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twisted pair cables, duplex communication is possible – sending and receiving data at the same time.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this kind of network, the CSMA/CD protocol is not required because frames do not collide.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 descr="A circuit board&#10;&#10;Description automatically generated">
            <a:extLst>
              <a:ext uri="{FF2B5EF4-FFF2-40B4-BE49-F238E27FC236}">
                <a16:creationId xmlns:a16="http://schemas.microsoft.com/office/drawing/2014/main" id="{7CEB952F-D600-4066-AF04-DC45ED7BA6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0217" y="420536"/>
            <a:ext cx="2943792" cy="2440195"/>
          </a:xfrm>
          <a:prstGeom prst="rect">
            <a:avLst/>
          </a:prstGeom>
        </p:spPr>
      </p:pic>
      <p:pic>
        <p:nvPicPr>
          <p:cNvPr id="19" name="Picture 18" descr="A picture containing sitting, table&#10;&#10;Description automatically generated">
            <a:extLst>
              <a:ext uri="{FF2B5EF4-FFF2-40B4-BE49-F238E27FC236}">
                <a16:creationId xmlns:a16="http://schemas.microsoft.com/office/drawing/2014/main" id="{9AABF693-F67C-464D-807B-2EAC12ABA4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1" t="-2122" b="2122"/>
          <a:stretch/>
        </p:blipFill>
        <p:spPr>
          <a:xfrm flipH="1" flipV="1">
            <a:off x="9162297" y="4224936"/>
            <a:ext cx="3029703" cy="1417752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EA9BCB2A-3A4C-4AD0-BD6A-C7AC30074461}"/>
              </a:ext>
            </a:extLst>
          </p:cNvPr>
          <p:cNvGrpSpPr/>
          <p:nvPr/>
        </p:nvGrpSpPr>
        <p:grpSpPr>
          <a:xfrm>
            <a:off x="4098434" y="1505829"/>
            <a:ext cx="5379215" cy="4136859"/>
            <a:chOff x="3818516" y="1752459"/>
            <a:chExt cx="5379215" cy="4136859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FF9453A-59FE-4E43-B4DC-CCAEDC33A5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34920" y="2705878"/>
              <a:ext cx="0" cy="1036359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AFC9931E-67BF-4BBA-9CC9-41881E54B8B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41522" y="3897453"/>
              <a:ext cx="0" cy="1036359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541710-AD85-40DC-A7B4-4BE0958AD866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7750202" y="3302708"/>
              <a:ext cx="0" cy="1036359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4BFF20F9-C644-42DC-A7E1-133398782514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5315990" y="3302707"/>
              <a:ext cx="0" cy="1036359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10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D5363685-D427-495A-8BEE-824BA2759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5520" y="1752459"/>
              <a:ext cx="1426503" cy="1134651"/>
            </a:xfrm>
            <a:prstGeom prst="rect">
              <a:avLst/>
            </a:prstGeom>
          </p:spPr>
        </p:pic>
        <p:pic>
          <p:nvPicPr>
            <p:cNvPr id="23" name="Picture 22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D993E298-A919-4E83-A174-4C785F658B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1228" y="3253559"/>
              <a:ext cx="1426503" cy="1134651"/>
            </a:xfrm>
            <a:prstGeom prst="rect">
              <a:avLst/>
            </a:prstGeom>
          </p:spPr>
        </p:pic>
        <p:pic>
          <p:nvPicPr>
            <p:cNvPr id="24" name="Picture 23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43B09F8B-8428-42A6-BC86-19A3F20E9C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1560" y="4754667"/>
              <a:ext cx="1426503" cy="1134651"/>
            </a:xfrm>
            <a:prstGeom prst="rect">
              <a:avLst/>
            </a:prstGeom>
          </p:spPr>
        </p:pic>
        <p:pic>
          <p:nvPicPr>
            <p:cNvPr id="20" name="Picture 19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48C2EC9C-4CC3-47D0-8D6E-6022DFD10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8516" y="3253560"/>
              <a:ext cx="1426503" cy="1134651"/>
            </a:xfrm>
            <a:prstGeom prst="rect">
              <a:avLst/>
            </a:prstGeom>
          </p:spPr>
        </p:pic>
        <p:pic>
          <p:nvPicPr>
            <p:cNvPr id="3" name="Picture 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18830E7-ACFB-4718-A826-DFD42CB308E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4020" y="3646395"/>
              <a:ext cx="1701800" cy="3489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1989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87113"/>
            <a:ext cx="1167894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standard for networking technologies.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Used for communicating on a wired local area 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Includes a number of associated protocols (rules for governing communications).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Provides reliable, error-free, fast communication between two points.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Originally used in old-style bus networks.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Still used today in more modern star and mesh networks.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 is transmitted in frames, which include: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Preamble of bits used to synchronise transmission.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 frame deliminator to signify the start of the data part of the frame.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Source and destination MAC address.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actual data.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Error-checking information (cyclic redundancy check or CRC).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User location is limited by the need for a physical cable connection.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Ethernet setup relies on lots of cables, connections, ports and physical hardware, raising costs.</a:t>
            </a: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285E8D7-AA86-49C0-A82A-DCC18D2D6C41}"/>
              </a:ext>
            </a:extLst>
          </p:cNvPr>
          <p:cNvSpPr/>
          <p:nvPr/>
        </p:nvSpPr>
        <p:spPr>
          <a:xfrm>
            <a:off x="1695449" y="523174"/>
            <a:ext cx="496660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643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DBB11200-217E-48B4-8D91-9994C51C4D18}"/>
              </a:ext>
            </a:extLst>
          </p:cNvPr>
          <p:cNvSpPr/>
          <p:nvPr/>
        </p:nvSpPr>
        <p:spPr>
          <a:xfrm>
            <a:off x="176565" y="1029162"/>
            <a:ext cx="4998468" cy="3453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connections are popular because they are portable and avoid the need for cables. 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However, their bandwidth is lower than that of a wired connection.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Security is also more of a problem than with wired connections.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ever-increasing number of home devices are making use of Wi-Fi. 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connections are ideal as running lots of cabling through a home is undesirable.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AB59D015-DBC2-4E95-BF3A-74D47A8D14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52"/>
          <a:stretch/>
        </p:blipFill>
        <p:spPr>
          <a:xfrm>
            <a:off x="5178490" y="430549"/>
            <a:ext cx="7010830" cy="6431372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D91340D4-81C5-4F7A-BED1-766B7D3FCE86}"/>
              </a:ext>
            </a:extLst>
          </p:cNvPr>
          <p:cNvGrpSpPr/>
          <p:nvPr/>
        </p:nvGrpSpPr>
        <p:grpSpPr>
          <a:xfrm>
            <a:off x="6057884" y="638118"/>
            <a:ext cx="5951838" cy="5749976"/>
            <a:chOff x="6000904" y="616200"/>
            <a:chExt cx="5951838" cy="5749976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35629006-7C67-4C53-97A1-3254055F7931}"/>
                </a:ext>
              </a:extLst>
            </p:cNvPr>
            <p:cNvGrpSpPr/>
            <p:nvPr/>
          </p:nvGrpSpPr>
          <p:grpSpPr>
            <a:xfrm>
              <a:off x="7009706" y="4704761"/>
              <a:ext cx="1722028" cy="1617150"/>
              <a:chOff x="0" y="0"/>
              <a:chExt cx="627863" cy="589233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5806B6B1-F503-4630-BFC0-ED7F1BE177C2}"/>
                  </a:ext>
                </a:extLst>
              </p:cNvPr>
              <p:cNvGrpSpPr/>
              <p:nvPr/>
            </p:nvGrpSpPr>
            <p:grpSpPr>
              <a:xfrm>
                <a:off x="143301" y="136478"/>
                <a:ext cx="484562" cy="452755"/>
                <a:chOff x="0" y="0"/>
                <a:chExt cx="484562" cy="452755"/>
              </a:xfrm>
            </p:grpSpPr>
            <p:pic>
              <p:nvPicPr>
                <p:cNvPr id="53" name="Picture 52">
                  <a:extLst>
                    <a:ext uri="{FF2B5EF4-FFF2-40B4-BE49-F238E27FC236}">
                      <a16:creationId xmlns:a16="http://schemas.microsoft.com/office/drawing/2014/main" id="{F9D4FAEB-76A6-4210-BEA3-B71DF370C7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837473B0-CC2E-450A-ABE3-18F120FF3D39}">
                      <a1611:picAttrSrcUrl xmlns:a1611="http://schemas.microsoft.com/office/drawing/2016/11/main" r:id="rId5"/>
                    </a:ext>
                  </a:extLst>
                </a:blip>
                <a:srcRect l="12214" r="12496"/>
                <a:stretch/>
              </p:blipFill>
              <p:spPr bwMode="auto">
                <a:xfrm flipH="1">
                  <a:off x="0" y="0"/>
                  <a:ext cx="340995" cy="452755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pic>
              <p:nvPicPr>
                <p:cNvPr id="55" name="Picture 54">
                  <a:extLst>
                    <a:ext uri="{FF2B5EF4-FFF2-40B4-BE49-F238E27FC236}">
                      <a16:creationId xmlns:a16="http://schemas.microsoft.com/office/drawing/2014/main" id="{BDB75546-F848-4A83-9B86-F162E490D2A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067879">
                  <a:off x="293427" y="81886"/>
                  <a:ext cx="191135" cy="224790"/>
                </a:xfrm>
                <a:prstGeom prst="rect">
                  <a:avLst/>
                </a:prstGeom>
              </p:spPr>
            </p:pic>
          </p:grpSp>
          <p:sp>
            <p:nvSpPr>
              <p:cNvPr id="50" name="TextBox 73">
                <a:extLst>
                  <a:ext uri="{FF2B5EF4-FFF2-40B4-BE49-F238E27FC236}">
                    <a16:creationId xmlns:a16="http://schemas.microsoft.com/office/drawing/2014/main" id="{B1BD711E-4095-4A78-BA90-0A8C9D503932}"/>
                  </a:ext>
                </a:extLst>
              </p:cNvPr>
              <p:cNvSpPr txBox="1"/>
              <p:nvPr/>
            </p:nvSpPr>
            <p:spPr>
              <a:xfrm>
                <a:off x="0" y="0"/>
                <a:ext cx="614045" cy="15004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dirty="0">
                    <a:solidFill>
                      <a:srgbClr val="000000"/>
                    </a:solidFill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Tablet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DDCC2BA4-07CA-45E2-B9A1-E2496317CD25}"/>
                </a:ext>
              </a:extLst>
            </p:cNvPr>
            <p:cNvGrpSpPr/>
            <p:nvPr/>
          </p:nvGrpSpPr>
          <p:grpSpPr>
            <a:xfrm>
              <a:off x="6790777" y="616200"/>
              <a:ext cx="2020109" cy="1676280"/>
              <a:chOff x="3237934" y="2483698"/>
              <a:chExt cx="1312545" cy="1089147"/>
            </a:xfrm>
          </p:grpSpPr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00865DF5-D377-40A3-9451-0275E2622BFE}"/>
                  </a:ext>
                </a:extLst>
              </p:cNvPr>
              <p:cNvGrpSpPr/>
              <p:nvPr/>
            </p:nvGrpSpPr>
            <p:grpSpPr>
              <a:xfrm>
                <a:off x="3237934" y="2483698"/>
                <a:ext cx="1118870" cy="1089147"/>
                <a:chOff x="0" y="-24252"/>
                <a:chExt cx="1118870" cy="1089147"/>
              </a:xfrm>
            </p:grpSpPr>
            <p:pic>
              <p:nvPicPr>
                <p:cNvPr id="59" name="Picture 58" descr="http://ts1.mm.bing.net/images/thumbnail.aspx?q=1595598963972&amp;id=101b98454010cd60806fbf2eaf6e7a41&amp;url=http%3a%2f%2fhdtvmadness.com%2fwp-content%2fuploads%2f2011%2f02%2fTLCD-37-PIC.jpg">
                  <a:extLst>
                    <a:ext uri="{FF2B5EF4-FFF2-40B4-BE49-F238E27FC236}">
                      <a16:creationId xmlns:a16="http://schemas.microsoft.com/office/drawing/2014/main" id="{8F8E38CC-81F4-41C1-9681-761DE7E44F0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email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158750"/>
                  <a:ext cx="1118870" cy="90614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60" name="TextBox 73">
                  <a:extLst>
                    <a:ext uri="{FF2B5EF4-FFF2-40B4-BE49-F238E27FC236}">
                      <a16:creationId xmlns:a16="http://schemas.microsoft.com/office/drawing/2014/main" id="{5DBA8378-D12A-4178-9E6E-A19C940890BF}"/>
                    </a:ext>
                  </a:extLst>
                </p:cNvPr>
                <p:cNvSpPr txBox="1"/>
                <p:nvPr/>
              </p:nvSpPr>
              <p:spPr>
                <a:xfrm>
                  <a:off x="139700" y="-24252"/>
                  <a:ext cx="812165" cy="17333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GB" sz="1600" dirty="0">
                      <a:solidFill>
                        <a:srgbClr val="000000"/>
                      </a:solidFill>
                      <a:latin typeface="Calibri" panose="020F0502020204030204" pitchFamily="34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Smart TV</a:t>
                  </a:r>
                  <a:endParaRPr lang="en-GB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1D85E0C8-1E6D-40E4-8178-9CEA06834755}"/>
                  </a:ext>
                </a:extLst>
              </p:cNvPr>
              <p:cNvPicPr/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067879">
                <a:off x="4309179" y="2542875"/>
                <a:ext cx="241300" cy="283845"/>
              </a:xfrm>
              <a:prstGeom prst="rect">
                <a:avLst/>
              </a:prstGeom>
            </p:spPr>
          </p:pic>
        </p:grp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351BFF92-0D9C-47F3-9719-EB2C198FD27B}"/>
                </a:ext>
              </a:extLst>
            </p:cNvPr>
            <p:cNvGrpSpPr/>
            <p:nvPr/>
          </p:nvGrpSpPr>
          <p:grpSpPr>
            <a:xfrm>
              <a:off x="9733831" y="686007"/>
              <a:ext cx="1789049" cy="1198489"/>
              <a:chOff x="-8460" y="34556"/>
              <a:chExt cx="775613" cy="498878"/>
            </a:xfrm>
          </p:grpSpPr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E402B5FA-C6EE-47AD-A9F9-E7051ED8E758}"/>
                  </a:ext>
                </a:extLst>
              </p:cNvPr>
              <p:cNvGrpSpPr/>
              <p:nvPr/>
            </p:nvGrpSpPr>
            <p:grpSpPr>
              <a:xfrm>
                <a:off x="0" y="136478"/>
                <a:ext cx="767153" cy="396956"/>
                <a:chOff x="0" y="2328"/>
                <a:chExt cx="1166543" cy="604057"/>
              </a:xfrm>
            </p:grpSpPr>
            <p:pic>
              <p:nvPicPr>
                <p:cNvPr id="67" name="Picture 66">
                  <a:extLst>
                    <a:ext uri="{FF2B5EF4-FFF2-40B4-BE49-F238E27FC236}">
                      <a16:creationId xmlns:a16="http://schemas.microsoft.com/office/drawing/2014/main" id="{0999E855-61F7-41FA-BCFC-A47C8248F8C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0" y="23113"/>
                  <a:ext cx="1166543" cy="583272"/>
                </a:xfrm>
                <a:prstGeom prst="rect">
                  <a:avLst/>
                </a:prstGeom>
              </p:spPr>
            </p:pic>
            <p:pic>
              <p:nvPicPr>
                <p:cNvPr id="68" name="Picture 67">
                  <a:extLst>
                    <a:ext uri="{FF2B5EF4-FFF2-40B4-BE49-F238E27FC236}">
                      <a16:creationId xmlns:a16="http://schemas.microsoft.com/office/drawing/2014/main" id="{7D388820-E45F-4F7D-8154-A266F29FCC8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067879">
                  <a:off x="566882" y="2328"/>
                  <a:ext cx="283270" cy="332147"/>
                </a:xfrm>
                <a:prstGeom prst="rect">
                  <a:avLst/>
                </a:prstGeom>
              </p:spPr>
            </p:pic>
          </p:grpSp>
          <p:sp>
            <p:nvSpPr>
              <p:cNvPr id="66" name="TextBox 73">
                <a:extLst>
                  <a:ext uri="{FF2B5EF4-FFF2-40B4-BE49-F238E27FC236}">
                    <a16:creationId xmlns:a16="http://schemas.microsoft.com/office/drawing/2014/main" id="{42D06FFF-4924-4847-878F-31E7059D1F97}"/>
                  </a:ext>
                </a:extLst>
              </p:cNvPr>
              <p:cNvSpPr txBox="1"/>
              <p:nvPr/>
            </p:nvSpPr>
            <p:spPr>
              <a:xfrm>
                <a:off x="-8460" y="34556"/>
                <a:ext cx="470970" cy="15935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Laptop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C6F68C8A-A34C-4FB6-B1A8-3AF2A1FF6D3E}"/>
                </a:ext>
              </a:extLst>
            </p:cNvPr>
            <p:cNvGrpSpPr/>
            <p:nvPr/>
          </p:nvGrpSpPr>
          <p:grpSpPr>
            <a:xfrm>
              <a:off x="10317214" y="2170458"/>
              <a:ext cx="1635528" cy="1321833"/>
              <a:chOff x="0" y="24535"/>
              <a:chExt cx="614045" cy="496493"/>
            </a:xfrm>
          </p:grpSpPr>
          <p:grpSp>
            <p:nvGrpSpPr>
              <p:cNvPr id="70" name="Group 69">
                <a:extLst>
                  <a:ext uri="{FF2B5EF4-FFF2-40B4-BE49-F238E27FC236}">
                    <a16:creationId xmlns:a16="http://schemas.microsoft.com/office/drawing/2014/main" id="{F9F60BB4-FB95-455F-B3EF-5039BF6DAF6E}"/>
                  </a:ext>
                </a:extLst>
              </p:cNvPr>
              <p:cNvGrpSpPr/>
              <p:nvPr/>
            </p:nvGrpSpPr>
            <p:grpSpPr>
              <a:xfrm>
                <a:off x="184245" y="95534"/>
                <a:ext cx="377667" cy="425494"/>
                <a:chOff x="119258" y="0"/>
                <a:chExt cx="557703" cy="628234"/>
              </a:xfrm>
            </p:grpSpPr>
            <p:pic>
              <p:nvPicPr>
                <p:cNvPr id="72" name="Picture 71">
                  <a:extLst>
                    <a:ext uri="{FF2B5EF4-FFF2-40B4-BE49-F238E27FC236}">
                      <a16:creationId xmlns:a16="http://schemas.microsoft.com/office/drawing/2014/main" id="{1DE4E5F1-725D-4131-A5DD-73A99BB8FA2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9258" y="0"/>
                  <a:ext cx="371619" cy="628234"/>
                </a:xfrm>
                <a:prstGeom prst="rect">
                  <a:avLst/>
                </a:prstGeom>
              </p:spPr>
            </p:pic>
            <p:pic>
              <p:nvPicPr>
                <p:cNvPr id="73" name="Picture 72">
                  <a:extLst>
                    <a:ext uri="{FF2B5EF4-FFF2-40B4-BE49-F238E27FC236}">
                      <a16:creationId xmlns:a16="http://schemas.microsoft.com/office/drawing/2014/main" id="{4BB6E135-DE2A-4231-8C0B-2AB446EA65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067879">
                  <a:off x="393692" y="118997"/>
                  <a:ext cx="283269" cy="332149"/>
                </a:xfrm>
                <a:prstGeom prst="rect">
                  <a:avLst/>
                </a:prstGeom>
              </p:spPr>
            </p:pic>
          </p:grpSp>
          <p:sp>
            <p:nvSpPr>
              <p:cNvPr id="71" name="TextBox 73">
                <a:extLst>
                  <a:ext uri="{FF2B5EF4-FFF2-40B4-BE49-F238E27FC236}">
                    <a16:creationId xmlns:a16="http://schemas.microsoft.com/office/drawing/2014/main" id="{561756FE-F82A-471C-821C-4051C60B0ADE}"/>
                  </a:ext>
                </a:extLst>
              </p:cNvPr>
              <p:cNvSpPr txBox="1"/>
              <p:nvPr/>
            </p:nvSpPr>
            <p:spPr>
              <a:xfrm>
                <a:off x="0" y="24535"/>
                <a:ext cx="614045" cy="15004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dirty="0">
                    <a:solidFill>
                      <a:srgbClr val="000000"/>
                    </a:solidFill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Phone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FAC92DB-7960-4274-8AB9-9E4F64E396A1}"/>
                </a:ext>
              </a:extLst>
            </p:cNvPr>
            <p:cNvGrpSpPr/>
            <p:nvPr/>
          </p:nvGrpSpPr>
          <p:grpSpPr>
            <a:xfrm>
              <a:off x="6000904" y="2754410"/>
              <a:ext cx="1322306" cy="1697431"/>
              <a:chOff x="6737300" y="2658118"/>
              <a:chExt cx="1322306" cy="1697431"/>
            </a:xfrm>
          </p:grpSpPr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id="{63C52E93-5D8B-4185-9D29-C4C6BA8E0D4A}"/>
                  </a:ext>
                </a:extLst>
              </p:cNvPr>
              <p:cNvGrpSpPr/>
              <p:nvPr/>
            </p:nvGrpSpPr>
            <p:grpSpPr>
              <a:xfrm>
                <a:off x="6737300" y="3027619"/>
                <a:ext cx="1322306" cy="1327930"/>
                <a:chOff x="6468745" y="1403985"/>
                <a:chExt cx="859155" cy="862809"/>
              </a:xfrm>
            </p:grpSpPr>
            <p:pic>
              <p:nvPicPr>
                <p:cNvPr id="62" name="Picture 61" descr="Image result for games console icon">
                  <a:extLst>
                    <a:ext uri="{FF2B5EF4-FFF2-40B4-BE49-F238E27FC236}">
                      <a16:creationId xmlns:a16="http://schemas.microsoft.com/office/drawing/2014/main" id="{003C4BB5-9D9F-4F15-B394-792D9334533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468745" y="1498575"/>
                  <a:ext cx="768350" cy="76821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63" name="Picture 62">
                  <a:extLst>
                    <a:ext uri="{FF2B5EF4-FFF2-40B4-BE49-F238E27FC236}">
                      <a16:creationId xmlns:a16="http://schemas.microsoft.com/office/drawing/2014/main" id="{12BBBF37-54A6-401A-85D6-B6DE62F4B3C5}"/>
                    </a:ext>
                  </a:extLst>
                </p:cNvPr>
                <p:cNvPicPr/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067879">
                  <a:off x="7086600" y="1403985"/>
                  <a:ext cx="241300" cy="283845"/>
                </a:xfrm>
                <a:prstGeom prst="rect">
                  <a:avLst/>
                </a:prstGeom>
              </p:spPr>
            </p:pic>
          </p:grp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26E3992-EB93-435B-95D9-279F753794B1}"/>
                  </a:ext>
                </a:extLst>
              </p:cNvPr>
              <p:cNvSpPr txBox="1"/>
              <p:nvPr/>
            </p:nvSpPr>
            <p:spPr>
              <a:xfrm>
                <a:off x="6809574" y="2658118"/>
                <a:ext cx="822325" cy="20104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dirty="0">
                    <a:solidFill>
                      <a:srgbClr val="000000"/>
                    </a:solidFill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Games</a:t>
                </a:r>
                <a:r>
                  <a:rPr lang="en-GB" sz="900" b="1" dirty="0">
                    <a:solidFill>
                      <a:srgbClr val="000000"/>
                    </a:solidFill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ctr">
                  <a:spcAft>
                    <a:spcPts val="0"/>
                  </a:spcAft>
                </a:pPr>
                <a:r>
                  <a:rPr lang="en-GB" sz="1600" dirty="0">
                    <a:solidFill>
                      <a:srgbClr val="000000"/>
                    </a:solidFill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console</a:t>
                </a:r>
                <a:endParaRPr lang="en-GB" sz="16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8938952-20C7-462F-A452-090D5AF66FC7}"/>
                </a:ext>
              </a:extLst>
            </p:cNvPr>
            <p:cNvGrpSpPr/>
            <p:nvPr/>
          </p:nvGrpSpPr>
          <p:grpSpPr>
            <a:xfrm>
              <a:off x="8209462" y="2129751"/>
              <a:ext cx="1722250" cy="2386221"/>
              <a:chOff x="8295268" y="2084822"/>
              <a:chExt cx="1722250" cy="2386221"/>
            </a:xfrm>
          </p:grpSpPr>
          <p:pic>
            <p:nvPicPr>
              <p:cNvPr id="5" name="Picture 4" descr="A picture containing sitting, sign, black, monitor&#10;&#10;Description automatically generated">
                <a:extLst>
                  <a:ext uri="{FF2B5EF4-FFF2-40B4-BE49-F238E27FC236}">
                    <a16:creationId xmlns:a16="http://schemas.microsoft.com/office/drawing/2014/main" id="{676DAFE0-582B-4210-8E04-E93CF01624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95268" y="2084822"/>
                <a:ext cx="1722250" cy="1859101"/>
              </a:xfrm>
              <a:prstGeom prst="rect">
                <a:avLst/>
              </a:prstGeom>
            </p:spPr>
          </p:pic>
          <p:sp>
            <p:nvSpPr>
              <p:cNvPr id="76" name="TextBox 73">
                <a:extLst>
                  <a:ext uri="{FF2B5EF4-FFF2-40B4-BE49-F238E27FC236}">
                    <a16:creationId xmlns:a16="http://schemas.microsoft.com/office/drawing/2014/main" id="{DC759E53-9D0D-4F77-A701-56B28FB61C94}"/>
                  </a:ext>
                </a:extLst>
              </p:cNvPr>
              <p:cNvSpPr txBox="1"/>
              <p:nvPr/>
            </p:nvSpPr>
            <p:spPr>
              <a:xfrm>
                <a:off x="8593226" y="3787622"/>
                <a:ext cx="1126333" cy="68342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Wireless access point 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3A9ACA3-9577-4780-AC22-47F572F3E22A}"/>
                </a:ext>
              </a:extLst>
            </p:cNvPr>
            <p:cNvGrpSpPr/>
            <p:nvPr/>
          </p:nvGrpSpPr>
          <p:grpSpPr>
            <a:xfrm>
              <a:off x="9501658" y="4410765"/>
              <a:ext cx="2299319" cy="1955411"/>
              <a:chOff x="950580" y="4795534"/>
              <a:chExt cx="2299319" cy="1955411"/>
            </a:xfrm>
          </p:grpSpPr>
          <p:pic>
            <p:nvPicPr>
              <p:cNvPr id="13" name="Picture 12" descr="A close up of a printer&#10;&#10;Description automatically generated">
                <a:extLst>
                  <a:ext uri="{FF2B5EF4-FFF2-40B4-BE49-F238E27FC236}">
                    <a16:creationId xmlns:a16="http://schemas.microsoft.com/office/drawing/2014/main" id="{D30BAD92-90CC-4F94-8D3D-48619D8898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0580" y="4972448"/>
                <a:ext cx="1838834" cy="1778497"/>
              </a:xfrm>
              <a:prstGeom prst="rect">
                <a:avLst/>
              </a:prstGeom>
            </p:spPr>
          </p:pic>
          <p:sp>
            <p:nvSpPr>
              <p:cNvPr id="77" name="TextBox 73">
                <a:extLst>
                  <a:ext uri="{FF2B5EF4-FFF2-40B4-BE49-F238E27FC236}">
                    <a16:creationId xmlns:a16="http://schemas.microsoft.com/office/drawing/2014/main" id="{6267DF68-729C-43CF-B146-441E5F133494}"/>
                  </a:ext>
                </a:extLst>
              </p:cNvPr>
              <p:cNvSpPr txBox="1"/>
              <p:nvPr/>
            </p:nvSpPr>
            <p:spPr>
              <a:xfrm>
                <a:off x="1306440" y="4795534"/>
                <a:ext cx="833397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Printer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975997D6-8689-498B-AC4D-F39DCF87E994}"/>
                  </a:ext>
                </a:extLst>
              </p:cNvPr>
              <p:cNvPicPr/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067879">
                <a:off x="2537061" y="4902329"/>
                <a:ext cx="712838" cy="838522"/>
              </a:xfrm>
              <a:prstGeom prst="rect">
                <a:avLst/>
              </a:prstGeom>
            </p:spPr>
          </p:pic>
        </p:grp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5701721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networks (Wi-Fi and Bluetooth)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900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DBB11200-217E-48B4-8D91-9994C51C4D18}"/>
              </a:ext>
            </a:extLst>
          </p:cNvPr>
          <p:cNvSpPr/>
          <p:nvPr/>
        </p:nvSpPr>
        <p:spPr>
          <a:xfrm>
            <a:off x="176565" y="1029162"/>
            <a:ext cx="5701720" cy="1405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/>
              <a:t>Bluetooth is ideal for connecting personal devices.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/>
              <a:t>However, it has a very short range.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/>
              <a:t>It can be used to connect things like a wireless keyboard to a computer or wireless headphones to a smartphone.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5701721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networks (Wi-Fi and Bluetooth)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891AE3A-CD86-44A2-9A21-DC9641D653CF}"/>
              </a:ext>
            </a:extLst>
          </p:cNvPr>
          <p:cNvGrpSpPr/>
          <p:nvPr/>
        </p:nvGrpSpPr>
        <p:grpSpPr>
          <a:xfrm>
            <a:off x="7664282" y="3632665"/>
            <a:ext cx="3661972" cy="2219663"/>
            <a:chOff x="7455013" y="3301126"/>
            <a:chExt cx="3661972" cy="2219663"/>
          </a:xfrm>
        </p:grpSpPr>
        <p:sp>
          <p:nvSpPr>
            <p:cNvPr id="40" name="TextBox 73">
              <a:extLst>
                <a:ext uri="{FF2B5EF4-FFF2-40B4-BE49-F238E27FC236}">
                  <a16:creationId xmlns:a16="http://schemas.microsoft.com/office/drawing/2014/main" id="{85AF11A6-D766-41C0-A1F5-A08023F63B47}"/>
                </a:ext>
              </a:extLst>
            </p:cNvPr>
            <p:cNvSpPr txBox="1"/>
            <p:nvPr/>
          </p:nvSpPr>
          <p:spPr>
            <a:xfrm>
              <a:off x="8221588" y="3429001"/>
              <a:ext cx="1185930" cy="39947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Smartphone</a:t>
              </a:r>
              <a:endParaRPr lang="en-GB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" name="Picture 2" descr="A close up of a logo&#10;&#10;Description automatically generated">
              <a:extLst>
                <a:ext uri="{FF2B5EF4-FFF2-40B4-BE49-F238E27FC236}">
                  <a16:creationId xmlns:a16="http://schemas.microsoft.com/office/drawing/2014/main" id="{84B37F33-5FF4-4565-B4E7-51D9496B87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12425" y="3301126"/>
              <a:ext cx="1604560" cy="1604560"/>
            </a:xfrm>
            <a:prstGeom prst="rect">
              <a:avLst/>
            </a:prstGeom>
          </p:spPr>
        </p:pic>
        <p:sp>
          <p:nvSpPr>
            <p:cNvPr id="43" name="TextBox 73">
              <a:extLst>
                <a:ext uri="{FF2B5EF4-FFF2-40B4-BE49-F238E27FC236}">
                  <a16:creationId xmlns:a16="http://schemas.microsoft.com/office/drawing/2014/main" id="{0EC0366C-7F0F-45D5-AB05-F40202A02AA3}"/>
                </a:ext>
              </a:extLst>
            </p:cNvPr>
            <p:cNvSpPr txBox="1"/>
            <p:nvPr/>
          </p:nvSpPr>
          <p:spPr>
            <a:xfrm>
              <a:off x="9721740" y="5050550"/>
              <a:ext cx="1185930" cy="39947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Bluetooth-enabled headphones</a:t>
              </a:r>
              <a:endParaRPr lang="en-GB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6" name="Picture 5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7FA08CE3-0177-4F35-BE87-A1CD050239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96305">
              <a:off x="7455013" y="3973900"/>
              <a:ext cx="2161592" cy="1546889"/>
            </a:xfrm>
            <a:prstGeom prst="rect">
              <a:avLst/>
            </a:prstGeom>
          </p:spPr>
        </p:pic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F81991E-6F2F-4808-8839-A3085950B608}"/>
              </a:ext>
            </a:extLst>
          </p:cNvPr>
          <p:cNvGrpSpPr/>
          <p:nvPr/>
        </p:nvGrpSpPr>
        <p:grpSpPr>
          <a:xfrm>
            <a:off x="7742477" y="734983"/>
            <a:ext cx="3748619" cy="2342683"/>
            <a:chOff x="6663981" y="801533"/>
            <a:chExt cx="3748619" cy="2342683"/>
          </a:xfrm>
        </p:grpSpPr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776C6C85-234E-4B3C-BBC7-EA816A44BFDC}"/>
                </a:ext>
              </a:extLst>
            </p:cNvPr>
            <p:cNvGrpSpPr/>
            <p:nvPr/>
          </p:nvGrpSpPr>
          <p:grpSpPr>
            <a:xfrm>
              <a:off x="8112245" y="801533"/>
              <a:ext cx="2300355" cy="2249174"/>
              <a:chOff x="8074922" y="758174"/>
              <a:chExt cx="2300355" cy="2249174"/>
            </a:xfrm>
          </p:grpSpPr>
          <p:pic>
            <p:nvPicPr>
              <p:cNvPr id="86" name="Picture 85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3C295D1-8228-4107-B3B7-6B658D31CE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74922" y="1014964"/>
                <a:ext cx="2300355" cy="1992384"/>
              </a:xfrm>
              <a:prstGeom prst="rect">
                <a:avLst/>
              </a:prstGeom>
            </p:spPr>
          </p:pic>
          <p:sp>
            <p:nvSpPr>
              <p:cNvPr id="87" name="TextBox 73">
                <a:extLst>
                  <a:ext uri="{FF2B5EF4-FFF2-40B4-BE49-F238E27FC236}">
                    <a16:creationId xmlns:a16="http://schemas.microsoft.com/office/drawing/2014/main" id="{AAD5EBE3-BAA2-4528-97BC-85DB1CE26B1C}"/>
                  </a:ext>
                </a:extLst>
              </p:cNvPr>
              <p:cNvSpPr txBox="1"/>
              <p:nvPr/>
            </p:nvSpPr>
            <p:spPr>
              <a:xfrm>
                <a:off x="8557490" y="758174"/>
                <a:ext cx="1185930" cy="39947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dirty="0">
                    <a:solidFill>
                      <a:srgbClr val="000000"/>
                    </a:solidFill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Tablet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C7ABFFC1-6A10-4B92-970C-459DAD6B6981}"/>
                </a:ext>
              </a:extLst>
            </p:cNvPr>
            <p:cNvGrpSpPr/>
            <p:nvPr/>
          </p:nvGrpSpPr>
          <p:grpSpPr>
            <a:xfrm>
              <a:off x="6663981" y="862458"/>
              <a:ext cx="1393148" cy="2281758"/>
              <a:chOff x="6663981" y="862458"/>
              <a:chExt cx="1393148" cy="2281758"/>
            </a:xfrm>
          </p:grpSpPr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20A04E05-38B5-4EFA-AFA3-0362BBBE17B8}"/>
                  </a:ext>
                </a:extLst>
              </p:cNvPr>
              <p:cNvGrpSpPr/>
              <p:nvPr/>
            </p:nvGrpSpPr>
            <p:grpSpPr>
              <a:xfrm>
                <a:off x="6663981" y="862458"/>
                <a:ext cx="1393148" cy="1780547"/>
                <a:chOff x="6611382" y="1140477"/>
                <a:chExt cx="1393148" cy="1780547"/>
              </a:xfrm>
            </p:grpSpPr>
            <p:pic>
              <p:nvPicPr>
                <p:cNvPr id="84" name="Picture 83">
                  <a:extLst>
                    <a:ext uri="{FF2B5EF4-FFF2-40B4-BE49-F238E27FC236}">
                      <a16:creationId xmlns:a16="http://schemas.microsoft.com/office/drawing/2014/main" id="{C609C9FD-57AC-475F-9612-0B54DA92A8C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 rot="19130945">
                  <a:off x="6611382" y="1140477"/>
                  <a:ext cx="1393148" cy="1780547"/>
                </a:xfrm>
                <a:prstGeom prst="rect">
                  <a:avLst/>
                </a:prstGeom>
              </p:spPr>
            </p:pic>
            <p:pic>
              <p:nvPicPr>
                <p:cNvPr id="85" name="Picture 84">
                  <a:extLst>
                    <a:ext uri="{FF2B5EF4-FFF2-40B4-BE49-F238E27FC236}">
                      <a16:creationId xmlns:a16="http://schemas.microsoft.com/office/drawing/2014/main" id="{9D9394EC-49D7-4C1E-B96F-57F204E077B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 rot="5209048">
                  <a:off x="7300203" y="2177089"/>
                  <a:ext cx="621846" cy="347502"/>
                </a:xfrm>
                <a:prstGeom prst="rect">
                  <a:avLst/>
                </a:prstGeom>
              </p:spPr>
            </p:pic>
          </p:grpSp>
          <p:sp>
            <p:nvSpPr>
              <p:cNvPr id="83" name="TextBox 73">
                <a:extLst>
                  <a:ext uri="{FF2B5EF4-FFF2-40B4-BE49-F238E27FC236}">
                    <a16:creationId xmlns:a16="http://schemas.microsoft.com/office/drawing/2014/main" id="{5CACA038-6E91-4F10-804E-785C80B766C1}"/>
                  </a:ext>
                </a:extLst>
              </p:cNvPr>
              <p:cNvSpPr txBox="1"/>
              <p:nvPr/>
            </p:nvSpPr>
            <p:spPr>
              <a:xfrm>
                <a:off x="6852211" y="2744745"/>
                <a:ext cx="1107990" cy="39947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dirty="0">
                    <a:solidFill>
                      <a:srgbClr val="000000"/>
                    </a:solidFill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Bluetooth-enabled stylus</a:t>
                </a:r>
                <a:endParaRPr lang="en-GB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pic>
        <p:nvPicPr>
          <p:cNvPr id="18" name="Picture 17" descr="A close up of a sign&#10;&#10;Description automatically generated">
            <a:extLst>
              <a:ext uri="{FF2B5EF4-FFF2-40B4-BE49-F238E27FC236}">
                <a16:creationId xmlns:a16="http://schemas.microsoft.com/office/drawing/2014/main" id="{0F3AB3C6-6AF2-4047-9E4E-B687516CFD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950" y="2814916"/>
            <a:ext cx="1185930" cy="1809499"/>
          </a:xfrm>
          <a:prstGeom prst="rect">
            <a:avLst/>
          </a:prstGeom>
        </p:spPr>
      </p:pic>
      <p:graphicFrame>
        <p:nvGraphicFramePr>
          <p:cNvPr id="19" name="Table 4">
            <a:extLst>
              <a:ext uri="{FF2B5EF4-FFF2-40B4-BE49-F238E27FC236}">
                <a16:creationId xmlns:a16="http://schemas.microsoft.com/office/drawing/2014/main" id="{04A69151-EAAE-4879-880D-339BEF2C2061}"/>
              </a:ext>
            </a:extLst>
          </p:cNvPr>
          <p:cNvGraphicFramePr>
            <a:graphicFrameLocks noGrp="1"/>
          </p:cNvGraphicFramePr>
          <p:nvPr/>
        </p:nvGraphicFramePr>
        <p:xfrm>
          <a:off x="1177795" y="4803104"/>
          <a:ext cx="2909214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607">
                  <a:extLst>
                    <a:ext uri="{9D8B030D-6E8A-4147-A177-3AD203B41FA5}">
                      <a16:colId xmlns:a16="http://schemas.microsoft.com/office/drawing/2014/main" val="2079125265"/>
                    </a:ext>
                  </a:extLst>
                </a:gridCol>
                <a:gridCol w="1454607">
                  <a:extLst>
                    <a:ext uri="{9D8B030D-6E8A-4147-A177-3AD203B41FA5}">
                      <a16:colId xmlns:a16="http://schemas.microsoft.com/office/drawing/2014/main" val="1149591363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Wi-Fi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14830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Range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100 meters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35859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Bandwidth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High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97686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Power consumption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High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94566657"/>
                  </a:ext>
                </a:extLst>
              </a:tr>
            </a:tbl>
          </a:graphicData>
        </a:graphic>
      </p:graphicFrame>
      <p:graphicFrame>
        <p:nvGraphicFramePr>
          <p:cNvPr id="20" name="Table 4">
            <a:extLst>
              <a:ext uri="{FF2B5EF4-FFF2-40B4-BE49-F238E27FC236}">
                <a16:creationId xmlns:a16="http://schemas.microsoft.com/office/drawing/2014/main" id="{C7BE0E69-E9E9-4BFD-BFC5-FD33934DB585}"/>
              </a:ext>
            </a:extLst>
          </p:cNvPr>
          <p:cNvGraphicFramePr>
            <a:graphicFrameLocks noGrp="1"/>
          </p:cNvGraphicFramePr>
          <p:nvPr/>
        </p:nvGraphicFramePr>
        <p:xfrm>
          <a:off x="4322620" y="4803104"/>
          <a:ext cx="2909214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607">
                  <a:extLst>
                    <a:ext uri="{9D8B030D-6E8A-4147-A177-3AD203B41FA5}">
                      <a16:colId xmlns:a16="http://schemas.microsoft.com/office/drawing/2014/main" val="2079125265"/>
                    </a:ext>
                  </a:extLst>
                </a:gridCol>
                <a:gridCol w="1454607">
                  <a:extLst>
                    <a:ext uri="{9D8B030D-6E8A-4147-A177-3AD203B41FA5}">
                      <a16:colId xmlns:a16="http://schemas.microsoft.com/office/drawing/2014/main" val="1149591363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Bluetooth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14830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Range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10 meters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35859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Bandwidth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Low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97686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Power consumption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Low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94566657"/>
                  </a:ext>
                </a:extLst>
              </a:tr>
            </a:tbl>
          </a:graphicData>
        </a:graphic>
      </p:graphicFrame>
      <p:pic>
        <p:nvPicPr>
          <p:cNvPr id="21" name="Picture 20" descr="Image result for wireless">
            <a:extLst>
              <a:ext uri="{FF2B5EF4-FFF2-40B4-BE49-F238E27FC236}">
                <a16:creationId xmlns:a16="http://schemas.microsoft.com/office/drawing/2014/main" id="{778BE7BD-9906-45E5-8A82-21DEC4C08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899" y="3130954"/>
            <a:ext cx="1935609" cy="132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C25EC08-C2F4-4C14-9B59-FE1E429A8D4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6233" y="2955873"/>
            <a:ext cx="1115665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934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87113"/>
            <a:ext cx="116789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Wi-Fi is a common standard for wireless networks: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Users can move around freely.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Easier to set up and less expensive.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More convenient to use.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handle a large number of users.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 transfer is much easier.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Network speeds are lower than with wired networks.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Relies on signal strength to the wireless access point (WAP).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Signal can be obstructed by objects or building elements.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Less secure than wired networks.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Bluetooth is another, more modern standard for wireless networks: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Ideal for connecting personal devices like Bluetooth-enabled headphones to a smartphone.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Very short range – around 10 meters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 power consumption compared to Wi-Fi.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285E8D7-AA86-49C0-A82A-DCC18D2D6C41}"/>
              </a:ext>
            </a:extLst>
          </p:cNvPr>
          <p:cNvSpPr/>
          <p:nvPr/>
        </p:nvSpPr>
        <p:spPr>
          <a:xfrm>
            <a:off x="1695449" y="523174"/>
            <a:ext cx="544246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networks (Wi-Fi and Bluetooth)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64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 3 Computer networks, protocols and layers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Going beyond the GCSE specification</a:t>
            </a:r>
            <a:endParaRPr lang="en-US" sz="4000" dirty="0">
              <a:solidFill>
                <a:srgbClr val="008C8C"/>
              </a:solidFill>
            </a:endParaRP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FAC069AA-4085-44FE-AD96-0399346A387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90" y="2685345"/>
            <a:ext cx="1381140" cy="1381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348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87F6989A-F021-400C-9A52-AB943CC6B884}"/>
              </a:ext>
            </a:extLst>
          </p:cNvPr>
          <p:cNvSpPr/>
          <p:nvPr/>
        </p:nvSpPr>
        <p:spPr>
          <a:xfrm>
            <a:off x="5375426" y="1022513"/>
            <a:ext cx="828675" cy="27365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DATA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E7D124E-F1D4-42B4-9677-C5EBBAD0C3C8}"/>
              </a:ext>
            </a:extLst>
          </p:cNvPr>
          <p:cNvGrpSpPr/>
          <p:nvPr/>
        </p:nvGrpSpPr>
        <p:grpSpPr>
          <a:xfrm>
            <a:off x="3653960" y="713961"/>
            <a:ext cx="8238651" cy="5770111"/>
            <a:chOff x="1741184" y="564715"/>
            <a:chExt cx="8238651" cy="5770111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FCA25AC-07F4-43AA-9E40-0C0753E7A412}"/>
                </a:ext>
              </a:extLst>
            </p:cNvPr>
            <p:cNvGrpSpPr/>
            <p:nvPr/>
          </p:nvGrpSpPr>
          <p:grpSpPr>
            <a:xfrm>
              <a:off x="1741184" y="583765"/>
              <a:ext cx="8238651" cy="5751061"/>
              <a:chOff x="179084" y="758174"/>
              <a:chExt cx="8238651" cy="5751061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D5B0A58E-AE2F-4D64-ABBA-9C1655626D7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1971675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BC6DE55-C152-45BE-BD6B-80A31215F5A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313574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EE00C6C-7F55-4748-9359-0DFC6F607AC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429562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CE816CAA-0F13-42C1-8346-28653E60C18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934762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46B1D211-FBD3-4011-87C5-AFB5FBF3AAB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4467158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CD56E2FA-259C-4E48-A451-BCC76BF1F69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946208" y="3022686"/>
                <a:ext cx="1864042" cy="1219529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14F8B85-7A10-4184-AEEF-9F47B52D25E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810308" y="376596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8" name="Picture 47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336BDF3-04D3-4042-AACA-75222B18E3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758174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49" name="Picture 48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473E3D8-048E-4802-A105-6C9ED3A7A2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084" y="3716277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0" name="Picture 49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83D24C7-5A64-490D-81CD-458E8C722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90530" y="5112756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1" name="Picture 50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3E97445C-C834-44C6-A93A-262A54B64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2836404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2" name="Picture 51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1F71B3C4-C2A3-4757-A727-E6884B2B1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3" name="Picture 52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0AA2C546-A022-4595-9B50-8A49F4746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456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4" name="Picture 53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BC6DE624-70B8-4088-B352-18164CCD02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62057" y="3632450"/>
                <a:ext cx="1755678" cy="1396479"/>
              </a:xfrm>
              <a:prstGeom prst="rect">
                <a:avLst/>
              </a:prstGeom>
            </p:spPr>
          </p:pic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0E45775-2D0B-4B48-86B2-F3FDAC78624B}"/>
                </a:ext>
              </a:extLst>
            </p:cNvPr>
            <p:cNvSpPr/>
            <p:nvPr/>
          </p:nvSpPr>
          <p:spPr>
            <a:xfrm>
              <a:off x="4799524" y="564715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F39E6D8-9D81-4022-BC53-3BF28BB0E166}"/>
                </a:ext>
              </a:extLst>
            </p:cNvPr>
            <p:cNvSpPr/>
            <p:nvPr/>
          </p:nvSpPr>
          <p:spPr>
            <a:xfrm>
              <a:off x="9159066" y="3454442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E4A50F46-6782-4887-BFD2-578ED5760FAD}"/>
              </a:ext>
            </a:extLst>
          </p:cNvPr>
          <p:cNvSpPr/>
          <p:nvPr/>
        </p:nvSpPr>
        <p:spPr>
          <a:xfrm>
            <a:off x="181007" y="993174"/>
            <a:ext cx="38528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Let’s look at what happens to data being transmitted from Computer A to Computer B on a wired, partial mesh local area network (LAN).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265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4050627-F718-43CD-A9FF-BA85385E97DD}"/>
              </a:ext>
            </a:extLst>
          </p:cNvPr>
          <p:cNvGrpSpPr/>
          <p:nvPr/>
        </p:nvGrpSpPr>
        <p:grpSpPr>
          <a:xfrm>
            <a:off x="5375426" y="789501"/>
            <a:ext cx="828675" cy="760713"/>
            <a:chOff x="6025991" y="1117499"/>
            <a:chExt cx="828675" cy="76071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D53D1C65-44E5-4BC1-AE21-A2A2E930533D}"/>
                </a:ext>
              </a:extLst>
            </p:cNvPr>
            <p:cNvSpPr/>
            <p:nvPr/>
          </p:nvSpPr>
          <p:spPr>
            <a:xfrm>
              <a:off x="6025991" y="1408211"/>
              <a:ext cx="828675" cy="470001"/>
            </a:xfrm>
            <a:prstGeom prst="roundRect">
              <a:avLst/>
            </a:prstGeom>
            <a:solidFill>
              <a:srgbClr val="CC99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CRC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809036E-6678-4C3B-A703-9BE7F5DF12AC}"/>
                </a:ext>
              </a:extLst>
            </p:cNvPr>
            <p:cNvSpPr/>
            <p:nvPr/>
          </p:nvSpPr>
          <p:spPr>
            <a:xfrm>
              <a:off x="6025991" y="1117499"/>
              <a:ext cx="828675" cy="47000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HEADER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87F6989A-F021-400C-9A52-AB943CC6B884}"/>
                </a:ext>
              </a:extLst>
            </p:cNvPr>
            <p:cNvSpPr/>
            <p:nvPr/>
          </p:nvSpPr>
          <p:spPr>
            <a:xfrm>
              <a:off x="6025991" y="1350511"/>
              <a:ext cx="828675" cy="2736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DATA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E7D124E-F1D4-42B4-9677-C5EBBAD0C3C8}"/>
              </a:ext>
            </a:extLst>
          </p:cNvPr>
          <p:cNvGrpSpPr/>
          <p:nvPr/>
        </p:nvGrpSpPr>
        <p:grpSpPr>
          <a:xfrm>
            <a:off x="3653960" y="713961"/>
            <a:ext cx="8238651" cy="5770111"/>
            <a:chOff x="1741184" y="564715"/>
            <a:chExt cx="8238651" cy="5770111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FCA25AC-07F4-43AA-9E40-0C0753E7A412}"/>
                </a:ext>
              </a:extLst>
            </p:cNvPr>
            <p:cNvGrpSpPr/>
            <p:nvPr/>
          </p:nvGrpSpPr>
          <p:grpSpPr>
            <a:xfrm>
              <a:off x="1741184" y="583765"/>
              <a:ext cx="8238651" cy="5751061"/>
              <a:chOff x="179084" y="758174"/>
              <a:chExt cx="8238651" cy="5751061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D5B0A58E-AE2F-4D64-ABBA-9C1655626D7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1971675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BC6DE55-C152-45BE-BD6B-80A31215F5A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313574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EE00C6C-7F55-4748-9359-0DFC6F607AC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429562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CE816CAA-0F13-42C1-8346-28653E60C18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934762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46B1D211-FBD3-4011-87C5-AFB5FBF3AAB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4467158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CD56E2FA-259C-4E48-A451-BCC76BF1F69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946208" y="3022686"/>
                <a:ext cx="1864042" cy="1219529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14F8B85-7A10-4184-AEEF-9F47B52D25E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810308" y="376596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8" name="Picture 47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336BDF3-04D3-4042-AACA-75222B18E3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758174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49" name="Picture 48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473E3D8-048E-4802-A105-6C9ED3A7A2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084" y="3716277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0" name="Picture 49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83D24C7-5A64-490D-81CD-458E8C722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90530" y="5112756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1" name="Picture 50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3E97445C-C834-44C6-A93A-262A54B64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2836404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2" name="Picture 51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1F71B3C4-C2A3-4757-A727-E6884B2B1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3" name="Picture 52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0AA2C546-A022-4595-9B50-8A49F4746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456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4" name="Picture 53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BC6DE624-70B8-4088-B352-18164CCD02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62057" y="3632450"/>
                <a:ext cx="1755678" cy="1396479"/>
              </a:xfrm>
              <a:prstGeom prst="rect">
                <a:avLst/>
              </a:prstGeom>
            </p:spPr>
          </p:pic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0E45775-2D0B-4B48-86B2-F3FDAC78624B}"/>
                </a:ext>
              </a:extLst>
            </p:cNvPr>
            <p:cNvSpPr/>
            <p:nvPr/>
          </p:nvSpPr>
          <p:spPr>
            <a:xfrm>
              <a:off x="4799524" y="564715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F39E6D8-9D81-4022-BC53-3BF28BB0E166}"/>
                </a:ext>
              </a:extLst>
            </p:cNvPr>
            <p:cNvSpPr/>
            <p:nvPr/>
          </p:nvSpPr>
          <p:spPr>
            <a:xfrm>
              <a:off x="9159066" y="3454442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81007" y="993174"/>
            <a:ext cx="385288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Computer A applies a header and CRC to the data. The header contains: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Preamble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 frame deliminator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Source and destination MAC addresses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38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4050627-F718-43CD-A9FF-BA85385E97DD}"/>
              </a:ext>
            </a:extLst>
          </p:cNvPr>
          <p:cNvGrpSpPr/>
          <p:nvPr/>
        </p:nvGrpSpPr>
        <p:grpSpPr>
          <a:xfrm>
            <a:off x="5375426" y="789501"/>
            <a:ext cx="828675" cy="760713"/>
            <a:chOff x="6025991" y="1117499"/>
            <a:chExt cx="828675" cy="76071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D53D1C65-44E5-4BC1-AE21-A2A2E930533D}"/>
                </a:ext>
              </a:extLst>
            </p:cNvPr>
            <p:cNvSpPr/>
            <p:nvPr/>
          </p:nvSpPr>
          <p:spPr>
            <a:xfrm>
              <a:off x="6025991" y="1408211"/>
              <a:ext cx="828675" cy="470001"/>
            </a:xfrm>
            <a:prstGeom prst="roundRect">
              <a:avLst/>
            </a:prstGeom>
            <a:solidFill>
              <a:srgbClr val="CC99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CRC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809036E-6678-4C3B-A703-9BE7F5DF12AC}"/>
                </a:ext>
              </a:extLst>
            </p:cNvPr>
            <p:cNvSpPr/>
            <p:nvPr/>
          </p:nvSpPr>
          <p:spPr>
            <a:xfrm>
              <a:off x="6025991" y="1117499"/>
              <a:ext cx="828675" cy="47000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HEADER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87F6989A-F021-400C-9A52-AB943CC6B884}"/>
                </a:ext>
              </a:extLst>
            </p:cNvPr>
            <p:cNvSpPr/>
            <p:nvPr/>
          </p:nvSpPr>
          <p:spPr>
            <a:xfrm>
              <a:off x="6025991" y="1350511"/>
              <a:ext cx="828675" cy="2736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DATA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E7D124E-F1D4-42B4-9677-C5EBBAD0C3C8}"/>
              </a:ext>
            </a:extLst>
          </p:cNvPr>
          <p:cNvGrpSpPr/>
          <p:nvPr/>
        </p:nvGrpSpPr>
        <p:grpSpPr>
          <a:xfrm>
            <a:off x="3653960" y="713961"/>
            <a:ext cx="8238651" cy="5770111"/>
            <a:chOff x="1741184" y="564715"/>
            <a:chExt cx="8238651" cy="5770111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FCA25AC-07F4-43AA-9E40-0C0753E7A412}"/>
                </a:ext>
              </a:extLst>
            </p:cNvPr>
            <p:cNvGrpSpPr/>
            <p:nvPr/>
          </p:nvGrpSpPr>
          <p:grpSpPr>
            <a:xfrm>
              <a:off x="1741184" y="583765"/>
              <a:ext cx="8238651" cy="5751061"/>
              <a:chOff x="179084" y="758174"/>
              <a:chExt cx="8238651" cy="5751061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D5B0A58E-AE2F-4D64-ABBA-9C1655626D7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1971675"/>
                <a:ext cx="0" cy="1039222"/>
              </a:xfrm>
              <a:prstGeom prst="line">
                <a:avLst/>
              </a:prstGeom>
              <a:ln w="38100"/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BC6DE55-C152-45BE-BD6B-80A31215F5A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313574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EE00C6C-7F55-4748-9359-0DFC6F607AC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429562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CE816CAA-0F13-42C1-8346-28653E60C18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934762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46B1D211-FBD3-4011-87C5-AFB5FBF3AAB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4467158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CD56E2FA-259C-4E48-A451-BCC76BF1F69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946208" y="3022686"/>
                <a:ext cx="1864042" cy="1219529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14F8B85-7A10-4184-AEEF-9F47B52D25E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810308" y="376596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8" name="Picture 47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336BDF3-04D3-4042-AACA-75222B18E3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758174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49" name="Picture 48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473E3D8-048E-4802-A105-6C9ED3A7A2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084" y="3716277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0" name="Picture 49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83D24C7-5A64-490D-81CD-458E8C722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90530" y="5112756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1" name="Picture 50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3E97445C-C834-44C6-A93A-262A54B64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2836404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2" name="Picture 51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1F71B3C4-C2A3-4757-A727-E6884B2B1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3" name="Picture 52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0AA2C546-A022-4595-9B50-8A49F4746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456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4" name="Picture 53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BC6DE624-70B8-4088-B352-18164CCD02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62057" y="3632450"/>
                <a:ext cx="1755678" cy="1396479"/>
              </a:xfrm>
              <a:prstGeom prst="rect">
                <a:avLst/>
              </a:prstGeom>
            </p:spPr>
          </p:pic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0E45775-2D0B-4B48-86B2-F3FDAC78624B}"/>
                </a:ext>
              </a:extLst>
            </p:cNvPr>
            <p:cNvSpPr/>
            <p:nvPr/>
          </p:nvSpPr>
          <p:spPr>
            <a:xfrm>
              <a:off x="4799524" y="564715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F39E6D8-9D81-4022-BC53-3BF28BB0E166}"/>
                </a:ext>
              </a:extLst>
            </p:cNvPr>
            <p:cNvSpPr/>
            <p:nvPr/>
          </p:nvSpPr>
          <p:spPr>
            <a:xfrm>
              <a:off x="9159066" y="3454442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81007" y="993174"/>
            <a:ext cx="3958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 transmitting the data, Computer A checks if there is another transmission on the cable it is attached to.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6971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FE7D124E-F1D4-42B4-9677-C5EBBAD0C3C8}"/>
              </a:ext>
            </a:extLst>
          </p:cNvPr>
          <p:cNvGrpSpPr/>
          <p:nvPr/>
        </p:nvGrpSpPr>
        <p:grpSpPr>
          <a:xfrm>
            <a:off x="3653960" y="713961"/>
            <a:ext cx="8238651" cy="5770111"/>
            <a:chOff x="1741184" y="564715"/>
            <a:chExt cx="8238651" cy="5770111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FCA25AC-07F4-43AA-9E40-0C0753E7A412}"/>
                </a:ext>
              </a:extLst>
            </p:cNvPr>
            <p:cNvGrpSpPr/>
            <p:nvPr/>
          </p:nvGrpSpPr>
          <p:grpSpPr>
            <a:xfrm>
              <a:off x="1741184" y="583765"/>
              <a:ext cx="8238651" cy="5751061"/>
              <a:chOff x="179084" y="758174"/>
              <a:chExt cx="8238651" cy="5751061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D5B0A58E-AE2F-4D64-ABBA-9C1655626D7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1971675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BC6DE55-C152-45BE-BD6B-80A31215F5A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313574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EE00C6C-7F55-4748-9359-0DFC6F607AC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429562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CE816CAA-0F13-42C1-8346-28653E60C18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934762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46B1D211-FBD3-4011-87C5-AFB5FBF3AAB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4467158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CD56E2FA-259C-4E48-A451-BCC76BF1F69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946208" y="3022686"/>
                <a:ext cx="1864042" cy="1219529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14F8B85-7A10-4184-AEEF-9F47B52D25E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810308" y="376596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8" name="Picture 47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336BDF3-04D3-4042-AACA-75222B18E3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758174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49" name="Picture 48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473E3D8-048E-4802-A105-6C9ED3A7A2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084" y="3716277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0" name="Picture 49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83D24C7-5A64-490D-81CD-458E8C722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90530" y="5112756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1" name="Picture 50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3E97445C-C834-44C6-A93A-262A54B64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2836404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2" name="Picture 51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1F71B3C4-C2A3-4757-A727-E6884B2B1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3" name="Picture 52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0AA2C546-A022-4595-9B50-8A49F4746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456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4" name="Picture 53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BC6DE624-70B8-4088-B352-18164CCD02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62057" y="3632450"/>
                <a:ext cx="1755678" cy="1396479"/>
              </a:xfrm>
              <a:prstGeom prst="rect">
                <a:avLst/>
              </a:prstGeom>
            </p:spPr>
          </p:pic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0E45775-2D0B-4B48-86B2-F3FDAC78624B}"/>
                </a:ext>
              </a:extLst>
            </p:cNvPr>
            <p:cNvSpPr/>
            <p:nvPr/>
          </p:nvSpPr>
          <p:spPr>
            <a:xfrm>
              <a:off x="4799524" y="564715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F39E6D8-9D81-4022-BC53-3BF28BB0E166}"/>
                </a:ext>
              </a:extLst>
            </p:cNvPr>
            <p:cNvSpPr/>
            <p:nvPr/>
          </p:nvSpPr>
          <p:spPr>
            <a:xfrm>
              <a:off x="9159066" y="3454442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4050627-F718-43CD-A9FF-BA85385E97DD}"/>
              </a:ext>
            </a:extLst>
          </p:cNvPr>
          <p:cNvGrpSpPr/>
          <p:nvPr/>
        </p:nvGrpSpPr>
        <p:grpSpPr>
          <a:xfrm>
            <a:off x="5375426" y="789501"/>
            <a:ext cx="828675" cy="760713"/>
            <a:chOff x="6025991" y="1117499"/>
            <a:chExt cx="828675" cy="76071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D53D1C65-44E5-4BC1-AE21-A2A2E930533D}"/>
                </a:ext>
              </a:extLst>
            </p:cNvPr>
            <p:cNvSpPr/>
            <p:nvPr/>
          </p:nvSpPr>
          <p:spPr>
            <a:xfrm>
              <a:off x="6025991" y="1408211"/>
              <a:ext cx="828675" cy="470001"/>
            </a:xfrm>
            <a:prstGeom prst="roundRect">
              <a:avLst/>
            </a:prstGeom>
            <a:solidFill>
              <a:srgbClr val="CC99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CRC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809036E-6678-4C3B-A703-9BE7F5DF12AC}"/>
                </a:ext>
              </a:extLst>
            </p:cNvPr>
            <p:cNvSpPr/>
            <p:nvPr/>
          </p:nvSpPr>
          <p:spPr>
            <a:xfrm>
              <a:off x="6025991" y="1117499"/>
              <a:ext cx="828675" cy="47000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HEADER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87F6989A-F021-400C-9A52-AB943CC6B884}"/>
                </a:ext>
              </a:extLst>
            </p:cNvPr>
            <p:cNvSpPr/>
            <p:nvPr/>
          </p:nvSpPr>
          <p:spPr>
            <a:xfrm>
              <a:off x="6025991" y="1350511"/>
              <a:ext cx="828675" cy="2736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DATA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81007" y="993174"/>
            <a:ext cx="38528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frame is transmitted to the switch.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7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1.85185E-6 L 0.03398 0.21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3" y="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FE7D124E-F1D4-42B4-9677-C5EBBAD0C3C8}"/>
              </a:ext>
            </a:extLst>
          </p:cNvPr>
          <p:cNvGrpSpPr/>
          <p:nvPr/>
        </p:nvGrpSpPr>
        <p:grpSpPr>
          <a:xfrm>
            <a:off x="3653960" y="713961"/>
            <a:ext cx="8238651" cy="5770111"/>
            <a:chOff x="1741184" y="564715"/>
            <a:chExt cx="8238651" cy="5770111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FCA25AC-07F4-43AA-9E40-0C0753E7A412}"/>
                </a:ext>
              </a:extLst>
            </p:cNvPr>
            <p:cNvGrpSpPr/>
            <p:nvPr/>
          </p:nvGrpSpPr>
          <p:grpSpPr>
            <a:xfrm>
              <a:off x="1741184" y="583765"/>
              <a:ext cx="8238651" cy="5751061"/>
              <a:chOff x="179084" y="758174"/>
              <a:chExt cx="8238651" cy="5751061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D5B0A58E-AE2F-4D64-ABBA-9C1655626D7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1971675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BC6DE55-C152-45BE-BD6B-80A31215F5A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313574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EE00C6C-7F55-4748-9359-0DFC6F607AC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429562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CE816CAA-0F13-42C1-8346-28653E60C18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934762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46B1D211-FBD3-4011-87C5-AFB5FBF3AAB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4467158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CD56E2FA-259C-4E48-A451-BCC76BF1F69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946208" y="3022686"/>
                <a:ext cx="1864042" cy="1219529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14F8B85-7A10-4184-AEEF-9F47B52D25E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810308" y="376596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8" name="Picture 47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336BDF3-04D3-4042-AACA-75222B18E3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758174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49" name="Picture 48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473E3D8-048E-4802-A105-6C9ED3A7A2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084" y="3716277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0" name="Picture 49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83D24C7-5A64-490D-81CD-458E8C722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90530" y="5112756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1" name="Picture 50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3E97445C-C834-44C6-A93A-262A54B64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2836404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2" name="Picture 51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1F71B3C4-C2A3-4757-A727-E6884B2B1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3" name="Picture 52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0AA2C546-A022-4595-9B50-8A49F4746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456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4" name="Picture 53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BC6DE624-70B8-4088-B352-18164CCD02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62057" y="3632450"/>
                <a:ext cx="1755678" cy="1396479"/>
              </a:xfrm>
              <a:prstGeom prst="rect">
                <a:avLst/>
              </a:prstGeom>
            </p:spPr>
          </p:pic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0E45775-2D0B-4B48-86B2-F3FDAC78624B}"/>
                </a:ext>
              </a:extLst>
            </p:cNvPr>
            <p:cNvSpPr/>
            <p:nvPr/>
          </p:nvSpPr>
          <p:spPr>
            <a:xfrm>
              <a:off x="4799524" y="564715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F39E6D8-9D81-4022-BC53-3BF28BB0E166}"/>
                </a:ext>
              </a:extLst>
            </p:cNvPr>
            <p:cNvSpPr/>
            <p:nvPr/>
          </p:nvSpPr>
          <p:spPr>
            <a:xfrm>
              <a:off x="9159066" y="3454442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4050627-F718-43CD-A9FF-BA85385E97DD}"/>
              </a:ext>
            </a:extLst>
          </p:cNvPr>
          <p:cNvGrpSpPr/>
          <p:nvPr/>
        </p:nvGrpSpPr>
        <p:grpSpPr>
          <a:xfrm>
            <a:off x="5784329" y="2273197"/>
            <a:ext cx="828675" cy="760713"/>
            <a:chOff x="6025991" y="1117499"/>
            <a:chExt cx="828675" cy="76071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D53D1C65-44E5-4BC1-AE21-A2A2E930533D}"/>
                </a:ext>
              </a:extLst>
            </p:cNvPr>
            <p:cNvSpPr/>
            <p:nvPr/>
          </p:nvSpPr>
          <p:spPr>
            <a:xfrm>
              <a:off x="6025991" y="1408211"/>
              <a:ext cx="828675" cy="470001"/>
            </a:xfrm>
            <a:prstGeom prst="roundRect">
              <a:avLst/>
            </a:prstGeom>
            <a:solidFill>
              <a:srgbClr val="CC99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CRC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809036E-6678-4C3B-A703-9BE7F5DF12AC}"/>
                </a:ext>
              </a:extLst>
            </p:cNvPr>
            <p:cNvSpPr/>
            <p:nvPr/>
          </p:nvSpPr>
          <p:spPr>
            <a:xfrm>
              <a:off x="6025991" y="1117499"/>
              <a:ext cx="828675" cy="47000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HEADER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87F6989A-F021-400C-9A52-AB943CC6B884}"/>
                </a:ext>
              </a:extLst>
            </p:cNvPr>
            <p:cNvSpPr/>
            <p:nvPr/>
          </p:nvSpPr>
          <p:spPr>
            <a:xfrm>
              <a:off x="6025991" y="1350511"/>
              <a:ext cx="828675" cy="2736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DATA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81007" y="993174"/>
            <a:ext cx="385288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switch examines the CRC to make sure the frame has arrived correctly.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it hasn’t, the switch will ask for the frame to be resent.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4724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FE7D124E-F1D4-42B4-9677-C5EBBAD0C3C8}"/>
              </a:ext>
            </a:extLst>
          </p:cNvPr>
          <p:cNvGrpSpPr/>
          <p:nvPr/>
        </p:nvGrpSpPr>
        <p:grpSpPr>
          <a:xfrm>
            <a:off x="3653960" y="713961"/>
            <a:ext cx="8238651" cy="5770111"/>
            <a:chOff x="1741184" y="564715"/>
            <a:chExt cx="8238651" cy="5770111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FCA25AC-07F4-43AA-9E40-0C0753E7A412}"/>
                </a:ext>
              </a:extLst>
            </p:cNvPr>
            <p:cNvGrpSpPr/>
            <p:nvPr/>
          </p:nvGrpSpPr>
          <p:grpSpPr>
            <a:xfrm>
              <a:off x="1741184" y="583765"/>
              <a:ext cx="8238651" cy="5751061"/>
              <a:chOff x="179084" y="758174"/>
              <a:chExt cx="8238651" cy="5751061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D5B0A58E-AE2F-4D64-ABBA-9C1655626D7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1971675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BC6DE55-C152-45BE-BD6B-80A31215F5A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3135746"/>
                <a:ext cx="0" cy="1039222"/>
              </a:xfrm>
              <a:prstGeom prst="line">
                <a:avLst/>
              </a:prstGeom>
              <a:ln w="38100"/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EE00C6C-7F55-4748-9359-0DFC6F607AC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429562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CE816CAA-0F13-42C1-8346-28653E60C18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934762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46B1D211-FBD3-4011-87C5-AFB5FBF3AAB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4467158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CD56E2FA-259C-4E48-A451-BCC76BF1F69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946208" y="3022686"/>
                <a:ext cx="1864042" cy="1219529"/>
              </a:xfrm>
              <a:prstGeom prst="line">
                <a:avLst/>
              </a:prstGeom>
              <a:ln w="38100"/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14F8B85-7A10-4184-AEEF-9F47B52D25E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810308" y="376596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8" name="Picture 47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336BDF3-04D3-4042-AACA-75222B18E3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758174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49" name="Picture 48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473E3D8-048E-4802-A105-6C9ED3A7A2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084" y="3716277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0" name="Picture 49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83D24C7-5A64-490D-81CD-458E8C722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90530" y="5112756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1" name="Picture 50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3E97445C-C834-44C6-A93A-262A54B64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2836404"/>
                <a:ext cx="1701800" cy="348987"/>
              </a:xfrm>
              <a:prstGeom prst="rect">
                <a:avLst/>
              </a:prstGeom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p:spPr>
          </p:pic>
          <p:pic>
            <p:nvPicPr>
              <p:cNvPr id="52" name="Picture 51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1F71B3C4-C2A3-4757-A727-E6884B2B1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4082018"/>
                <a:ext cx="1701800" cy="348987"/>
              </a:xfrm>
              <a:prstGeom prst="rect">
                <a:avLst/>
              </a:prstGeom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p:spPr>
          </p:pic>
          <p:pic>
            <p:nvPicPr>
              <p:cNvPr id="53" name="Picture 52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0AA2C546-A022-4595-9B50-8A49F4746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456" y="4082018"/>
                <a:ext cx="1701800" cy="348987"/>
              </a:xfrm>
              <a:prstGeom prst="rect">
                <a:avLst/>
              </a:prstGeom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p:spPr>
          </p:pic>
          <p:pic>
            <p:nvPicPr>
              <p:cNvPr id="54" name="Picture 53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BC6DE624-70B8-4088-B352-18164CCD02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62057" y="3632450"/>
                <a:ext cx="1755678" cy="1396479"/>
              </a:xfrm>
              <a:prstGeom prst="rect">
                <a:avLst/>
              </a:prstGeom>
            </p:spPr>
          </p:pic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0E45775-2D0B-4B48-86B2-F3FDAC78624B}"/>
                </a:ext>
              </a:extLst>
            </p:cNvPr>
            <p:cNvSpPr/>
            <p:nvPr/>
          </p:nvSpPr>
          <p:spPr>
            <a:xfrm>
              <a:off x="4799524" y="564715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F39E6D8-9D81-4022-BC53-3BF28BB0E166}"/>
                </a:ext>
              </a:extLst>
            </p:cNvPr>
            <p:cNvSpPr/>
            <p:nvPr/>
          </p:nvSpPr>
          <p:spPr>
            <a:xfrm>
              <a:off x="9159066" y="3454442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4050627-F718-43CD-A9FF-BA85385E97DD}"/>
              </a:ext>
            </a:extLst>
          </p:cNvPr>
          <p:cNvGrpSpPr/>
          <p:nvPr/>
        </p:nvGrpSpPr>
        <p:grpSpPr>
          <a:xfrm>
            <a:off x="5784329" y="2273197"/>
            <a:ext cx="828675" cy="760713"/>
            <a:chOff x="6025991" y="1117499"/>
            <a:chExt cx="828675" cy="76071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D53D1C65-44E5-4BC1-AE21-A2A2E930533D}"/>
                </a:ext>
              </a:extLst>
            </p:cNvPr>
            <p:cNvSpPr/>
            <p:nvPr/>
          </p:nvSpPr>
          <p:spPr>
            <a:xfrm>
              <a:off x="6025991" y="1408211"/>
              <a:ext cx="828675" cy="470001"/>
            </a:xfrm>
            <a:prstGeom prst="roundRect">
              <a:avLst/>
            </a:prstGeom>
            <a:solidFill>
              <a:srgbClr val="CC99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CRC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809036E-6678-4C3B-A703-9BE7F5DF12AC}"/>
                </a:ext>
              </a:extLst>
            </p:cNvPr>
            <p:cNvSpPr/>
            <p:nvPr/>
          </p:nvSpPr>
          <p:spPr>
            <a:xfrm>
              <a:off x="6025991" y="1117499"/>
              <a:ext cx="828675" cy="47000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HEADER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87F6989A-F021-400C-9A52-AB943CC6B884}"/>
                </a:ext>
              </a:extLst>
            </p:cNvPr>
            <p:cNvSpPr/>
            <p:nvPr/>
          </p:nvSpPr>
          <p:spPr>
            <a:xfrm>
              <a:off x="6025991" y="1350511"/>
              <a:ext cx="828675" cy="2736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DATA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81007" y="993174"/>
            <a:ext cx="38528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switch then examines the header and decides which port the frame should be sent down.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7168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FE7D124E-F1D4-42B4-9677-C5EBBAD0C3C8}"/>
              </a:ext>
            </a:extLst>
          </p:cNvPr>
          <p:cNvGrpSpPr/>
          <p:nvPr/>
        </p:nvGrpSpPr>
        <p:grpSpPr>
          <a:xfrm>
            <a:off x="3653960" y="713961"/>
            <a:ext cx="8238651" cy="5770111"/>
            <a:chOff x="1741184" y="564715"/>
            <a:chExt cx="8238651" cy="5770111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FCA25AC-07F4-43AA-9E40-0C0753E7A412}"/>
                </a:ext>
              </a:extLst>
            </p:cNvPr>
            <p:cNvGrpSpPr/>
            <p:nvPr/>
          </p:nvGrpSpPr>
          <p:grpSpPr>
            <a:xfrm>
              <a:off x="1741184" y="583765"/>
              <a:ext cx="8238651" cy="5751061"/>
              <a:chOff x="179084" y="758174"/>
              <a:chExt cx="8238651" cy="5751061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D5B0A58E-AE2F-4D64-ABBA-9C1655626D7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1971675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BC6DE55-C152-45BE-BD6B-80A31215F5A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313574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EE00C6C-7F55-4748-9359-0DFC6F607AC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429562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CE816CAA-0F13-42C1-8346-28653E60C18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934762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46B1D211-FBD3-4011-87C5-AFB5FBF3AAB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4467158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CD56E2FA-259C-4E48-A451-BCC76BF1F69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946208" y="3022686"/>
                <a:ext cx="1864042" cy="1219529"/>
              </a:xfrm>
              <a:prstGeom prst="line">
                <a:avLst/>
              </a:prstGeom>
              <a:ln w="38100"/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14F8B85-7A10-4184-AEEF-9F47B52D25E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810308" y="376596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8" name="Picture 47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336BDF3-04D3-4042-AACA-75222B18E3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758174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49" name="Picture 48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473E3D8-048E-4802-A105-6C9ED3A7A2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084" y="3716277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0" name="Picture 49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83D24C7-5A64-490D-81CD-458E8C722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90530" y="5112756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1" name="Picture 50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3E97445C-C834-44C6-A93A-262A54B64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2836404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2" name="Picture 51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1F71B3C4-C2A3-4757-A727-E6884B2B1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3" name="Picture 52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0AA2C546-A022-4595-9B50-8A49F4746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456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4" name="Picture 53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BC6DE624-70B8-4088-B352-18164CCD02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62057" y="3632450"/>
                <a:ext cx="1755678" cy="1396479"/>
              </a:xfrm>
              <a:prstGeom prst="rect">
                <a:avLst/>
              </a:prstGeom>
            </p:spPr>
          </p:pic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0E45775-2D0B-4B48-86B2-F3FDAC78624B}"/>
                </a:ext>
              </a:extLst>
            </p:cNvPr>
            <p:cNvSpPr/>
            <p:nvPr/>
          </p:nvSpPr>
          <p:spPr>
            <a:xfrm>
              <a:off x="4799524" y="564715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F39E6D8-9D81-4022-BC53-3BF28BB0E166}"/>
                </a:ext>
              </a:extLst>
            </p:cNvPr>
            <p:cNvSpPr/>
            <p:nvPr/>
          </p:nvSpPr>
          <p:spPr>
            <a:xfrm>
              <a:off x="9159066" y="3454442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4050627-F718-43CD-A9FF-BA85385E97DD}"/>
              </a:ext>
            </a:extLst>
          </p:cNvPr>
          <p:cNvGrpSpPr/>
          <p:nvPr/>
        </p:nvGrpSpPr>
        <p:grpSpPr>
          <a:xfrm>
            <a:off x="5784329" y="2273197"/>
            <a:ext cx="828675" cy="760713"/>
            <a:chOff x="6025991" y="1117499"/>
            <a:chExt cx="828675" cy="76071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D53D1C65-44E5-4BC1-AE21-A2A2E930533D}"/>
                </a:ext>
              </a:extLst>
            </p:cNvPr>
            <p:cNvSpPr/>
            <p:nvPr/>
          </p:nvSpPr>
          <p:spPr>
            <a:xfrm>
              <a:off x="6025991" y="1408211"/>
              <a:ext cx="828675" cy="470001"/>
            </a:xfrm>
            <a:prstGeom prst="roundRect">
              <a:avLst/>
            </a:prstGeom>
            <a:solidFill>
              <a:srgbClr val="CC99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CRC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809036E-6678-4C3B-A703-9BE7F5DF12AC}"/>
                </a:ext>
              </a:extLst>
            </p:cNvPr>
            <p:cNvSpPr/>
            <p:nvPr/>
          </p:nvSpPr>
          <p:spPr>
            <a:xfrm>
              <a:off x="6025991" y="1117499"/>
              <a:ext cx="828675" cy="47000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HEADER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87F6989A-F021-400C-9A52-AB943CC6B884}"/>
                </a:ext>
              </a:extLst>
            </p:cNvPr>
            <p:cNvSpPr/>
            <p:nvPr/>
          </p:nvSpPr>
          <p:spPr>
            <a:xfrm>
              <a:off x="6025991" y="1350511"/>
              <a:ext cx="828675" cy="2736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DATA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81007" y="993174"/>
            <a:ext cx="40564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also checks if there is another transmission on the cable it wants to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1121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FE7D124E-F1D4-42B4-9677-C5EBBAD0C3C8}"/>
              </a:ext>
            </a:extLst>
          </p:cNvPr>
          <p:cNvGrpSpPr/>
          <p:nvPr/>
        </p:nvGrpSpPr>
        <p:grpSpPr>
          <a:xfrm>
            <a:off x="3653960" y="713961"/>
            <a:ext cx="8238651" cy="5770111"/>
            <a:chOff x="1741184" y="564715"/>
            <a:chExt cx="8238651" cy="5770111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FCA25AC-07F4-43AA-9E40-0C0753E7A412}"/>
                </a:ext>
              </a:extLst>
            </p:cNvPr>
            <p:cNvGrpSpPr/>
            <p:nvPr/>
          </p:nvGrpSpPr>
          <p:grpSpPr>
            <a:xfrm>
              <a:off x="1741184" y="583765"/>
              <a:ext cx="8238651" cy="5751061"/>
              <a:chOff x="179084" y="758174"/>
              <a:chExt cx="8238651" cy="5751061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D5B0A58E-AE2F-4D64-ABBA-9C1655626D7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1971675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BC6DE55-C152-45BE-BD6B-80A31215F5A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313574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EE00C6C-7F55-4748-9359-0DFC6F607AC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180656" y="429562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CE816CAA-0F13-42C1-8346-28653E60C18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934762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46B1D211-FBD3-4011-87C5-AFB5FBF3AAB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4467158" y="3753707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CD56E2FA-259C-4E48-A451-BCC76BF1F69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946208" y="3022686"/>
                <a:ext cx="1864042" cy="1219529"/>
              </a:xfrm>
              <a:prstGeom prst="line">
                <a:avLst/>
              </a:prstGeom>
              <a:ln w="38100"/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314F8B85-7A10-4184-AEEF-9F47B52D25E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810308" y="3765966"/>
                <a:ext cx="0" cy="103922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8" name="Picture 47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336BDF3-04D3-4042-AACA-75222B18E3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758174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49" name="Picture 48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473E3D8-048E-4802-A105-6C9ED3A7A2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084" y="3716277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0" name="Picture 49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83D24C7-5A64-490D-81CD-458E8C722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90530" y="5112756"/>
                <a:ext cx="1755678" cy="1396479"/>
              </a:xfrm>
              <a:prstGeom prst="rect">
                <a:avLst/>
              </a:prstGeom>
            </p:spPr>
          </p:pic>
          <p:pic>
            <p:nvPicPr>
              <p:cNvPr id="51" name="Picture 50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3E97445C-C834-44C6-A93A-262A54B64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2836404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2" name="Picture 51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1F71B3C4-C2A3-4757-A727-E6884B2B1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0060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3" name="Picture 52" descr="A picture containing guitar&#10;&#10;Description automatically generated">
                <a:extLst>
                  <a:ext uri="{FF2B5EF4-FFF2-40B4-BE49-F238E27FC236}">
                    <a16:creationId xmlns:a16="http://schemas.microsoft.com/office/drawing/2014/main" id="{0AA2C546-A022-4595-9B50-8A49F4746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456" y="4082018"/>
                <a:ext cx="1701800" cy="348987"/>
              </a:xfrm>
              <a:prstGeom prst="rect">
                <a:avLst/>
              </a:prstGeom>
            </p:spPr>
          </p:pic>
          <p:pic>
            <p:nvPicPr>
              <p:cNvPr id="54" name="Picture 53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BC6DE624-70B8-4088-B352-18164CCD02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62057" y="3632450"/>
                <a:ext cx="1755678" cy="1396479"/>
              </a:xfrm>
              <a:prstGeom prst="rect">
                <a:avLst/>
              </a:prstGeom>
            </p:spPr>
          </p:pic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0E45775-2D0B-4B48-86B2-F3FDAC78624B}"/>
                </a:ext>
              </a:extLst>
            </p:cNvPr>
            <p:cNvSpPr/>
            <p:nvPr/>
          </p:nvSpPr>
          <p:spPr>
            <a:xfrm>
              <a:off x="4799524" y="564715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F39E6D8-9D81-4022-BC53-3BF28BB0E166}"/>
                </a:ext>
              </a:extLst>
            </p:cNvPr>
            <p:cNvSpPr/>
            <p:nvPr/>
          </p:nvSpPr>
          <p:spPr>
            <a:xfrm>
              <a:off x="9159066" y="3454442"/>
              <a:ext cx="422155" cy="784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4400" b="1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</a:t>
              </a:r>
              <a:endPara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4050627-F718-43CD-A9FF-BA85385E97DD}"/>
              </a:ext>
            </a:extLst>
          </p:cNvPr>
          <p:cNvGrpSpPr/>
          <p:nvPr/>
        </p:nvGrpSpPr>
        <p:grpSpPr>
          <a:xfrm>
            <a:off x="5784329" y="2273197"/>
            <a:ext cx="828675" cy="760713"/>
            <a:chOff x="6025991" y="1117499"/>
            <a:chExt cx="828675" cy="76071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D53D1C65-44E5-4BC1-AE21-A2A2E930533D}"/>
                </a:ext>
              </a:extLst>
            </p:cNvPr>
            <p:cNvSpPr/>
            <p:nvPr/>
          </p:nvSpPr>
          <p:spPr>
            <a:xfrm>
              <a:off x="6025991" y="1408211"/>
              <a:ext cx="828675" cy="470001"/>
            </a:xfrm>
            <a:prstGeom prst="roundRect">
              <a:avLst/>
            </a:prstGeom>
            <a:solidFill>
              <a:srgbClr val="CC99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CRC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809036E-6678-4C3B-A703-9BE7F5DF12AC}"/>
                </a:ext>
              </a:extLst>
            </p:cNvPr>
            <p:cNvSpPr/>
            <p:nvPr/>
          </p:nvSpPr>
          <p:spPr>
            <a:xfrm>
              <a:off x="6025991" y="1117499"/>
              <a:ext cx="828675" cy="47000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HEADER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87F6989A-F021-400C-9A52-AB943CC6B884}"/>
                </a:ext>
              </a:extLst>
            </p:cNvPr>
            <p:cNvSpPr/>
            <p:nvPr/>
          </p:nvSpPr>
          <p:spPr>
            <a:xfrm>
              <a:off x="6025991" y="1350511"/>
              <a:ext cx="828675" cy="2736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DATA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81006" y="993174"/>
            <a:ext cx="4242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frame is transmitted to the next switch.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79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4.44444E-6 L 0.22084 0.18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5B0A58E-AE2F-4D64-ABBA-9C1655626D7C}"/>
              </a:ext>
            </a:extLst>
          </p:cNvPr>
          <p:cNvCxnSpPr>
            <a:cxnSpLocks/>
          </p:cNvCxnSpPr>
          <p:nvPr/>
        </p:nvCxnSpPr>
        <p:spPr>
          <a:xfrm flipV="1">
            <a:off x="6655532" y="1946512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BC6DE55-C152-45BE-BD6B-80A31215F5A6}"/>
              </a:ext>
            </a:extLst>
          </p:cNvPr>
          <p:cNvCxnSpPr>
            <a:cxnSpLocks/>
          </p:cNvCxnSpPr>
          <p:nvPr/>
        </p:nvCxnSpPr>
        <p:spPr>
          <a:xfrm flipV="1">
            <a:off x="6655532" y="3110583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EE00C6C-7F55-4748-9359-0DFC6F607AC4}"/>
              </a:ext>
            </a:extLst>
          </p:cNvPr>
          <p:cNvCxnSpPr>
            <a:cxnSpLocks/>
          </p:cNvCxnSpPr>
          <p:nvPr/>
        </p:nvCxnSpPr>
        <p:spPr>
          <a:xfrm flipV="1">
            <a:off x="6655532" y="4270464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CE816CAA-0F13-42C1-8346-28653E60C18E}"/>
              </a:ext>
            </a:extLst>
          </p:cNvPr>
          <p:cNvCxnSpPr>
            <a:cxnSpLocks/>
          </p:cNvCxnSpPr>
          <p:nvPr/>
        </p:nvCxnSpPr>
        <p:spPr>
          <a:xfrm rot="16200000" flipV="1">
            <a:off x="5409638" y="3728544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46B1D211-FBD3-4011-87C5-AFB5FBF3AAB8}"/>
              </a:ext>
            </a:extLst>
          </p:cNvPr>
          <p:cNvCxnSpPr>
            <a:cxnSpLocks/>
          </p:cNvCxnSpPr>
          <p:nvPr/>
        </p:nvCxnSpPr>
        <p:spPr>
          <a:xfrm rot="16200000" flipV="1">
            <a:off x="7942034" y="3728544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D56E2FA-259C-4E48-A451-BCC76BF1F699}"/>
              </a:ext>
            </a:extLst>
          </p:cNvPr>
          <p:cNvCxnSpPr>
            <a:cxnSpLocks/>
          </p:cNvCxnSpPr>
          <p:nvPr/>
        </p:nvCxnSpPr>
        <p:spPr>
          <a:xfrm flipH="1" flipV="1">
            <a:off x="7421084" y="2997523"/>
            <a:ext cx="1864042" cy="1219529"/>
          </a:xfrm>
          <a:prstGeom prst="line">
            <a:avLst/>
          </a:prstGeom>
          <a:ln w="38100"/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314F8B85-7A10-4184-AEEF-9F47B52D25E8}"/>
              </a:ext>
            </a:extLst>
          </p:cNvPr>
          <p:cNvCxnSpPr>
            <a:cxnSpLocks/>
          </p:cNvCxnSpPr>
          <p:nvPr/>
        </p:nvCxnSpPr>
        <p:spPr>
          <a:xfrm rot="16200000" flipV="1">
            <a:off x="10285184" y="3740803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 descr="A close up of a computer&#10;&#10;Description automatically generated">
            <a:extLst>
              <a:ext uri="{FF2B5EF4-FFF2-40B4-BE49-F238E27FC236}">
                <a16:creationId xmlns:a16="http://schemas.microsoft.com/office/drawing/2014/main" id="{1336BDF3-04D3-4042-AACA-75222B18E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936" y="733011"/>
            <a:ext cx="1755678" cy="1396479"/>
          </a:xfrm>
          <a:prstGeom prst="rect">
            <a:avLst/>
          </a:prstGeom>
        </p:spPr>
      </p:pic>
      <p:pic>
        <p:nvPicPr>
          <p:cNvPr id="49" name="Picture 48" descr="A close up of a computer&#10;&#10;Description automatically generated">
            <a:extLst>
              <a:ext uri="{FF2B5EF4-FFF2-40B4-BE49-F238E27FC236}">
                <a16:creationId xmlns:a16="http://schemas.microsoft.com/office/drawing/2014/main" id="{1473E3D8-048E-4802-A105-6C9ED3A7A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960" y="3691114"/>
            <a:ext cx="1755678" cy="1396479"/>
          </a:xfrm>
          <a:prstGeom prst="rect">
            <a:avLst/>
          </a:prstGeom>
        </p:spPr>
      </p:pic>
      <p:pic>
        <p:nvPicPr>
          <p:cNvPr id="50" name="Picture 49" descr="A close up of a computer&#10;&#10;Description automatically generated">
            <a:extLst>
              <a:ext uri="{FF2B5EF4-FFF2-40B4-BE49-F238E27FC236}">
                <a16:creationId xmlns:a16="http://schemas.microsoft.com/office/drawing/2014/main" id="{C83D24C7-5A64-490D-81CD-458E8C722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406" y="5087593"/>
            <a:ext cx="1755678" cy="1396479"/>
          </a:xfrm>
          <a:prstGeom prst="rect">
            <a:avLst/>
          </a:prstGeom>
        </p:spPr>
      </p:pic>
      <p:pic>
        <p:nvPicPr>
          <p:cNvPr id="51" name="Picture 50" descr="A picture containing guitar&#10;&#10;Description automatically generated">
            <a:extLst>
              <a:ext uri="{FF2B5EF4-FFF2-40B4-BE49-F238E27FC236}">
                <a16:creationId xmlns:a16="http://schemas.microsoft.com/office/drawing/2014/main" id="{3E97445C-C834-44C6-A93A-262A54B6426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936" y="2811241"/>
            <a:ext cx="1701800" cy="348987"/>
          </a:xfrm>
          <a:prstGeom prst="rect">
            <a:avLst/>
          </a:prstGeom>
        </p:spPr>
      </p:pic>
      <p:pic>
        <p:nvPicPr>
          <p:cNvPr id="52" name="Picture 51" descr="A picture containing guitar&#10;&#10;Description automatically generated">
            <a:extLst>
              <a:ext uri="{FF2B5EF4-FFF2-40B4-BE49-F238E27FC236}">
                <a16:creationId xmlns:a16="http://schemas.microsoft.com/office/drawing/2014/main" id="{1F71B3C4-C2A3-4757-A727-E6884B2B169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936" y="4056855"/>
            <a:ext cx="1701800" cy="348987"/>
          </a:xfrm>
          <a:prstGeom prst="rect">
            <a:avLst/>
          </a:prstGeom>
        </p:spPr>
      </p:pic>
      <p:pic>
        <p:nvPicPr>
          <p:cNvPr id="53" name="Picture 52" descr="A picture containing guitar&#10;&#10;Description automatically generated">
            <a:extLst>
              <a:ext uri="{FF2B5EF4-FFF2-40B4-BE49-F238E27FC236}">
                <a16:creationId xmlns:a16="http://schemas.microsoft.com/office/drawing/2014/main" id="{0AA2C546-A022-4595-9B50-8A49F4746AA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332" y="4056855"/>
            <a:ext cx="1701800" cy="348987"/>
          </a:xfrm>
          <a:prstGeom prst="rect">
            <a:avLst/>
          </a:prstGeom>
        </p:spPr>
      </p:pic>
      <p:pic>
        <p:nvPicPr>
          <p:cNvPr id="54" name="Picture 53" descr="A close up of a computer&#10;&#10;Description automatically generated">
            <a:extLst>
              <a:ext uri="{FF2B5EF4-FFF2-40B4-BE49-F238E27FC236}">
                <a16:creationId xmlns:a16="http://schemas.microsoft.com/office/drawing/2014/main" id="{BC6DE624-70B8-4088-B352-18164CCD0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933" y="3607287"/>
            <a:ext cx="1755678" cy="1396479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30E45775-2D0B-4B48-86B2-F3FDAC78624B}"/>
              </a:ext>
            </a:extLst>
          </p:cNvPr>
          <p:cNvSpPr/>
          <p:nvPr/>
        </p:nvSpPr>
        <p:spPr>
          <a:xfrm>
            <a:off x="6712300" y="713961"/>
            <a:ext cx="422155" cy="784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F39E6D8-9D81-4022-BC53-3BF28BB0E166}"/>
              </a:ext>
            </a:extLst>
          </p:cNvPr>
          <p:cNvSpPr/>
          <p:nvPr/>
        </p:nvSpPr>
        <p:spPr>
          <a:xfrm>
            <a:off x="11071842" y="3603688"/>
            <a:ext cx="422155" cy="784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4050627-F718-43CD-A9FF-BA85385E97DD}"/>
              </a:ext>
            </a:extLst>
          </p:cNvPr>
          <p:cNvGrpSpPr/>
          <p:nvPr/>
        </p:nvGrpSpPr>
        <p:grpSpPr>
          <a:xfrm>
            <a:off x="8498488" y="3550734"/>
            <a:ext cx="828675" cy="760713"/>
            <a:chOff x="6025991" y="1117499"/>
            <a:chExt cx="828675" cy="76071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D53D1C65-44E5-4BC1-AE21-A2A2E930533D}"/>
                </a:ext>
              </a:extLst>
            </p:cNvPr>
            <p:cNvSpPr/>
            <p:nvPr/>
          </p:nvSpPr>
          <p:spPr>
            <a:xfrm>
              <a:off x="6025991" y="1408211"/>
              <a:ext cx="828675" cy="470001"/>
            </a:xfrm>
            <a:prstGeom prst="roundRect">
              <a:avLst/>
            </a:prstGeom>
            <a:solidFill>
              <a:srgbClr val="CC99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CRC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809036E-6678-4C3B-A703-9BE7F5DF12AC}"/>
                </a:ext>
              </a:extLst>
            </p:cNvPr>
            <p:cNvSpPr/>
            <p:nvPr/>
          </p:nvSpPr>
          <p:spPr>
            <a:xfrm>
              <a:off x="6025991" y="1117499"/>
              <a:ext cx="828675" cy="47000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HEADER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87F6989A-F021-400C-9A52-AB943CC6B884}"/>
                </a:ext>
              </a:extLst>
            </p:cNvPr>
            <p:cNvSpPr/>
            <p:nvPr/>
          </p:nvSpPr>
          <p:spPr>
            <a:xfrm>
              <a:off x="6025991" y="1350511"/>
              <a:ext cx="828675" cy="2736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DATA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81006" y="993174"/>
            <a:ext cx="424635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 sending the frame on to Computer B, the new switch will also check: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CRC;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 the frame is heading; and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the required cable is available.</a:t>
            </a:r>
          </a:p>
        </p:txBody>
      </p:sp>
    </p:spTree>
    <p:extLst>
      <p:ext uri="{BB962C8B-B14F-4D97-AF65-F5344CB8AC3E}">
        <p14:creationId xmlns:p14="http://schemas.microsoft.com/office/powerpoint/2010/main" val="1604126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013 1.85185E-6 L 0.10026 1.85185E-6 C 0.14505 1.85185E-6 0.20052 -0.02871 0.20052 -0.05162 L 0.20052 -0.10278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13" y="-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5B0A58E-AE2F-4D64-ABBA-9C1655626D7C}"/>
              </a:ext>
            </a:extLst>
          </p:cNvPr>
          <p:cNvCxnSpPr>
            <a:cxnSpLocks/>
          </p:cNvCxnSpPr>
          <p:nvPr/>
        </p:nvCxnSpPr>
        <p:spPr>
          <a:xfrm flipV="1">
            <a:off x="6655532" y="1946512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BC6DE55-C152-45BE-BD6B-80A31215F5A6}"/>
              </a:ext>
            </a:extLst>
          </p:cNvPr>
          <p:cNvCxnSpPr>
            <a:cxnSpLocks/>
          </p:cNvCxnSpPr>
          <p:nvPr/>
        </p:nvCxnSpPr>
        <p:spPr>
          <a:xfrm flipV="1">
            <a:off x="6655532" y="3110583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EE00C6C-7F55-4748-9359-0DFC6F607AC4}"/>
              </a:ext>
            </a:extLst>
          </p:cNvPr>
          <p:cNvCxnSpPr>
            <a:cxnSpLocks/>
          </p:cNvCxnSpPr>
          <p:nvPr/>
        </p:nvCxnSpPr>
        <p:spPr>
          <a:xfrm flipV="1">
            <a:off x="6655532" y="4270464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CE816CAA-0F13-42C1-8346-28653E60C18E}"/>
              </a:ext>
            </a:extLst>
          </p:cNvPr>
          <p:cNvCxnSpPr>
            <a:cxnSpLocks/>
          </p:cNvCxnSpPr>
          <p:nvPr/>
        </p:nvCxnSpPr>
        <p:spPr>
          <a:xfrm rot="16200000" flipV="1">
            <a:off x="5409638" y="3728544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46B1D211-FBD3-4011-87C5-AFB5FBF3AAB8}"/>
              </a:ext>
            </a:extLst>
          </p:cNvPr>
          <p:cNvCxnSpPr>
            <a:cxnSpLocks/>
          </p:cNvCxnSpPr>
          <p:nvPr/>
        </p:nvCxnSpPr>
        <p:spPr>
          <a:xfrm rot="16200000" flipV="1">
            <a:off x="7942034" y="3728544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D56E2FA-259C-4E48-A451-BCC76BF1F699}"/>
              </a:ext>
            </a:extLst>
          </p:cNvPr>
          <p:cNvCxnSpPr>
            <a:cxnSpLocks/>
          </p:cNvCxnSpPr>
          <p:nvPr/>
        </p:nvCxnSpPr>
        <p:spPr>
          <a:xfrm flipH="1" flipV="1">
            <a:off x="7421084" y="2997523"/>
            <a:ext cx="1864042" cy="1219529"/>
          </a:xfrm>
          <a:prstGeom prst="line">
            <a:avLst/>
          </a:prstGeom>
          <a:ln w="38100"/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314F8B85-7A10-4184-AEEF-9F47B52D25E8}"/>
              </a:ext>
            </a:extLst>
          </p:cNvPr>
          <p:cNvCxnSpPr>
            <a:cxnSpLocks/>
          </p:cNvCxnSpPr>
          <p:nvPr/>
        </p:nvCxnSpPr>
        <p:spPr>
          <a:xfrm rot="16200000" flipV="1">
            <a:off x="10285184" y="3740803"/>
            <a:ext cx="0" cy="10392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 descr="A close up of a computer&#10;&#10;Description automatically generated">
            <a:extLst>
              <a:ext uri="{FF2B5EF4-FFF2-40B4-BE49-F238E27FC236}">
                <a16:creationId xmlns:a16="http://schemas.microsoft.com/office/drawing/2014/main" id="{1336BDF3-04D3-4042-AACA-75222B18E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936" y="733011"/>
            <a:ext cx="1755678" cy="1396479"/>
          </a:xfrm>
          <a:prstGeom prst="rect">
            <a:avLst/>
          </a:prstGeom>
        </p:spPr>
      </p:pic>
      <p:pic>
        <p:nvPicPr>
          <p:cNvPr id="49" name="Picture 48" descr="A close up of a computer&#10;&#10;Description automatically generated">
            <a:extLst>
              <a:ext uri="{FF2B5EF4-FFF2-40B4-BE49-F238E27FC236}">
                <a16:creationId xmlns:a16="http://schemas.microsoft.com/office/drawing/2014/main" id="{1473E3D8-048E-4802-A105-6C9ED3A7A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960" y="3691114"/>
            <a:ext cx="1755678" cy="1396479"/>
          </a:xfrm>
          <a:prstGeom prst="rect">
            <a:avLst/>
          </a:prstGeom>
        </p:spPr>
      </p:pic>
      <p:pic>
        <p:nvPicPr>
          <p:cNvPr id="50" name="Picture 49" descr="A close up of a computer&#10;&#10;Description automatically generated">
            <a:extLst>
              <a:ext uri="{FF2B5EF4-FFF2-40B4-BE49-F238E27FC236}">
                <a16:creationId xmlns:a16="http://schemas.microsoft.com/office/drawing/2014/main" id="{C83D24C7-5A64-490D-81CD-458E8C722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406" y="5087593"/>
            <a:ext cx="1755678" cy="1396479"/>
          </a:xfrm>
          <a:prstGeom prst="rect">
            <a:avLst/>
          </a:prstGeom>
        </p:spPr>
      </p:pic>
      <p:pic>
        <p:nvPicPr>
          <p:cNvPr id="51" name="Picture 50" descr="A picture containing guitar&#10;&#10;Description automatically generated">
            <a:extLst>
              <a:ext uri="{FF2B5EF4-FFF2-40B4-BE49-F238E27FC236}">
                <a16:creationId xmlns:a16="http://schemas.microsoft.com/office/drawing/2014/main" id="{3E97445C-C834-44C6-A93A-262A54B6426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936" y="2811241"/>
            <a:ext cx="1701800" cy="348987"/>
          </a:xfrm>
          <a:prstGeom prst="rect">
            <a:avLst/>
          </a:prstGeom>
        </p:spPr>
      </p:pic>
      <p:pic>
        <p:nvPicPr>
          <p:cNvPr id="52" name="Picture 51" descr="A picture containing guitar&#10;&#10;Description automatically generated">
            <a:extLst>
              <a:ext uri="{FF2B5EF4-FFF2-40B4-BE49-F238E27FC236}">
                <a16:creationId xmlns:a16="http://schemas.microsoft.com/office/drawing/2014/main" id="{1F71B3C4-C2A3-4757-A727-E6884B2B169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936" y="4056855"/>
            <a:ext cx="1701800" cy="348987"/>
          </a:xfrm>
          <a:prstGeom prst="rect">
            <a:avLst/>
          </a:prstGeom>
        </p:spPr>
      </p:pic>
      <p:pic>
        <p:nvPicPr>
          <p:cNvPr id="53" name="Picture 52" descr="A picture containing guitar&#10;&#10;Description automatically generated">
            <a:extLst>
              <a:ext uri="{FF2B5EF4-FFF2-40B4-BE49-F238E27FC236}">
                <a16:creationId xmlns:a16="http://schemas.microsoft.com/office/drawing/2014/main" id="{0AA2C546-A022-4595-9B50-8A49F4746AA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332" y="4056855"/>
            <a:ext cx="1701800" cy="348987"/>
          </a:xfrm>
          <a:prstGeom prst="rect">
            <a:avLst/>
          </a:prstGeom>
        </p:spPr>
      </p:pic>
      <p:pic>
        <p:nvPicPr>
          <p:cNvPr id="54" name="Picture 53" descr="A close up of a computer&#10;&#10;Description automatically generated">
            <a:extLst>
              <a:ext uri="{FF2B5EF4-FFF2-40B4-BE49-F238E27FC236}">
                <a16:creationId xmlns:a16="http://schemas.microsoft.com/office/drawing/2014/main" id="{BC6DE624-70B8-4088-B352-18164CCD0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933" y="3607287"/>
            <a:ext cx="1755678" cy="1396479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30E45775-2D0B-4B48-86B2-F3FDAC78624B}"/>
              </a:ext>
            </a:extLst>
          </p:cNvPr>
          <p:cNvSpPr/>
          <p:nvPr/>
        </p:nvSpPr>
        <p:spPr>
          <a:xfrm>
            <a:off x="6712300" y="713961"/>
            <a:ext cx="422155" cy="784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F39E6D8-9D81-4022-BC53-3BF28BB0E166}"/>
              </a:ext>
            </a:extLst>
          </p:cNvPr>
          <p:cNvSpPr/>
          <p:nvPr/>
        </p:nvSpPr>
        <p:spPr>
          <a:xfrm>
            <a:off x="11071842" y="3603688"/>
            <a:ext cx="422155" cy="784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Ethernet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87F6989A-F021-400C-9A52-AB943CC6B884}"/>
              </a:ext>
            </a:extLst>
          </p:cNvPr>
          <p:cNvSpPr/>
          <p:nvPr/>
        </p:nvSpPr>
        <p:spPr>
          <a:xfrm>
            <a:off x="10881274" y="3033999"/>
            <a:ext cx="828675" cy="27365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81006" y="993174"/>
            <a:ext cx="424635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Computer B performs a final CRC check to confirm the frame has arrived without any errors before stripping off the header and CRC to get back to the original data.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255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778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networks – Frequency and channels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191892" y="993174"/>
            <a:ext cx="455737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networks use electromagnetic radiation to transmit data between two points.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think of radio frequencies as being: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a frequency; and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a channel.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Wi-Fi operates in the same 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close up of electronics&#10;&#10;Description automatically generated">
            <a:extLst>
              <a:ext uri="{FF2B5EF4-FFF2-40B4-BE49-F238E27FC236}">
                <a16:creationId xmlns:a16="http://schemas.microsoft.com/office/drawing/2014/main" id="{FC7CE3B0-3761-4C25-BD75-8B0A879A7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361" y="894068"/>
            <a:ext cx="6317048" cy="631704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6143EF5-6ECE-46BB-830A-DA61AF8DEA71}"/>
              </a:ext>
            </a:extLst>
          </p:cNvPr>
          <p:cNvSpPr/>
          <p:nvPr/>
        </p:nvSpPr>
        <p:spPr>
          <a:xfrm>
            <a:off x="5965991" y="1075204"/>
            <a:ext cx="50254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BBC Radio 1 – 97MHz	BBC Radio 3 – 90 MHz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BBC Radio 2 – 88MHz	BBC Radio 4 – 92 MHz</a:t>
            </a:r>
          </a:p>
        </p:txBody>
      </p:sp>
    </p:spTree>
    <p:extLst>
      <p:ext uri="{BB962C8B-B14F-4D97-AF65-F5344CB8AC3E}">
        <p14:creationId xmlns:p14="http://schemas.microsoft.com/office/powerpoint/2010/main" val="16776618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778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networks – Frequency and channels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213664" y="993174"/>
            <a:ext cx="9471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a typical example showing how different frequencies are set to different Wi-Fi channels.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Devices on the same channel can communicate with each other.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143EF5-6ECE-46BB-830A-DA61AF8DEA71}"/>
              </a:ext>
            </a:extLst>
          </p:cNvPr>
          <p:cNvSpPr/>
          <p:nvPr/>
        </p:nvSpPr>
        <p:spPr>
          <a:xfrm>
            <a:off x="1717142" y="4841328"/>
            <a:ext cx="8757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2.417 GHz	2.427 GHz	2.437 GHz	2.477 GHz	2.457 GHz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Channel 2	Channel 4	Channel 6	Channel 8	Channel 10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B783644-DEC6-4B01-8964-91B243B86407}"/>
              </a:ext>
            </a:extLst>
          </p:cNvPr>
          <p:cNvCxnSpPr>
            <a:cxnSpLocks/>
          </p:cNvCxnSpPr>
          <p:nvPr/>
        </p:nvCxnSpPr>
        <p:spPr>
          <a:xfrm flipH="1">
            <a:off x="0" y="4760079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75965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778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networks – Frequency and channels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5BAA1A0-C360-4041-9CA8-6F5129ABFC5F}"/>
              </a:ext>
            </a:extLst>
          </p:cNvPr>
          <p:cNvSpPr/>
          <p:nvPr/>
        </p:nvSpPr>
        <p:spPr>
          <a:xfrm>
            <a:off x="213664" y="993174"/>
            <a:ext cx="111976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a typical example showing how different frequencies are set to different Wi-Fi channels.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Devices on the same channel can communicate with each other.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channel has a range of 22 MHz – this means channel ranges overlap slightly.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example, channel 6 overlaps with channels 5 and 7.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143EF5-6ECE-46BB-830A-DA61AF8DEA71}"/>
              </a:ext>
            </a:extLst>
          </p:cNvPr>
          <p:cNvSpPr/>
          <p:nvPr/>
        </p:nvSpPr>
        <p:spPr>
          <a:xfrm>
            <a:off x="1717142" y="4841328"/>
            <a:ext cx="8757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2.417 GHz	2.427 GHz	2.437 GHz	2.477 GHz	2.457 GHz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Channel 2	Channel 4	Channel 6	Channel 8	Channel 10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B783644-DEC6-4B01-8964-91B243B86407}"/>
              </a:ext>
            </a:extLst>
          </p:cNvPr>
          <p:cNvCxnSpPr>
            <a:cxnSpLocks/>
          </p:cNvCxnSpPr>
          <p:nvPr/>
        </p:nvCxnSpPr>
        <p:spPr>
          <a:xfrm flipH="1">
            <a:off x="0" y="4760079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>
            <a:extLst>
              <a:ext uri="{FF2B5EF4-FFF2-40B4-BE49-F238E27FC236}">
                <a16:creationId xmlns:a16="http://schemas.microsoft.com/office/drawing/2014/main" id="{85C185BF-D800-45D8-8111-EAC729D5D51C}"/>
              </a:ext>
            </a:extLst>
          </p:cNvPr>
          <p:cNvSpPr/>
          <p:nvPr/>
        </p:nvSpPr>
        <p:spPr>
          <a:xfrm>
            <a:off x="4049486" y="3648275"/>
            <a:ext cx="3769567" cy="2276656"/>
          </a:xfrm>
          <a:prstGeom prst="ellipse">
            <a:avLst/>
          </a:prstGeom>
          <a:noFill/>
          <a:ln w="28575"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B7EC895-9D22-4327-BA11-02C6C3264221}"/>
              </a:ext>
            </a:extLst>
          </p:cNvPr>
          <p:cNvGrpSpPr/>
          <p:nvPr/>
        </p:nvGrpSpPr>
        <p:grpSpPr>
          <a:xfrm>
            <a:off x="3987282" y="6011943"/>
            <a:ext cx="3769567" cy="325012"/>
            <a:chOff x="3987282" y="6011943"/>
            <a:chExt cx="3769567" cy="32501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5A1DD63-6785-4618-8BFD-98F3F230A7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87282" y="6172112"/>
              <a:ext cx="3769567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20191FE-DE97-4A15-9D3B-64B3101CA03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845477" y="6172112"/>
              <a:ext cx="320338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E8FFF16-41A3-40CB-9EBE-72BD15621C6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7596680" y="6176786"/>
              <a:ext cx="320338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1F82F2AB-8E0B-4753-9125-6FDB9BA56D16}"/>
              </a:ext>
            </a:extLst>
          </p:cNvPr>
          <p:cNvSpPr/>
          <p:nvPr/>
        </p:nvSpPr>
        <p:spPr>
          <a:xfrm>
            <a:off x="4603108" y="6172111"/>
            <a:ext cx="2556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Single channel = 22 MHz</a:t>
            </a:r>
          </a:p>
        </p:txBody>
      </p:sp>
    </p:spTree>
    <p:extLst>
      <p:ext uri="{BB962C8B-B14F-4D97-AF65-F5344CB8AC3E}">
        <p14:creationId xmlns:p14="http://schemas.microsoft.com/office/powerpoint/2010/main" val="30417250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778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networks – Frequency and channels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B14B81CD-87C5-4359-A434-533F1F242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8632"/>
            <a:ext cx="12192000" cy="284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214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RVPSRJS5WCQE-1801518596-45162</_dlc_DocId>
    <_dlc_DocIdUrl xmlns="17a39593-945a-4813-81bf-1728cf9e5038">
      <Url>https://stpeterscatholicschool.sharepoint.com/sites/StaffShared/_layouts/15/DocIdRedir.aspx?ID=RVPSRJS5WCQE-1801518596-45162</Url>
      <Description>RVPSRJS5WCQE-1801518596-45162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2AC5E8B-A48F-4CC1-9F26-2508B333F5E6}"/>
</file>

<file path=customXml/itemProps2.xml><?xml version="1.0" encoding="utf-8"?>
<ds:datastoreItem xmlns:ds="http://schemas.openxmlformats.org/officeDocument/2006/customXml" ds:itemID="{C07D5B6D-B107-44D5-B2C0-B5413111C109}"/>
</file>

<file path=customXml/itemProps3.xml><?xml version="1.0" encoding="utf-8"?>
<ds:datastoreItem xmlns:ds="http://schemas.openxmlformats.org/officeDocument/2006/customXml" ds:itemID="{01CCBBB3-1D4E-42AA-9536-B192CFC3A67D}"/>
</file>

<file path=customXml/itemProps4.xml><?xml version="1.0" encoding="utf-8"?>
<ds:datastoreItem xmlns:ds="http://schemas.openxmlformats.org/officeDocument/2006/customXml" ds:itemID="{6835A701-0C54-49EA-964F-035222AA587A}"/>
</file>

<file path=docProps/app.xml><?xml version="1.0" encoding="utf-8"?>
<Properties xmlns="http://schemas.openxmlformats.org/officeDocument/2006/extended-properties" xmlns:vt="http://schemas.openxmlformats.org/officeDocument/2006/docPropsVTypes">
  <TotalTime>1928</TotalTime>
  <Words>1099</Words>
  <Application>Microsoft Macintosh PowerPoint</Application>
  <PresentationFormat>Widescreen</PresentationFormat>
  <Paragraphs>190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Century Gothic</vt:lpstr>
      <vt:lpstr>Courier New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84</cp:revision>
  <dcterms:created xsi:type="dcterms:W3CDTF">2019-10-14T15:21:06Z</dcterms:created>
  <dcterms:modified xsi:type="dcterms:W3CDTF">2021-02-26T13:47:48Z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15c7f390-ea76-4455-802f-4a1509d871d3</vt:lpwstr>
  </property>
  <property fmtid="{D5CDD505-2E9C-101B-9397-08002B2CF9AE}" pid="4" name="MediaServiceImageTags">
    <vt:lpwstr/>
  </property>
</Properties>
</file>