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56" r:id="rId6"/>
    <p:sldId id="258" r:id="rId7"/>
    <p:sldId id="257" r:id="rId8"/>
    <p:sldId id="259" r:id="rId9"/>
    <p:sldId id="260" r:id="rId10"/>
    <p:sldId id="261" r:id="rId11"/>
  </p:sldIdLst>
  <p:sldSz cx="6858000" cy="9906000" type="A4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38BC71-570A-49A1-9101-9E824E25B921}" v="5" dt="2026-09-07T14:10:22.1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162" autoAdjust="0"/>
  </p:normalViewPr>
  <p:slideViewPr>
    <p:cSldViewPr snapToGrid="0">
      <p:cViewPr>
        <p:scale>
          <a:sx n="120" d="100"/>
          <a:sy n="120" d="100"/>
        </p:scale>
        <p:origin x="2244" y="-28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tableStyles" Target="tableStyles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K Hutchings" userId="5e566fbb-0ac8-4973-912b-68ef2be52f5f" providerId="ADAL" clId="{805B0DD8-350F-4B18-8C96-83EE3F8CB27A}"/>
    <pc:docChg chg="addSld modSld">
      <pc:chgData name="Mrs K Hutchings" userId="5e566fbb-0ac8-4973-912b-68ef2be52f5f" providerId="ADAL" clId="{805B0DD8-350F-4B18-8C96-83EE3F8CB27A}" dt="2026-09-07T14:11:13.609" v="34" actId="1076"/>
      <pc:docMkLst>
        <pc:docMk/>
      </pc:docMkLst>
      <pc:sldChg chg="modSp mod">
        <pc:chgData name="Mrs K Hutchings" userId="5e566fbb-0ac8-4973-912b-68ef2be52f5f" providerId="ADAL" clId="{805B0DD8-350F-4B18-8C96-83EE3F8CB27A}" dt="2026-09-07T14:11:13.609" v="34" actId="1076"/>
        <pc:sldMkLst>
          <pc:docMk/>
          <pc:sldMk cId="867328275" sldId="260"/>
        </pc:sldMkLst>
        <pc:graphicFrameChg chg="mod modGraphic">
          <ac:chgData name="Mrs K Hutchings" userId="5e566fbb-0ac8-4973-912b-68ef2be52f5f" providerId="ADAL" clId="{805B0DD8-350F-4B18-8C96-83EE3F8CB27A}" dt="2026-09-07T14:11:13.609" v="34" actId="1076"/>
          <ac:graphicFrameMkLst>
            <pc:docMk/>
            <pc:sldMk cId="867328275" sldId="260"/>
            <ac:graphicFrameMk id="2" creationId="{54B5055C-8F92-4DFF-8C55-C211F7426DD3}"/>
          </ac:graphicFrameMkLst>
        </pc:graphicFrameChg>
      </pc:sldChg>
      <pc:sldChg chg="modSp add mod">
        <pc:chgData name="Mrs K Hutchings" userId="5e566fbb-0ac8-4973-912b-68ef2be52f5f" providerId="ADAL" clId="{805B0DD8-350F-4B18-8C96-83EE3F8CB27A}" dt="2026-09-07T13:48:18.758" v="10" actId="1076"/>
        <pc:sldMkLst>
          <pc:docMk/>
          <pc:sldMk cId="1882913516" sldId="261"/>
        </pc:sldMkLst>
        <pc:spChg chg="mod">
          <ac:chgData name="Mrs K Hutchings" userId="5e566fbb-0ac8-4973-912b-68ef2be52f5f" providerId="ADAL" clId="{805B0DD8-350F-4B18-8C96-83EE3F8CB27A}" dt="2026-09-07T13:48:09.106" v="4" actId="1076"/>
          <ac:spMkLst>
            <pc:docMk/>
            <pc:sldMk cId="1882913516" sldId="261"/>
            <ac:spMk id="6" creationId="{00000000-0000-0000-0000-000000000000}"/>
          </ac:spMkLst>
        </pc:spChg>
        <pc:picChg chg="mod">
          <ac:chgData name="Mrs K Hutchings" userId="5e566fbb-0ac8-4973-912b-68ef2be52f5f" providerId="ADAL" clId="{805B0DD8-350F-4B18-8C96-83EE3F8CB27A}" dt="2026-09-07T13:48:13.027" v="7" actId="1076"/>
          <ac:picMkLst>
            <pc:docMk/>
            <pc:sldMk cId="1882913516" sldId="261"/>
            <ac:picMk id="4" creationId="{00000000-0000-0000-0000-000000000000}"/>
          </ac:picMkLst>
        </pc:picChg>
        <pc:picChg chg="mod">
          <ac:chgData name="Mrs K Hutchings" userId="5e566fbb-0ac8-4973-912b-68ef2be52f5f" providerId="ADAL" clId="{805B0DD8-350F-4B18-8C96-83EE3F8CB27A}" dt="2026-09-07T13:48:18.758" v="10" actId="1076"/>
          <ac:picMkLst>
            <pc:docMk/>
            <pc:sldMk cId="1882913516" sldId="261"/>
            <ac:picMk id="5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048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45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7" y="2469625"/>
            <a:ext cx="5915025" cy="4120620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7" y="6629228"/>
            <a:ext cx="5915025" cy="216693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49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923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6"/>
            <a:ext cx="5915025" cy="191470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7"/>
            <a:ext cx="2901255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2"/>
            <a:ext cx="2901255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390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827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104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4"/>
            <a:ext cx="3471863" cy="7039681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6700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4"/>
            <a:ext cx="3471863" cy="7039681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26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26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13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6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0DCB6-99A4-40E7-AAA8-8778AABD7556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8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8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6F220-FF68-417E-9ABB-E49E414447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7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20759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0BD1A15-C5F6-66A9-E0C1-505D51D069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707" y="181497"/>
            <a:ext cx="5829300" cy="2620069"/>
          </a:xfrm>
        </p:spPr>
        <p:txBody>
          <a:bodyPr/>
          <a:lstStyle/>
          <a:p>
            <a:r>
              <a:rPr lang="en-GB" dirty="0"/>
              <a:t>Language Paper 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CD1D009-AD09-C55C-8C2B-41FCB79FF9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3757172"/>
            <a:ext cx="5143500" cy="2391656"/>
          </a:xfrm>
        </p:spPr>
        <p:txBody>
          <a:bodyPr>
            <a:normAutofit/>
          </a:bodyPr>
          <a:lstStyle/>
          <a:p>
            <a:r>
              <a:rPr lang="en-GB" sz="4400"/>
              <a:t>Cheat Sheets</a:t>
            </a:r>
            <a:endParaRPr lang="en-GB" sz="4400" dirty="0"/>
          </a:p>
        </p:txBody>
      </p:sp>
      <p:pic>
        <p:nvPicPr>
          <p:cNvPr id="1026" name="Picture 2" descr="Study - Free education icons">
            <a:extLst>
              <a:ext uri="{FF2B5EF4-FFF2-40B4-BE49-F238E27FC236}">
                <a16:creationId xmlns:a16="http://schemas.microsoft.com/office/drawing/2014/main" id="{DF77BF08-E5C6-4633-3027-A68CCB8E6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573" y="5126492"/>
            <a:ext cx="4240854" cy="424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7702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188905-2FCD-4BF4-BB97-E10C575550B9}"/>
              </a:ext>
            </a:extLst>
          </p:cNvPr>
          <p:cNvSpPr txBox="1"/>
          <p:nvPr/>
        </p:nvSpPr>
        <p:spPr>
          <a:xfrm>
            <a:off x="397042" y="228600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Language Questions: Cheat Sheet</a:t>
            </a:r>
          </a:p>
        </p:txBody>
      </p:sp>
      <p:pic>
        <p:nvPicPr>
          <p:cNvPr id="1026" name="Picture 2" descr="Number Three In A Circle Svg Png Icon Free Download (#29115) -  OnlineWebFonts.COM">
            <a:extLst>
              <a:ext uri="{FF2B5EF4-FFF2-40B4-BE49-F238E27FC236}">
                <a16:creationId xmlns:a16="http://schemas.microsoft.com/office/drawing/2014/main" id="{1185A999-F9ED-4159-B94A-885F9FEF97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42" y="935762"/>
            <a:ext cx="938463" cy="93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37C18648-AEB2-4D4D-A217-0543B015CF39}"/>
              </a:ext>
            </a:extLst>
          </p:cNvPr>
          <p:cNvGraphicFramePr>
            <a:graphicFrameLocks noGrp="1"/>
          </p:cNvGraphicFramePr>
          <p:nvPr/>
        </p:nvGraphicFramePr>
        <p:xfrm>
          <a:off x="1866984" y="1029453"/>
          <a:ext cx="4684210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4210">
                  <a:extLst>
                    <a:ext uri="{9D8B030D-6E8A-4147-A177-3AD203B41FA5}">
                      <a16:colId xmlns:a16="http://schemas.microsoft.com/office/drawing/2014/main" val="28280829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Select</a:t>
                      </a:r>
                      <a:r>
                        <a:rPr lang="en-GB" sz="1400" b="0" dirty="0"/>
                        <a:t> interesting words and phrases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42353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/>
                        <a:t>Identify the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method</a:t>
                      </a:r>
                      <a:endParaRPr lang="en-GB" sz="24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92824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Justify</a:t>
                      </a:r>
                      <a:r>
                        <a:rPr lang="en-GB" sz="1400" b="0" dirty="0"/>
                        <a:t> the choice of these words: what is the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effect</a:t>
                      </a:r>
                      <a:r>
                        <a:rPr lang="en-GB" sz="1400" b="1" dirty="0"/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3332989"/>
                  </a:ext>
                </a:extLst>
              </a:tr>
            </a:tbl>
          </a:graphicData>
        </a:graphic>
      </p:graphicFrame>
      <p:pic>
        <p:nvPicPr>
          <p:cNvPr id="1028" name="Picture 4" descr="skills Logo | Free Logo Design Tool from Flaming Text">
            <a:extLst>
              <a:ext uri="{FF2B5EF4-FFF2-40B4-BE49-F238E27FC236}">
                <a16:creationId xmlns:a16="http://schemas.microsoft.com/office/drawing/2014/main" id="{2C370C36-234D-421A-8904-907E249616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1" t="29862" r="19093" b="31074"/>
          <a:stretch/>
        </p:blipFill>
        <p:spPr bwMode="auto">
          <a:xfrm>
            <a:off x="131302" y="1874225"/>
            <a:ext cx="1469942" cy="57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99D8B6A-E4B4-40B7-8A43-3ABF9CD21B7D}"/>
              </a:ext>
            </a:extLst>
          </p:cNvPr>
          <p:cNvSpPr txBox="1"/>
          <p:nvPr/>
        </p:nvSpPr>
        <p:spPr>
          <a:xfrm>
            <a:off x="399131" y="2724152"/>
            <a:ext cx="4656222" cy="230832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‘Specifically, the use of ____________ is interesting because…’</a:t>
            </a:r>
          </a:p>
          <a:p>
            <a:endParaRPr lang="en-GB" dirty="0"/>
          </a:p>
          <a:p>
            <a:r>
              <a:rPr lang="en-GB" dirty="0"/>
              <a:t>‘It’s almost as if…’</a:t>
            </a:r>
          </a:p>
          <a:p>
            <a:endParaRPr lang="en-GB" dirty="0"/>
          </a:p>
          <a:p>
            <a:r>
              <a:rPr lang="en-GB" dirty="0"/>
              <a:t>‘By using ________, __________ and _________ the writer is building an impression of…’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7417344-1CB5-4BD0-B7F6-668E40D7993F}"/>
              </a:ext>
            </a:extLst>
          </p:cNvPr>
          <p:cNvGraphicFramePr>
            <a:graphicFrameLocks noGrp="1"/>
          </p:cNvGraphicFramePr>
          <p:nvPr/>
        </p:nvGraphicFramePr>
        <p:xfrm>
          <a:off x="342900" y="5251742"/>
          <a:ext cx="6172200" cy="44853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7346">
                  <a:extLst>
                    <a:ext uri="{9D8B030D-6E8A-4147-A177-3AD203B41FA5}">
                      <a16:colId xmlns:a16="http://schemas.microsoft.com/office/drawing/2014/main" val="1897230733"/>
                    </a:ext>
                  </a:extLst>
                </a:gridCol>
                <a:gridCol w="4454854">
                  <a:extLst>
                    <a:ext uri="{9D8B030D-6E8A-4147-A177-3AD203B41FA5}">
                      <a16:colId xmlns:a16="http://schemas.microsoft.com/office/drawing/2014/main" val="4051853787"/>
                    </a:ext>
                  </a:extLst>
                </a:gridCol>
              </a:tblGrid>
              <a:tr h="1596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Level 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tc>
                  <a:txBody>
                    <a:bodyPr/>
                    <a:lstStyle/>
                    <a:p>
                      <a:pPr indent="-228600" algn="ctr"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Skills Descriptors 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extLst>
                  <a:ext uri="{0D108BD9-81ED-4DB2-BD59-A6C34878D82A}">
                    <a16:rowId xmlns:a16="http://schemas.microsoft.com/office/drawing/2014/main" val="1491098328"/>
                  </a:ext>
                </a:extLst>
              </a:tr>
              <a:tr h="7983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Level 4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Detailed, perceptive analysis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7-8 marks 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Shows detailed and perceptive understanding of language: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• Analyses the effects of the writer’s choices of language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• Selects a judicious range of textual detail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• Makes sophisticated and accurate use of subject terminology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extLst>
                  <a:ext uri="{0D108BD9-81ED-4DB2-BD59-A6C34878D82A}">
                    <a16:rowId xmlns:a16="http://schemas.microsoft.com/office/drawing/2014/main" val="2347464369"/>
                  </a:ext>
                </a:extLst>
              </a:tr>
              <a:tr h="7983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Level 3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Clear, relevant explanation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5-6 marks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Shows clear understanding of language: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• Explains clearly the effects of the writer’s choices of language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• Selects a range of relevant textual detail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• Makes clear and accurate use of subject terminology</a:t>
                      </a:r>
                      <a:endParaRPr lang="en-GB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extLst>
                  <a:ext uri="{0D108BD9-81ED-4DB2-BD59-A6C34878D82A}">
                    <a16:rowId xmlns:a16="http://schemas.microsoft.com/office/drawing/2014/main" val="1690361928"/>
                  </a:ext>
                </a:extLst>
              </a:tr>
              <a:tr h="8095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Level 2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Some,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understanding and comment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3-4 marks </a:t>
                      </a:r>
                      <a:endParaRPr lang="en-GB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Shows some understanding of language: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• Attempts to comment on the effect of language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• Selects some appropriate textual detail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>
                          <a:effectLst/>
                        </a:rPr>
                        <a:t>• Makes some use of subject terminology, mainly appropriately</a:t>
                      </a:r>
                      <a:endParaRPr lang="en-GB" sz="14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extLst>
                  <a:ext uri="{0D108BD9-81ED-4DB2-BD59-A6C34878D82A}">
                    <a16:rowId xmlns:a16="http://schemas.microsoft.com/office/drawing/2014/main" val="3159370132"/>
                  </a:ext>
                </a:extLst>
              </a:tr>
              <a:tr h="8261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Level 1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Simple, limited comment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1-2 marks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Shows simple awareness of language: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• Offers simple comment on the effect of language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• Selects simple references or textual details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</a:rPr>
                        <a:t>• Makes simple use of subject terminology, not always appropriately </a:t>
                      </a:r>
                      <a:endParaRPr lang="en-GB" sz="14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73" marR="59873" marT="0" marB="0"/>
                </a:tc>
                <a:extLst>
                  <a:ext uri="{0D108BD9-81ED-4DB2-BD59-A6C34878D82A}">
                    <a16:rowId xmlns:a16="http://schemas.microsoft.com/office/drawing/2014/main" val="2391863663"/>
                  </a:ext>
                </a:extLst>
              </a:tr>
            </a:tbl>
          </a:graphicData>
        </a:graphic>
      </p:graphicFrame>
      <p:pic>
        <p:nvPicPr>
          <p:cNvPr id="2" name="Picture 2" descr="Help - Free interface icons">
            <a:extLst>
              <a:ext uri="{FF2B5EF4-FFF2-40B4-BE49-F238E27FC236}">
                <a16:creationId xmlns:a16="http://schemas.microsoft.com/office/drawing/2014/main" id="{CE852075-C464-4A1E-B2D6-6358EF27E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331" y="3143343"/>
            <a:ext cx="1469942" cy="1469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330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188905-2FCD-4BF4-BB97-E10C575550B9}"/>
              </a:ext>
            </a:extLst>
          </p:cNvPr>
          <p:cNvSpPr txBox="1"/>
          <p:nvPr/>
        </p:nvSpPr>
        <p:spPr>
          <a:xfrm>
            <a:off x="397042" y="228600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Structure: Cheat Sheet</a:t>
            </a: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37C18648-AEB2-4D4D-A217-0543B015CF39}"/>
              </a:ext>
            </a:extLst>
          </p:cNvPr>
          <p:cNvGraphicFramePr>
            <a:graphicFrameLocks noGrp="1"/>
          </p:cNvGraphicFramePr>
          <p:nvPr/>
        </p:nvGraphicFramePr>
        <p:xfrm>
          <a:off x="1335505" y="1122573"/>
          <a:ext cx="5168232" cy="14607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68232">
                  <a:extLst>
                    <a:ext uri="{9D8B030D-6E8A-4147-A177-3AD203B41FA5}">
                      <a16:colId xmlns:a16="http://schemas.microsoft.com/office/drawing/2014/main" val="2828082974"/>
                    </a:ext>
                  </a:extLst>
                </a:gridCol>
              </a:tblGrid>
              <a:tr h="409927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What is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established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 early on?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4235338"/>
                  </a:ext>
                </a:extLst>
              </a:tr>
              <a:tr h="409927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What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changes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?  Why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there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9282403"/>
                  </a:ext>
                </a:extLst>
              </a:tr>
              <a:tr h="546397">
                <a:tc>
                  <a:txBody>
                    <a:bodyPr/>
                    <a:lstStyle/>
                    <a:p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How are we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prepared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 for the ending &amp; how are we </a:t>
                      </a:r>
                      <a:r>
                        <a:rPr lang="en-GB" sz="2400" b="1" dirty="0">
                          <a:solidFill>
                            <a:srgbClr val="FF0000"/>
                          </a:solidFill>
                        </a:rPr>
                        <a:t>left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3332989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B99D8B6A-E4B4-40B7-8A43-3ABF9CD21B7D}"/>
              </a:ext>
            </a:extLst>
          </p:cNvPr>
          <p:cNvSpPr txBox="1"/>
          <p:nvPr/>
        </p:nvSpPr>
        <p:spPr>
          <a:xfrm>
            <a:off x="596234" y="2954123"/>
            <a:ext cx="1918366" cy="230832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Establishes</a:t>
            </a:r>
          </a:p>
          <a:p>
            <a:r>
              <a:rPr lang="en-GB" dirty="0"/>
              <a:t>Develops</a:t>
            </a:r>
          </a:p>
          <a:p>
            <a:r>
              <a:rPr lang="en-GB" dirty="0"/>
              <a:t>Builds</a:t>
            </a:r>
          </a:p>
          <a:p>
            <a:r>
              <a:rPr lang="en-GB" dirty="0"/>
              <a:t>Shifts</a:t>
            </a:r>
          </a:p>
          <a:p>
            <a:r>
              <a:rPr lang="en-GB" dirty="0"/>
              <a:t>Changes</a:t>
            </a:r>
          </a:p>
          <a:p>
            <a:r>
              <a:rPr lang="en-GB" dirty="0"/>
              <a:t>Contrasts</a:t>
            </a:r>
          </a:p>
          <a:p>
            <a:r>
              <a:rPr lang="en-GB" dirty="0"/>
              <a:t>Transforms</a:t>
            </a:r>
          </a:p>
          <a:p>
            <a:r>
              <a:rPr lang="en-GB" dirty="0"/>
              <a:t>Prepares</a:t>
            </a:r>
          </a:p>
        </p:txBody>
      </p:sp>
      <p:pic>
        <p:nvPicPr>
          <p:cNvPr id="3" name="Picture 2" descr="Home - 3 Key Questions">
            <a:extLst>
              <a:ext uri="{FF2B5EF4-FFF2-40B4-BE49-F238E27FC236}">
                <a16:creationId xmlns:a16="http://schemas.microsoft.com/office/drawing/2014/main" id="{1871CD61-1F0B-4C84-AD76-58F427DAB0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2789" y="1506457"/>
            <a:ext cx="1692390" cy="6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8F35FE3-C0F5-4A53-B0E2-0C5711D3F1A1}"/>
              </a:ext>
            </a:extLst>
          </p:cNvPr>
          <p:cNvGraphicFramePr>
            <a:graphicFrameLocks noGrp="1"/>
          </p:cNvGraphicFramePr>
          <p:nvPr/>
        </p:nvGraphicFramePr>
        <p:xfrm>
          <a:off x="462447" y="5398453"/>
          <a:ext cx="6041290" cy="42313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0923">
                  <a:extLst>
                    <a:ext uri="{9D8B030D-6E8A-4147-A177-3AD203B41FA5}">
                      <a16:colId xmlns:a16="http://schemas.microsoft.com/office/drawing/2014/main" val="3625695300"/>
                    </a:ext>
                  </a:extLst>
                </a:gridCol>
                <a:gridCol w="4360367">
                  <a:extLst>
                    <a:ext uri="{9D8B030D-6E8A-4147-A177-3AD203B41FA5}">
                      <a16:colId xmlns:a16="http://schemas.microsoft.com/office/drawing/2014/main" val="912565426"/>
                    </a:ext>
                  </a:extLst>
                </a:gridCol>
              </a:tblGrid>
              <a:tr h="1536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Level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8600" algn="ctr"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Skills Descriptors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8656685"/>
                  </a:ext>
                </a:extLst>
              </a:tr>
              <a:tr h="839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Level 4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Detailed, perceptive analysis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7-8 marks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Shows detailed and perceptive understanding of structural features: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Analyses the effects of the writer’s choice of structural features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Selects a judicious range of examples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Makes sophisticated and accurate use of subject terminology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71526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Level 3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Clear, relevant explanation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5-6 marks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Shows clear understanding of structural features: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Explains clearly the effects of the writer’s choice of structural features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Selects a range of relevant examples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Makes clear and accurate use of subject terminology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5906628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Level 2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Some,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understanding and comment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3-4 marks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Shows some understanding of structural features: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Attempts to comment on the effect of structural features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Selects some appropriate examples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Makes some use of subject terminology, mainly appropriately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51538032"/>
                  </a:ext>
                </a:extLst>
              </a:tr>
              <a:tr h="90551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Level 1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Simple, limited comment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1-2 marks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Shows simple awareness of structural features: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Offers simple comment on the effect of structure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Selects simple references or examples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• Makes simple use of subject terminology, not always appropriately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578309"/>
                  </a:ext>
                </a:extLst>
              </a:tr>
              <a:tr h="4616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Level 0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No marks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 comments offered on the use of structure.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Nothing to reward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002887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331036A1-A1D6-47FA-BFFE-666A1B200D66}"/>
              </a:ext>
            </a:extLst>
          </p:cNvPr>
          <p:cNvSpPr txBox="1"/>
          <p:nvPr/>
        </p:nvSpPr>
        <p:spPr>
          <a:xfrm>
            <a:off x="2743341" y="2954123"/>
            <a:ext cx="1918366" cy="230832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Reveals</a:t>
            </a:r>
          </a:p>
          <a:p>
            <a:r>
              <a:rPr lang="en-GB" dirty="0"/>
              <a:t>Foreshadows</a:t>
            </a:r>
          </a:p>
          <a:p>
            <a:r>
              <a:rPr lang="en-GB" dirty="0"/>
              <a:t>Concludes</a:t>
            </a:r>
          </a:p>
          <a:p>
            <a:r>
              <a:rPr lang="en-GB" dirty="0"/>
              <a:t>Leaves us</a:t>
            </a:r>
          </a:p>
          <a:p>
            <a:r>
              <a:rPr lang="en-GB" dirty="0"/>
              <a:t>Prepares us</a:t>
            </a:r>
          </a:p>
          <a:p>
            <a:r>
              <a:rPr lang="en-GB" dirty="0"/>
              <a:t>Connects</a:t>
            </a:r>
          </a:p>
          <a:p>
            <a:r>
              <a:rPr lang="en-GB" dirty="0"/>
              <a:t>Surprises</a:t>
            </a:r>
          </a:p>
          <a:p>
            <a:r>
              <a:rPr lang="en-GB" dirty="0"/>
              <a:t>Repeats</a:t>
            </a:r>
          </a:p>
        </p:txBody>
      </p:sp>
      <p:pic>
        <p:nvPicPr>
          <p:cNvPr id="1026" name="Picture 2" descr="Build Your Vocabulary 1.0 Download Android APK | Aptoide">
            <a:extLst>
              <a:ext uri="{FF2B5EF4-FFF2-40B4-BE49-F238E27FC236}">
                <a16:creationId xmlns:a16="http://schemas.microsoft.com/office/drawing/2014/main" id="{12D09E0C-6292-47B0-ADF6-033DA6CA0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0449" y="3332156"/>
            <a:ext cx="1371317" cy="1371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2553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A955AC-34B9-7253-B2FE-F5F4F7E5FF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00"/>
          <a:stretch/>
        </p:blipFill>
        <p:spPr>
          <a:xfrm rot="16200000">
            <a:off x="-1161156" y="2421863"/>
            <a:ext cx="9028789" cy="593948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6373F7E-F053-F1BB-BB91-239ED339411E}"/>
              </a:ext>
            </a:extLst>
          </p:cNvPr>
          <p:cNvSpPr/>
          <p:nvPr/>
        </p:nvSpPr>
        <p:spPr>
          <a:xfrm>
            <a:off x="0" y="0"/>
            <a:ext cx="5939481" cy="626098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ysClr val="windowText" lastClr="000000"/>
                </a:solidFill>
              </a:rPr>
              <a:t>Effects of structural features</a:t>
            </a:r>
          </a:p>
        </p:txBody>
      </p:sp>
    </p:spTree>
    <p:extLst>
      <p:ext uri="{BB962C8B-B14F-4D97-AF65-F5344CB8AC3E}">
        <p14:creationId xmlns:p14="http://schemas.microsoft.com/office/powerpoint/2010/main" val="2883000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188905-2FCD-4BF4-BB97-E10C575550B9}"/>
              </a:ext>
            </a:extLst>
          </p:cNvPr>
          <p:cNvSpPr txBox="1"/>
          <p:nvPr/>
        </p:nvSpPr>
        <p:spPr>
          <a:xfrm>
            <a:off x="397042" y="228600"/>
            <a:ext cx="594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Evaluation: Cheat Sheet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4B5055C-8F92-4DFF-8C55-C211F7426D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6210258"/>
              </p:ext>
            </p:extLst>
          </p:nvPr>
        </p:nvGraphicFramePr>
        <p:xfrm>
          <a:off x="216567" y="5356724"/>
          <a:ext cx="6509084" cy="4389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68689">
                  <a:extLst>
                    <a:ext uri="{9D8B030D-6E8A-4147-A177-3AD203B41FA5}">
                      <a16:colId xmlns:a16="http://schemas.microsoft.com/office/drawing/2014/main" val="2672343029"/>
                    </a:ext>
                  </a:extLst>
                </a:gridCol>
                <a:gridCol w="5040395">
                  <a:extLst>
                    <a:ext uri="{9D8B030D-6E8A-4147-A177-3AD203B41FA5}">
                      <a16:colId xmlns:a16="http://schemas.microsoft.com/office/drawing/2014/main" val="3385604538"/>
                    </a:ext>
                  </a:extLst>
                </a:gridCol>
              </a:tblGrid>
              <a:tr h="153670">
                <a:tc>
                  <a:txBody>
                    <a:bodyPr/>
                    <a:lstStyle/>
                    <a:p>
                      <a:r>
                        <a:rPr lang="en-GB" sz="1200" dirty="0">
                          <a:effectLst/>
                        </a:rPr>
                        <a:t>Level 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-228600" algn="ctr"/>
                      <a:r>
                        <a:rPr lang="en-GB" sz="1200">
                          <a:effectLst/>
                        </a:rPr>
                        <a:t>Skills Descriptors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8441978"/>
                  </a:ext>
                </a:extLst>
              </a:tr>
              <a:tr h="839470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Level 4 </a:t>
                      </a:r>
                    </a:p>
                    <a:p>
                      <a:r>
                        <a:rPr lang="en-GB" sz="1200">
                          <a:effectLst/>
                        </a:rPr>
                        <a:t>Detailed, perceptive analysis </a:t>
                      </a:r>
                    </a:p>
                    <a:p>
                      <a:r>
                        <a:rPr lang="en-GB" sz="1200">
                          <a:effectLst/>
                        </a:rPr>
                        <a:t>16-20 marks </a:t>
                      </a:r>
                      <a:endParaRPr lang="en-GB" sz="120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Shows perceptive and detailed evaluation: </a:t>
                      </a:r>
                    </a:p>
                    <a:p>
                      <a:r>
                        <a:rPr lang="en-GB" sz="1200" dirty="0"/>
                        <a:t>• Develops a convincing and critical understanding of ideas </a:t>
                      </a:r>
                    </a:p>
                    <a:p>
                      <a:r>
                        <a:rPr lang="en-GB" sz="1200" dirty="0"/>
                        <a:t>• Shows perceptive understanding of writer’s methods </a:t>
                      </a:r>
                    </a:p>
                    <a:p>
                      <a:r>
                        <a:rPr lang="en-GB" sz="1200" dirty="0"/>
                        <a:t>• Evaluates critically and in detail the impact of the writer’s ideas and methods on the reader </a:t>
                      </a:r>
                    </a:p>
                    <a:p>
                      <a:r>
                        <a:rPr lang="en-GB" sz="1200" dirty="0"/>
                        <a:t>• Selects a range of judicious textual detail 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0008140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Level 3 </a:t>
                      </a:r>
                    </a:p>
                    <a:p>
                      <a:r>
                        <a:rPr lang="en-GB" sz="1200">
                          <a:effectLst/>
                        </a:rPr>
                        <a:t>Clear, relevant explanation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11-15 marks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Shows clear and relevant evaluation: </a:t>
                      </a:r>
                    </a:p>
                    <a:p>
                      <a:r>
                        <a:rPr lang="en-GB" sz="1200" dirty="0"/>
                        <a:t>• Makes a clear and relevant understanding of ideas </a:t>
                      </a:r>
                    </a:p>
                    <a:p>
                      <a:r>
                        <a:rPr lang="en-GB" sz="1200" dirty="0"/>
                        <a:t>• Shows clear understanding of writer’s methods </a:t>
                      </a:r>
                    </a:p>
                    <a:p>
                      <a:r>
                        <a:rPr lang="en-GB" sz="1200" dirty="0"/>
                        <a:t>• Evaluates clearly the impact of the writer’s ideas and methods on the reader </a:t>
                      </a:r>
                    </a:p>
                    <a:p>
                      <a:r>
                        <a:rPr lang="en-GB" sz="1200" dirty="0"/>
                        <a:t>• Selects a range of relevant textual references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91000979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Level 2 </a:t>
                      </a:r>
                    </a:p>
                    <a:p>
                      <a:r>
                        <a:rPr lang="en-GB" sz="1200">
                          <a:effectLst/>
                        </a:rPr>
                        <a:t>Some, </a:t>
                      </a:r>
                    </a:p>
                    <a:p>
                      <a:r>
                        <a:rPr lang="en-GB" sz="1200">
                          <a:effectLst/>
                        </a:rPr>
                        <a:t>understanding and comment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6-10 marks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Shows some attempts at evaluation: </a:t>
                      </a:r>
                    </a:p>
                    <a:p>
                      <a:r>
                        <a:rPr lang="en-GB" sz="1200" dirty="0"/>
                        <a:t>• Shows some understanding of ideas </a:t>
                      </a:r>
                    </a:p>
                    <a:p>
                      <a:r>
                        <a:rPr lang="en-GB" sz="1200" dirty="0"/>
                        <a:t>• Shows some understanding of writer’s methods </a:t>
                      </a:r>
                    </a:p>
                    <a:p>
                      <a:r>
                        <a:rPr lang="en-GB" sz="1200" dirty="0"/>
                        <a:t>• Makes some evaluative comment(s) on the impact of the writer’s methods and ideas on the reader </a:t>
                      </a:r>
                    </a:p>
                    <a:p>
                      <a:r>
                        <a:rPr lang="en-GB" sz="1200" dirty="0"/>
                        <a:t>• Selects some appropriate textual reference(s) 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949963"/>
                  </a:ext>
                </a:extLst>
              </a:tr>
              <a:tr h="905510">
                <a:tc>
                  <a:txBody>
                    <a:bodyPr/>
                    <a:lstStyle/>
                    <a:p>
                      <a:r>
                        <a:rPr lang="en-GB" sz="1200">
                          <a:effectLst/>
                        </a:rPr>
                        <a:t>Level 1 </a:t>
                      </a:r>
                    </a:p>
                    <a:p>
                      <a:r>
                        <a:rPr lang="en-GB" sz="1200">
                          <a:effectLst/>
                        </a:rPr>
                        <a:t>Simple, limited comment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>
                          <a:effectLst/>
                        </a:rPr>
                        <a:t>1-5 marks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Shows simple, limited evaluation: </a:t>
                      </a:r>
                    </a:p>
                    <a:p>
                      <a:r>
                        <a:rPr lang="en-GB" sz="1200" dirty="0"/>
                        <a:t>• Shows simple, limited understanding of ideas </a:t>
                      </a:r>
                    </a:p>
                    <a:p>
                      <a:r>
                        <a:rPr lang="en-GB" sz="1200" dirty="0"/>
                        <a:t>• Shows limited understanding of writer’s methods </a:t>
                      </a:r>
                    </a:p>
                    <a:p>
                      <a:r>
                        <a:rPr lang="en-GB" sz="1200" dirty="0"/>
                        <a:t>• Makes simple, limited evaluative comment(s) on the impact of the writer’s methods and ideas on the reader </a:t>
                      </a:r>
                    </a:p>
                    <a:p>
                      <a:r>
                        <a:rPr lang="en-GB" sz="1200" dirty="0"/>
                        <a:t>• Selects simple, limited textual reference(s) 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29400037"/>
                  </a:ext>
                </a:extLst>
              </a:tr>
            </a:tbl>
          </a:graphicData>
        </a:graphic>
      </p:graphicFrame>
      <p:pic>
        <p:nvPicPr>
          <p:cNvPr id="6" name="Picture 2" descr="Checklist icon image Royalty Free Vector Image">
            <a:extLst>
              <a:ext uri="{FF2B5EF4-FFF2-40B4-BE49-F238E27FC236}">
                <a16:creationId xmlns:a16="http://schemas.microsoft.com/office/drawing/2014/main" id="{A1B02C29-DE9E-4F2E-AA83-253FEAB524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4" t="6199" r="19473" b="13399"/>
          <a:stretch/>
        </p:blipFill>
        <p:spPr bwMode="auto">
          <a:xfrm>
            <a:off x="5707963" y="773850"/>
            <a:ext cx="933470" cy="1293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8CEABBA-5C55-4CB5-915D-2818255B949C}"/>
              </a:ext>
            </a:extLst>
          </p:cNvPr>
          <p:cNvSpPr txBox="1"/>
          <p:nvPr/>
        </p:nvSpPr>
        <p:spPr>
          <a:xfrm>
            <a:off x="397042" y="2354716"/>
            <a:ext cx="6244391" cy="1077218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I </a:t>
            </a:r>
            <a:r>
              <a:rPr lang="en-GB" sz="1600" dirty="0">
                <a:solidFill>
                  <a:srgbClr val="00B050"/>
                </a:solidFill>
              </a:rPr>
              <a:t>[dis]</a:t>
            </a:r>
            <a:r>
              <a:rPr lang="en-GB" sz="1600" dirty="0"/>
              <a:t>agree that </a:t>
            </a:r>
            <a:r>
              <a:rPr lang="en-GB" sz="1600" dirty="0">
                <a:solidFill>
                  <a:srgbClr val="00B050"/>
                </a:solidFill>
              </a:rPr>
              <a:t>[part of the statement] </a:t>
            </a:r>
            <a:r>
              <a:rPr lang="en-GB" sz="1600" dirty="0"/>
              <a:t>because the writer has used </a:t>
            </a:r>
            <a:r>
              <a:rPr lang="en-GB" sz="1600" dirty="0">
                <a:solidFill>
                  <a:srgbClr val="00B050"/>
                </a:solidFill>
              </a:rPr>
              <a:t>[method] </a:t>
            </a:r>
            <a:r>
              <a:rPr lang="en-GB" sz="1600" dirty="0"/>
              <a:t>such as </a:t>
            </a:r>
            <a:r>
              <a:rPr lang="en-GB" sz="1600" dirty="0">
                <a:solidFill>
                  <a:srgbClr val="00B050"/>
                </a:solidFill>
              </a:rPr>
              <a:t>[evidence] </a:t>
            </a:r>
            <a:r>
              <a:rPr lang="en-GB" sz="1600" dirty="0"/>
              <a:t>which leads me to think…</a:t>
            </a:r>
          </a:p>
          <a:p>
            <a:r>
              <a:rPr lang="en-GB" sz="1600" dirty="0"/>
              <a:t>Furthermore, the reference to </a:t>
            </a:r>
            <a:r>
              <a:rPr lang="en-GB" sz="1600" dirty="0">
                <a:solidFill>
                  <a:srgbClr val="00B050"/>
                </a:solidFill>
              </a:rPr>
              <a:t>[more evidence] </a:t>
            </a:r>
            <a:r>
              <a:rPr lang="en-GB" sz="1600" dirty="0"/>
              <a:t>clearly demonstrates </a:t>
            </a:r>
            <a:r>
              <a:rPr lang="en-GB" sz="1600" dirty="0">
                <a:solidFill>
                  <a:srgbClr val="00B050"/>
                </a:solidFill>
              </a:rPr>
              <a:t>[link to statement] </a:t>
            </a:r>
            <a:r>
              <a:rPr lang="en-GB" sz="1600" dirty="0"/>
              <a:t>because…</a:t>
            </a:r>
            <a:endParaRPr lang="en-GB" sz="1600" dirty="0">
              <a:solidFill>
                <a:srgbClr val="00B05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204239-C10C-4D2A-9DD1-708FA107C544}"/>
              </a:ext>
            </a:extLst>
          </p:cNvPr>
          <p:cNvSpPr txBox="1"/>
          <p:nvPr/>
        </p:nvSpPr>
        <p:spPr>
          <a:xfrm>
            <a:off x="397042" y="773850"/>
            <a:ext cx="5209674" cy="1477328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/>
              <a:t>Marker’s Checklist: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Have you given your opinion on both parts of the statement?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Have you included </a:t>
            </a:r>
            <a:r>
              <a:rPr lang="en-GB" sz="1200" b="1" dirty="0"/>
              <a:t>evidence</a:t>
            </a:r>
            <a:r>
              <a:rPr lang="en-GB" sz="1200" dirty="0"/>
              <a:t> to back up your opinion?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Have you identified </a:t>
            </a:r>
            <a:r>
              <a:rPr lang="en-GB" sz="1200" b="1" dirty="0"/>
              <a:t>how</a:t>
            </a:r>
            <a:r>
              <a:rPr lang="en-GB" sz="1200" dirty="0"/>
              <a:t> the writer has helped you to form your opinion – the </a:t>
            </a:r>
            <a:r>
              <a:rPr lang="en-GB" sz="1200" b="1" dirty="0"/>
              <a:t>methods</a:t>
            </a:r>
            <a:r>
              <a:rPr lang="en-GB" sz="1200" dirty="0"/>
              <a:t> they have used?  (Necessary to get to the top of the band)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200" dirty="0"/>
              <a:t>Have you explained </a:t>
            </a:r>
            <a:r>
              <a:rPr lang="en-GB" sz="1200" b="1" dirty="0"/>
              <a:t>why</a:t>
            </a:r>
            <a:r>
              <a:rPr lang="en-GB" sz="1200" dirty="0"/>
              <a:t> this evidence has helped you to form this opinion?  Can I follow your line of reasoning?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6EEAD43-1238-4C81-903A-F810AF8C439C}"/>
              </a:ext>
            </a:extLst>
          </p:cNvPr>
          <p:cNvSpPr txBox="1"/>
          <p:nvPr/>
        </p:nvSpPr>
        <p:spPr>
          <a:xfrm>
            <a:off x="1708484" y="3562004"/>
            <a:ext cx="4932949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- Write things you believe – you don’t have to show ‘the other side’ unless you think it exists.</a:t>
            </a:r>
          </a:p>
          <a:p>
            <a:r>
              <a:rPr lang="en-GB" sz="1600" dirty="0"/>
              <a:t>- Use WHAT HOW WHY:</a:t>
            </a:r>
          </a:p>
          <a:p>
            <a:r>
              <a:rPr lang="en-GB" sz="1600" b="1" dirty="0"/>
              <a:t>WHAT</a:t>
            </a:r>
            <a:r>
              <a:rPr lang="en-GB" sz="1600" dirty="0"/>
              <a:t> you think </a:t>
            </a:r>
          </a:p>
          <a:p>
            <a:r>
              <a:rPr lang="en-GB" sz="1600" b="1" dirty="0"/>
              <a:t>HOW</a:t>
            </a:r>
            <a:r>
              <a:rPr lang="en-GB" sz="1600" dirty="0"/>
              <a:t> that thought has been formed </a:t>
            </a:r>
          </a:p>
          <a:p>
            <a:r>
              <a:rPr lang="en-GB" sz="1600" b="1" dirty="0"/>
              <a:t>WHY</a:t>
            </a:r>
            <a:r>
              <a:rPr lang="en-GB" sz="1600" dirty="0"/>
              <a:t> you think this is the right way to respond to the text</a:t>
            </a:r>
          </a:p>
        </p:txBody>
      </p:sp>
      <p:pic>
        <p:nvPicPr>
          <p:cNvPr id="1028" name="Picture 4" descr="Remember Clipart Dates - Things To Remember Icon, HD Png Download - kindpng">
            <a:extLst>
              <a:ext uri="{FF2B5EF4-FFF2-40B4-BE49-F238E27FC236}">
                <a16:creationId xmlns:a16="http://schemas.microsoft.com/office/drawing/2014/main" id="{4FA4E40B-0D4B-47CC-A373-2A21767DD1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9" t="6999" r="11754" b="11575"/>
          <a:stretch/>
        </p:blipFill>
        <p:spPr bwMode="auto">
          <a:xfrm>
            <a:off x="216567" y="3669278"/>
            <a:ext cx="1416625" cy="100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328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222" y="1354055"/>
            <a:ext cx="6505556" cy="3257133"/>
          </a:xfrm>
          <a:prstGeom prst="rect">
            <a:avLst/>
          </a:prstGeom>
        </p:spPr>
      </p:pic>
      <p:pic>
        <p:nvPicPr>
          <p:cNvPr id="5" name="Content Placeholder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11" y="5096691"/>
            <a:ext cx="6638855" cy="325713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71871" y="405065"/>
            <a:ext cx="4019114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Discourse Markers</a:t>
            </a:r>
          </a:p>
        </p:txBody>
      </p:sp>
    </p:spTree>
    <p:extLst>
      <p:ext uri="{BB962C8B-B14F-4D97-AF65-F5344CB8AC3E}">
        <p14:creationId xmlns:p14="http://schemas.microsoft.com/office/powerpoint/2010/main" val="18829135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4 portrait template" id="{AD2C6368-A8B8-49B6-8CA9-925B84568C26}" vid="{A4E5E12D-38DD-4AC3-9400-F48B824028E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  <_dlc_DocId xmlns="17a39593-945a-4813-81bf-1728cf9e5038">RVPSRJS5WCQE-1801518596-45099</_dlc_DocId>
    <_dlc_DocIdUrl xmlns="17a39593-945a-4813-81bf-1728cf9e5038">
      <Url>https://stpeterscatholicschool.sharepoint.com/sites/StaffShared/_layouts/15/DocIdRedir.aspx?ID=RVPSRJS5WCQE-1801518596-45099</Url>
      <Description>RVPSRJS5WCQE-1801518596-45099</Description>
    </_dlc_DocIdUrl>
  </documentManagement>
</p:properti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4E2B367-2B10-44C9-ABBF-A1B2E4FF63D0}"/>
</file>

<file path=customXml/itemProps2.xml><?xml version="1.0" encoding="utf-8"?>
<ds:datastoreItem xmlns:ds="http://schemas.openxmlformats.org/officeDocument/2006/customXml" ds:itemID="{82658F7D-50FC-466F-820F-F3C2BC8AC9B5}">
  <ds:schemaRefs>
    <ds:schemaRef ds:uri="http://purl.org/dc/dcmitype/"/>
    <ds:schemaRef ds:uri="b718aa60-7cf0-45e3-8d89-7c676556ebc7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1c42902b-0caa-4187-9d61-3bae82a0e28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E49F147-0FEB-4B43-9CD4-A0EC554DF2F7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DBAD178C-7783-48BF-ADBA-4227D019612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A4 portrait template</Template>
  <TotalTime>18</TotalTime>
  <Words>881</Words>
  <Application>Microsoft Office PowerPoint</Application>
  <PresentationFormat>A4 Paper (210x297 mm)</PresentationFormat>
  <Paragraphs>147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Office Theme</vt:lpstr>
      <vt:lpstr>Language Paper 1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Language Paper 1</dc:title>
  <dc:creator>Mrs K Hutchings</dc:creator>
  <cp:lastModifiedBy>Mrs K Hutchings</cp:lastModifiedBy>
  <cp:revision>2</cp:revision>
  <cp:lastPrinted>2025-09-24T08:56:25Z</cp:lastPrinted>
  <dcterms:created xsi:type="dcterms:W3CDTF">2024-09-08T14:49:45Z</dcterms:created>
  <dcterms:modified xsi:type="dcterms:W3CDTF">2026-09-07T14:11:15Z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f475e9e0-ffa4-4ad0-89a8-1da68c307f4e</vt:lpwstr>
  </property>
  <property fmtid="{D5CDD505-2E9C-101B-9397-08002B2CF9AE}" pid="4" name="MediaServiceImageTags">
    <vt:lpwstr/>
  </property>
</Properties>
</file>