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8" r:id="rId2"/>
    <p:sldId id="381" r:id="rId3"/>
    <p:sldId id="396" r:id="rId4"/>
    <p:sldId id="382" r:id="rId5"/>
    <p:sldId id="395" r:id="rId6"/>
    <p:sldId id="263" r:id="rId7"/>
    <p:sldId id="280" r:id="rId8"/>
    <p:sldId id="278" r:id="rId9"/>
    <p:sldId id="265" r:id="rId10"/>
    <p:sldId id="385" r:id="rId11"/>
    <p:sldId id="386" r:id="rId12"/>
    <p:sldId id="387" r:id="rId13"/>
    <p:sldId id="279" r:id="rId14"/>
    <p:sldId id="281" r:id="rId15"/>
    <p:sldId id="388" r:id="rId16"/>
    <p:sldId id="383" r:id="rId17"/>
    <p:sldId id="391" r:id="rId18"/>
    <p:sldId id="392" r:id="rId19"/>
    <p:sldId id="393" r:id="rId20"/>
    <p:sldId id="394" r:id="rId21"/>
    <p:sldId id="390" r:id="rId22"/>
    <p:sldId id="38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4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E1126-A097-486E-8901-B06FD464046C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B597F-CF29-4227-B1D4-685C42B4B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814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DD0F6-7F47-4F6A-87CC-B23C4F19E8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67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Alkenes form polymers (alkanes don’t) because are saturated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DD0F6-7F47-4F6A-87CC-B23C4F19E8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006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Intermolecular forces exist between the polymer chains </a:t>
            </a:r>
            <a:r>
              <a:rPr lang="en-GB" dirty="0">
                <a:sym typeface="Wingdings" panose="05000000000000000000" pitchFamily="2" charset="2"/>
              </a:rPr>
              <a:t> relates to function e.g. nylon has a similar structure allows for fibres to form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intermolecular forces between polymer molecules are strong compared to the intermolecular forces between small molecules. This means that polymers melt at higher temperatures than substances with small molecules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DD0F6-7F47-4F6A-87CC-B23C4F19E8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439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Short hand = repeating unit shows single carbon-carbon covalent bond, have to show that the bonds on either side extend outside brackets as it shows that the polymer molecule extends out in both directions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DD0F6-7F47-4F6A-87CC-B23C4F19E8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926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Print out – go through answers on board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DD0F6-7F47-4F6A-87CC-B23C4F19E89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291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9F5A8-EEE3-922E-536A-A558C0A6C4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AF25C8-0266-28AC-40A0-35039F6C0E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37E701-800E-B52D-B6A6-357558223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77E32-A6C3-41DB-EA5A-9800B9DAE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77D5F-B4EB-7FE1-3B2A-A77549C3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98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C6658-9F5C-C2A0-9940-4960A86A6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1F4A7-097D-9E2A-FACB-9CFEC5273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F0614C-79C7-C0B4-A054-5F8DB9CCC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22C85A-6963-4E78-1FA2-F53C7A3E7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EF3731-C89F-CE78-4C10-32555D973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2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C50E2-82C5-9E76-77DF-A3F17A3A5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6B7501-5C2A-C81B-1F53-527B86D651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264FE-F5D8-6585-BA26-5DB1614E6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8557C-FE3A-F8B3-36A8-CBCE53FC7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24-ED94-646F-C760-D2C9AFC7D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168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6F3BC-2512-B210-8EE6-B30FA1CEC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CBF51-DBA9-F492-8EF7-E4A702167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CF99E0-43CC-A69F-C7DA-0969CF7800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D1F1D7-23DF-B84C-3226-15489F87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927D5D-5F5E-549F-399C-BF83E420B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FF3920-4060-DF2B-7B97-8CE09C13D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284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C7CD5-55CE-6A52-80FE-C86A154E8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4F5A35-700A-BFCB-7849-5F72A781E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FC900A-7A72-534C-F471-4B485F016E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D2EB54-9AEB-06BA-5744-11F03F1BA1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35B289-3C73-92C7-981D-A57051D4F9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6553BB-3524-8A82-ACF4-E1B80205D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69FD85-4EF1-1D6A-D183-C8D239CCF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5D9A2C-B9E1-3D1E-4449-53170D821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776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0AEFF-F867-100A-98A0-ADC49F923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902039-5187-E41D-997B-CE7023333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4D3C49-6217-1380-A85F-885A73D01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664A4-18B7-45D9-FA13-2263E1022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186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0F8F4D-7661-EFB6-382C-C4028C486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5485EA-D5F9-43EA-AB61-DD6DC3255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160E5B-C1EB-7892-7DF6-F5FE4B3E7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371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5BC94-6786-FF1F-31F9-4CD416560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99AB9-DE95-CCE2-9B36-89555C557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C906F8-D2C3-410F-C6B5-80A3735CD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711779-7C35-BA47-5DE4-BFEB58CC3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2A27D8-B85E-1FA2-C562-C61058610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44C600-047D-0496-2C12-A014ED386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973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BA4AB-118A-75BF-FB28-3E30935A1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D3657C-E85D-731C-027B-F6490F0765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C5540C-6BC5-D6D9-56D3-C52FA2D913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9D565-871A-A1ED-20B5-DB4522AEB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5FAF1-E54D-5516-E81D-F567E79D1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B574D5-E3AF-4229-75C1-8EAA02C32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6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7E1B9-F87A-EE40-B7EB-D726B1E5C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FE158E-8D77-3498-90CC-BFC596551B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B6563-F399-328E-AE94-DD0504863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65ADF-72BA-A5EA-109E-5A76989F7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7968C-DDAC-D9F1-2EE5-613C612E8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396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B4C49B-0342-DB08-D8B0-5C53740F87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27BDA4-F644-59D4-6704-4F546B5E69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E0489A-F963-048F-CB3E-E44277A39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FF2850-A395-69E0-C2CB-ECC83262F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6DA61E-C506-471B-CA79-CE7FB03AC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573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34D5C5-10BA-8235-24F4-83314415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E42F47-98C2-5A10-C0B6-7858AE4FB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8F9F9-D226-977F-D37E-A0ED6330A9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D824DA-DDF7-413B-BB93-E1D60B4247EB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F186E1-0DBE-B5BE-88C4-EDE9CAF5BC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AF764-FD0D-07BB-98D6-25EB2A687D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AB5210-74CA-45C4-B215-37F2B9170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498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lickr.com/photos/102642344@N02/15906139038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3F7910E-110A-9680-B8AB-BE41412E1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608466"/>
            <a:ext cx="11826815" cy="1842043"/>
          </a:xfrm>
        </p:spPr>
        <p:txBody>
          <a:bodyPr/>
          <a:lstStyle/>
          <a:p>
            <a:r>
              <a:rPr lang="en-GB" u="sng" dirty="0"/>
              <a:t>Paper 1 Revision: Polymers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8AB35A5-59EB-B64E-033D-D017D4B05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886" y="1113911"/>
            <a:ext cx="11651072" cy="558881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Do Now: Complete the last task from last lesson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iodine has a low melting point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simple covalent structures are generally gases at room temperature 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in terms of particles, why liquid iodine does not conduct electricity. 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Describe the structure and bonding in silicon dioxide and explain why it is a suitable material for making welding blankets.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diamond has a high melting point.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Give two physical properties of diamond.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graphite can conduct electricity. 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graphite can rub off the pencil onto the paper (/is soft).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Like graphite, each carbon atom in the carbon nanotube is joined to three other carbon atoms. Explain why the carbon nanotube can conduct electricity.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Graphite is softer than diamond. Explain why. 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Graphite conducts electricity, but diamond does not. Explain why.</a:t>
            </a: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Suggest why carbon nanotubes are used as lubricants.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3DFAE9D-2515-3175-589D-ACFE56DBFF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73661"/>
            <a:ext cx="5952565" cy="440251"/>
          </a:xfrm>
        </p:spPr>
        <p:txBody>
          <a:bodyPr/>
          <a:lstStyle/>
          <a:p>
            <a:fld id="{0AB8856A-DE7C-4EC3-ABD6-C7340C83006D}" type="datetime2">
              <a:rPr lang="en-GB" sz="2400" u="sng" smtClean="0"/>
              <a:t>Thursday, 08 May 2025</a:t>
            </a:fld>
            <a:endParaRPr lang="en-GB" sz="2400" u="sng" dirty="0"/>
          </a:p>
        </p:txBody>
      </p:sp>
    </p:spTree>
    <p:extLst>
      <p:ext uri="{BB962C8B-B14F-4D97-AF65-F5344CB8AC3E}">
        <p14:creationId xmlns:p14="http://schemas.microsoft.com/office/powerpoint/2010/main" val="80810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ACB37-B366-FE0C-8963-7A690022D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-224347"/>
            <a:ext cx="10515600" cy="1325563"/>
          </a:xfrm>
        </p:spPr>
        <p:txBody>
          <a:bodyPr/>
          <a:lstStyle/>
          <a:p>
            <a:r>
              <a:rPr lang="en-US" dirty="0">
                <a:ea typeface="UD Digi Kyokasho NP-B"/>
              </a:rPr>
              <a:t>Green pen – self mark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C7FE5-ABBC-39B7-323D-0C905E20F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7965"/>
            <a:ext cx="10515600" cy="532899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US" dirty="0">
                <a:ea typeface="UD Digi Kyokasho NP-R"/>
              </a:rPr>
              <a:t>Iodine is a simple molecule [1] which have weak intermolecular forces that require little energy to overcome [1] </a:t>
            </a:r>
            <a:r>
              <a:rPr lang="en-US" i="1" dirty="0">
                <a:ea typeface="UD Digi Kyokasho NP-R"/>
              </a:rPr>
              <a:t>(cannot get second mark without first)</a:t>
            </a:r>
          </a:p>
          <a:p>
            <a:pPr marL="514350" indent="-514350">
              <a:buAutoNum type="arabicPeriod"/>
            </a:pPr>
            <a:r>
              <a:rPr lang="en-US" dirty="0">
                <a:ea typeface="UD Digi Kyokasho NP-R"/>
              </a:rPr>
              <a:t>There are weak intermolecular forces between molecules [1] which require little energy to overcome/break [1]</a:t>
            </a:r>
          </a:p>
          <a:p>
            <a:pPr marL="514350" indent="-514350">
              <a:buAutoNum type="arabicPeriod"/>
            </a:pPr>
            <a:r>
              <a:rPr lang="en-US" dirty="0">
                <a:ea typeface="UD Digi Kyokasho NP-R"/>
              </a:rPr>
              <a:t>Iodine has no </a:t>
            </a:r>
            <a:r>
              <a:rPr lang="en-US" dirty="0" err="1">
                <a:ea typeface="UD Digi Kyokasho NP-R"/>
              </a:rPr>
              <a:t>delocalised</a:t>
            </a:r>
            <a:r>
              <a:rPr lang="en-US" dirty="0">
                <a:ea typeface="UD Digi Kyokasho NP-R"/>
              </a:rPr>
              <a:t> electrons (or free moving ions) so cannot carry charge. [1]</a:t>
            </a:r>
          </a:p>
          <a:p>
            <a:pPr marL="514350" indent="-514350">
              <a:buAutoNum type="arabicPeriod"/>
            </a:pPr>
            <a:r>
              <a:rPr lang="en-US" dirty="0">
                <a:ea typeface="UD Digi Kyokasho NP-R"/>
              </a:rPr>
              <a:t>Silicon dioxide has a giant covalent structure[1], all atoms are joined together with strong covalent bonds [1] (each silicon atoms forms 4 bonds and each oxygen atom forms 2 bonds). These bonds require a lot of energy to break therefore it has a high melting point [1]and is suitable for making welding blankets.</a:t>
            </a:r>
          </a:p>
          <a:p>
            <a:pPr marL="514350" indent="-514350">
              <a:buAutoNum type="arabicPeriod"/>
            </a:pPr>
            <a:r>
              <a:rPr lang="en-US" dirty="0">
                <a:ea typeface="UD Digi Kyokasho NP-R"/>
              </a:rPr>
              <a:t>Diamond has many strong covalent bonds [1] each carbon atom forms 4 covalent bonds forming a giant structure [1]. A lot of energy is needed to break these bonds. </a:t>
            </a:r>
          </a:p>
          <a:p>
            <a:pPr marL="514350" indent="-514350">
              <a:buAutoNum type="arabicPeriod"/>
            </a:pPr>
            <a:r>
              <a:rPr lang="en-US" dirty="0">
                <a:ea typeface="UD Digi Kyokasho NP-R"/>
              </a:rPr>
              <a:t>Any two from: Very hard [1], very high melting point [1], does not conduct electricity. </a:t>
            </a:r>
          </a:p>
          <a:p>
            <a:pPr marL="514350" indent="-514350">
              <a:buAutoNum type="arabicPeriod"/>
            </a:pPr>
            <a:endParaRPr lang="en-US" dirty="0">
              <a:ea typeface="UD Digi Kyokasho NP-R"/>
            </a:endParaRPr>
          </a:p>
        </p:txBody>
      </p:sp>
    </p:spTree>
    <p:extLst>
      <p:ext uri="{BB962C8B-B14F-4D97-AF65-F5344CB8AC3E}">
        <p14:creationId xmlns:p14="http://schemas.microsoft.com/office/powerpoint/2010/main" val="2641963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3F7910E-110A-9680-B8AB-BE41412E1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608466"/>
            <a:ext cx="11826815" cy="1842043"/>
          </a:xfrm>
        </p:spPr>
        <p:txBody>
          <a:bodyPr/>
          <a:lstStyle/>
          <a:p>
            <a:r>
              <a:rPr lang="en-GB" u="sng" dirty="0"/>
              <a:t>Paper 1 Revision: Polymers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8AB35A5-59EB-B64E-033D-D017D4B05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886" y="1113911"/>
            <a:ext cx="11651072" cy="55888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Do Now: Complete the last task from last lesson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7. Explain why graphite can conduct electricity. 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8. Explain why graphite can rub off the pencil onto the paper (/is soft).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9. Like graphite, each carbon atom in the carbon nanotube is joined to three other carbon atoms. Explain why the carbon nanotube can conduct electricity.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10. Graphite is softer than diamond. Explain why. 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11. Graphite conducts electricity, but diamond does not. Explain why.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12. Suggest why carbon nanotubes are used as lubricants.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3DFAE9D-2515-3175-589D-ACFE56DBFF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73661"/>
            <a:ext cx="5952565" cy="440251"/>
          </a:xfrm>
        </p:spPr>
        <p:txBody>
          <a:bodyPr/>
          <a:lstStyle/>
          <a:p>
            <a:fld id="{0AB8856A-DE7C-4EC3-ABD6-C7340C83006D}" type="datetime2">
              <a:rPr lang="en-GB" sz="2400" u="sng" smtClean="0"/>
              <a:t>Thursday, 08 May 2025</a:t>
            </a:fld>
            <a:endParaRPr lang="en-GB" sz="2400" u="sng" dirty="0"/>
          </a:p>
        </p:txBody>
      </p:sp>
    </p:spTree>
    <p:extLst>
      <p:ext uri="{BB962C8B-B14F-4D97-AF65-F5344CB8AC3E}">
        <p14:creationId xmlns:p14="http://schemas.microsoft.com/office/powerpoint/2010/main" val="1599230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AAEA0-A513-310C-5243-3F31620A8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DA15F-4950-F1C7-224A-3C7FB361C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-224347"/>
            <a:ext cx="10515600" cy="1325563"/>
          </a:xfrm>
        </p:spPr>
        <p:txBody>
          <a:bodyPr/>
          <a:lstStyle/>
          <a:p>
            <a:r>
              <a:rPr lang="en-US" dirty="0">
                <a:ea typeface="UD Digi Kyokasho NP-B"/>
              </a:rPr>
              <a:t>Green pen – self mark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2BE4C-4415-A769-48ED-D5949356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7965"/>
            <a:ext cx="10515600" cy="532899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US" i="1" dirty="0">
                <a:ea typeface="UD Digi Kyokasho NP-R"/>
              </a:rPr>
              <a:t>7. </a:t>
            </a:r>
            <a:r>
              <a:rPr lang="en-US" sz="2200" dirty="0">
                <a:ea typeface="UD Digi Kyokasho NP-R"/>
              </a:rPr>
              <a:t>Graphite can conduct electricity because it has </a:t>
            </a:r>
            <a:r>
              <a:rPr lang="en-US" sz="2200" dirty="0" err="1">
                <a:ea typeface="UD Digi Kyokasho NP-R"/>
              </a:rPr>
              <a:t>delocalised</a:t>
            </a:r>
            <a:r>
              <a:rPr lang="en-US" sz="2200" dirty="0">
                <a:ea typeface="UD Digi Kyokasho NP-R"/>
              </a:rPr>
              <a:t> electrons[1] that are free to move through the graphite and carry a charge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8. Carbon atoms in graphite are arranged in layers [1] which have weak forces between them so they can slide over each other and/or separate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9. Carbon nanotubes can conduct electricity because there are </a:t>
            </a:r>
            <a:r>
              <a:rPr lang="en-US" sz="2200" dirty="0" err="1">
                <a:ea typeface="UD Digi Kyokasho NP-R"/>
              </a:rPr>
              <a:t>delocalised</a:t>
            </a:r>
            <a:r>
              <a:rPr lang="en-US" sz="2200" dirty="0">
                <a:ea typeface="UD Digi Kyokasho NP-R"/>
              </a:rPr>
              <a:t> electrons [1] that are free to move and carry a charge through the structure [1]. One electron from each carbon atom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10. Graphite is softer than diamond because graphite has layers of carbon atoms that can move/slide [1]. This is because there are only weak forces between the layers [1]. However, in diamond, each carbon atom has 4 strong covalent bonds [1] with 4 other carbon atoms so they are unable to move/slide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11. Graphite conducts electricity because graphite has </a:t>
            </a:r>
            <a:r>
              <a:rPr lang="en-US" sz="2200" dirty="0" err="1">
                <a:ea typeface="UD Digi Kyokasho NP-R"/>
              </a:rPr>
              <a:t>delocalised</a:t>
            </a:r>
            <a:r>
              <a:rPr lang="en-US" sz="2200" dirty="0">
                <a:ea typeface="UD Digi Kyokasho NP-R"/>
              </a:rPr>
              <a:t> electrons [1] which are free to move can carry a charge through the </a:t>
            </a:r>
            <a:r>
              <a:rPr lang="en-US" sz="2200" dirty="0" err="1">
                <a:ea typeface="UD Digi Kyokasho NP-R"/>
              </a:rPr>
              <a:t>stucture</a:t>
            </a:r>
            <a:r>
              <a:rPr lang="en-US" sz="2200" dirty="0">
                <a:ea typeface="UD Digi Kyokasho NP-R"/>
              </a:rPr>
              <a:t> [1] but, diamond has no </a:t>
            </a:r>
            <a:r>
              <a:rPr lang="en-US" sz="2200" dirty="0" err="1">
                <a:ea typeface="UD Digi Kyokasho NP-R"/>
              </a:rPr>
              <a:t>delocalised</a:t>
            </a:r>
            <a:r>
              <a:rPr lang="en-US" sz="2200" dirty="0">
                <a:ea typeface="UD Digi Kyokasho NP-R"/>
              </a:rPr>
              <a:t> electrons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12. Nanotubes can slide over each other because there are no covalent bonds between the nanotubes [1]. </a:t>
            </a:r>
          </a:p>
          <a:p>
            <a:pPr marL="0" indent="0">
              <a:buNone/>
            </a:pPr>
            <a:endParaRPr lang="en-US" sz="2200" dirty="0">
              <a:ea typeface="UD Digi Kyokasho NP-R"/>
            </a:endParaRPr>
          </a:p>
        </p:txBody>
      </p:sp>
    </p:spTree>
    <p:extLst>
      <p:ext uri="{BB962C8B-B14F-4D97-AF65-F5344CB8AC3E}">
        <p14:creationId xmlns:p14="http://schemas.microsoft.com/office/powerpoint/2010/main" val="1209553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E1C3D-B388-36B2-C328-E263BE05E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UD Digi Kyokasho NP-B"/>
              </a:rPr>
              <a:t>Polymers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0E805-B3A6-9ECC-37D0-A3CE2CB64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UD Digi Kyokasho NP-R"/>
              </a:rPr>
              <a:t>Long chain molecules made up of repeating units (monomers)</a:t>
            </a:r>
            <a:endParaRPr lang="en-US" dirty="0">
              <a:ea typeface="UD Digi Kyokasho NP-R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ea typeface="UD Digi Kyokasho NP-R"/>
              </a:rPr>
              <a:t>Covalent bonds throughout the structure 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ea typeface="UD Digi Kyokasho NP-R"/>
              </a:rPr>
              <a:t>Intermolecular forces between chains </a:t>
            </a:r>
          </a:p>
          <a:p>
            <a:pPr lvl="2">
              <a:buFont typeface="Wingdings" panose="020B0604020202020204" pitchFamily="34" charset="0"/>
              <a:buChar char="§"/>
            </a:pPr>
            <a:r>
              <a:rPr lang="en-US" dirty="0">
                <a:ea typeface="UD Digi Kyokasho NP-R"/>
              </a:rPr>
              <a:t>Longer the chain = increased forces</a:t>
            </a:r>
          </a:p>
          <a:p>
            <a:r>
              <a:rPr lang="en-US" dirty="0">
                <a:ea typeface="UD Digi Kyokasho NP-R"/>
              </a:rPr>
              <a:t>Most commonly hydrocarbons (P2)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ea typeface="UD Digi Kyokasho NP-R"/>
              </a:rPr>
              <a:t>Can be natural e.g. DNA, cellulose 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ea typeface="UD Digi Kyokasho NP-R"/>
              </a:rPr>
              <a:t>Can be synthetic (man-made) e.g. polyethene </a:t>
            </a:r>
          </a:p>
          <a:p>
            <a:r>
              <a:rPr lang="en-US" dirty="0">
                <a:ea typeface="UD Digi Kyokasho NP-R"/>
              </a:rPr>
              <a:t>Very versatile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ea typeface="UD Digi Kyokasho NP-R"/>
              </a:rPr>
              <a:t>e.g. Plastics </a:t>
            </a:r>
          </a:p>
        </p:txBody>
      </p:sp>
    </p:spTree>
    <p:extLst>
      <p:ext uri="{BB962C8B-B14F-4D97-AF65-F5344CB8AC3E}">
        <p14:creationId xmlns:p14="http://schemas.microsoft.com/office/powerpoint/2010/main" val="2227769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68515-AC4C-4315-9B73-AAA1207C6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Polymers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9F46F-BBFB-4596-AB69-5B5BB013D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179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polymers, lots of small units link together to form one large molecule.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F362F8-ED7D-411F-ABCE-D2B0F038B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319669" y="2466181"/>
            <a:ext cx="6781800" cy="402669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4E272B8-2693-47C2-A76B-D3B21B7F5F22}"/>
              </a:ext>
            </a:extLst>
          </p:cNvPr>
          <p:cNvSpPr/>
          <p:nvPr/>
        </p:nvSpPr>
        <p:spPr>
          <a:xfrm>
            <a:off x="4134678" y="2981739"/>
            <a:ext cx="1490870" cy="123245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84C822-BBEF-4D74-BCEE-9D32EA296CBA}"/>
              </a:ext>
            </a:extLst>
          </p:cNvPr>
          <p:cNvSpPr/>
          <p:nvPr/>
        </p:nvSpPr>
        <p:spPr>
          <a:xfrm>
            <a:off x="4346713" y="4349128"/>
            <a:ext cx="1490870" cy="123245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0770DF6-8A5D-4EA5-9AA8-69418E6B8DE9}"/>
              </a:ext>
            </a:extLst>
          </p:cNvPr>
          <p:cNvSpPr/>
          <p:nvPr/>
        </p:nvSpPr>
        <p:spPr>
          <a:xfrm>
            <a:off x="5837583" y="4597677"/>
            <a:ext cx="1318591" cy="138568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E4D9CA-FFF1-47D6-A718-3F3FAAAE898C}"/>
              </a:ext>
            </a:extLst>
          </p:cNvPr>
          <p:cNvSpPr/>
          <p:nvPr/>
        </p:nvSpPr>
        <p:spPr>
          <a:xfrm>
            <a:off x="7156174" y="4888740"/>
            <a:ext cx="1318591" cy="138568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55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329A37-E160-4204-97B5-D2E25F93F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6581" y="879657"/>
            <a:ext cx="1819275" cy="1381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13A9A8-032F-4435-9FFC-403BE71355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2558"/>
          <a:stretch/>
        </p:blipFill>
        <p:spPr>
          <a:xfrm>
            <a:off x="2657550" y="4032354"/>
            <a:ext cx="7277335" cy="21432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670B97-70B7-495D-9EF0-8EB80B6BE0FA}"/>
              </a:ext>
            </a:extLst>
          </p:cNvPr>
          <p:cNvSpPr txBox="1"/>
          <p:nvPr/>
        </p:nvSpPr>
        <p:spPr>
          <a:xfrm>
            <a:off x="1124262" y="989351"/>
            <a:ext cx="3537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Monomer = Ethene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705BCC-64D1-4112-B495-51FD98E70B9A}"/>
              </a:ext>
            </a:extLst>
          </p:cNvPr>
          <p:cNvSpPr txBox="1"/>
          <p:nvPr/>
        </p:nvSpPr>
        <p:spPr>
          <a:xfrm>
            <a:off x="1124262" y="3429000"/>
            <a:ext cx="3537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Polymer = Polyethene </a:t>
            </a:r>
          </a:p>
        </p:txBody>
      </p:sp>
    </p:spTree>
    <p:extLst>
      <p:ext uri="{BB962C8B-B14F-4D97-AF65-F5344CB8AC3E}">
        <p14:creationId xmlns:p14="http://schemas.microsoft.com/office/powerpoint/2010/main" val="3062321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D5926E-D9C6-42AE-9DCA-E663DB8838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07" t="11091" r="30714" b="24751"/>
          <a:stretch/>
        </p:blipFill>
        <p:spPr>
          <a:xfrm>
            <a:off x="1294269" y="1113503"/>
            <a:ext cx="9603462" cy="55267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E702DA-0385-45D2-80B1-A7CB2B8CE148}"/>
              </a:ext>
            </a:extLst>
          </p:cNvPr>
          <p:cNvSpPr txBox="1"/>
          <p:nvPr/>
        </p:nvSpPr>
        <p:spPr>
          <a:xfrm>
            <a:off x="5193102" y="528728"/>
            <a:ext cx="57046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Intermolecular forces </a:t>
            </a:r>
          </a:p>
        </p:txBody>
      </p:sp>
    </p:spTree>
    <p:extLst>
      <p:ext uri="{BB962C8B-B14F-4D97-AF65-F5344CB8AC3E}">
        <p14:creationId xmlns:p14="http://schemas.microsoft.com/office/powerpoint/2010/main" val="1667584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lymers Learning Objectives: Describe what a polymer is. - ppt download">
            <a:extLst>
              <a:ext uri="{FF2B5EF4-FFF2-40B4-BE49-F238E27FC236}">
                <a16:creationId xmlns:a16="http://schemas.microsoft.com/office/drawing/2014/main" id="{8D84F854-C62C-48BD-BCDF-973D684746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83"/>
          <a:stretch/>
        </p:blipFill>
        <p:spPr bwMode="auto">
          <a:xfrm>
            <a:off x="1041674" y="557938"/>
            <a:ext cx="8172773" cy="300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C6B4B4-B118-40FD-9B9C-F37ED586ACB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2179"/>
          <a:stretch/>
        </p:blipFill>
        <p:spPr>
          <a:xfrm>
            <a:off x="1041674" y="3562476"/>
            <a:ext cx="8175445" cy="2930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41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4BED7-31DB-5D2A-1A5E-EB1AF3795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55977"/>
            <a:ext cx="10515600" cy="1325563"/>
          </a:xfrm>
        </p:spPr>
        <p:txBody>
          <a:bodyPr/>
          <a:lstStyle/>
          <a:p>
            <a:r>
              <a:rPr lang="en-GB" dirty="0"/>
              <a:t>MWBs: Exam Question example </a:t>
            </a:r>
          </a:p>
        </p:txBody>
      </p:sp>
      <p:pic>
        <p:nvPicPr>
          <p:cNvPr id="5" name="Picture 4" descr="A diagram of a molecule&#10;&#10;AI-generated content may be incorrect.">
            <a:extLst>
              <a:ext uri="{FF2B5EF4-FFF2-40B4-BE49-F238E27FC236}">
                <a16:creationId xmlns:a16="http://schemas.microsoft.com/office/drawing/2014/main" id="{D0E2C6E3-EB3C-B56E-C798-83A9387DB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934" y="970132"/>
            <a:ext cx="8034132" cy="39528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11B039-CF87-2AF7-3689-01796ADF052B}"/>
              </a:ext>
            </a:extLst>
          </p:cNvPr>
          <p:cNvSpPr txBox="1"/>
          <p:nvPr/>
        </p:nvSpPr>
        <p:spPr>
          <a:xfrm>
            <a:off x="6469811" y="4229024"/>
            <a:ext cx="5046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</a:rPr>
              <a:t>Polymer (plastic)</a:t>
            </a:r>
          </a:p>
        </p:txBody>
      </p:sp>
    </p:spTree>
    <p:extLst>
      <p:ext uri="{BB962C8B-B14F-4D97-AF65-F5344CB8AC3E}">
        <p14:creationId xmlns:p14="http://schemas.microsoft.com/office/powerpoint/2010/main" val="69615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753768-8790-4127-BE74-50E3CB881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5940" y="1187162"/>
            <a:ext cx="7180120" cy="537401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32FBF98-D69B-6F2C-F392-1B83EA51B18B}"/>
              </a:ext>
            </a:extLst>
          </p:cNvPr>
          <p:cNvSpPr txBox="1">
            <a:spLocks/>
          </p:cNvSpPr>
          <p:nvPr/>
        </p:nvSpPr>
        <p:spPr>
          <a:xfrm>
            <a:off x="0" y="-25597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MWBs: Exam Question example </a:t>
            </a:r>
            <a:endParaRPr lang="en-GB" dirty="0"/>
          </a:p>
        </p:txBody>
      </p:sp>
      <p:pic>
        <p:nvPicPr>
          <p:cNvPr id="8" name="Content Placeholder 7" descr="Tick with solid fill">
            <a:extLst>
              <a:ext uri="{FF2B5EF4-FFF2-40B4-BE49-F238E27FC236}">
                <a16:creationId xmlns:a16="http://schemas.microsoft.com/office/drawing/2014/main" id="{52E70055-2F80-B83B-EC04-FB568CFDAD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8105" y="5520905"/>
            <a:ext cx="741710" cy="741710"/>
          </a:xfrm>
        </p:spPr>
      </p:pic>
    </p:spTree>
    <p:extLst>
      <p:ext uri="{BB962C8B-B14F-4D97-AF65-F5344CB8AC3E}">
        <p14:creationId xmlns:p14="http://schemas.microsoft.com/office/powerpoint/2010/main" val="377748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5D40798-8C0D-538F-DEA3-8ED4CAA8D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134" y="107129"/>
            <a:ext cx="7819732" cy="66437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E907F3-FA46-D069-52C1-219EF1BB4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FE6A6-42A6-1EDB-9B03-BC4C23BF0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0298" y="4085745"/>
            <a:ext cx="5648864" cy="4351338"/>
          </a:xfrm>
          <a:solidFill>
            <a:schemeClr val="bg2"/>
          </a:solidFill>
        </p:spPr>
        <p:txBody>
          <a:bodyPr/>
          <a:lstStyle/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18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the melting point increases as the length of the polymer molecule increases [2]</a:t>
            </a:r>
          </a:p>
          <a:p>
            <a:pPr marL="1440180" algn="l">
              <a:spcBef>
                <a:spcPts val="300"/>
              </a:spcBef>
              <a:spcAft>
                <a:spcPts val="0"/>
              </a:spcAft>
            </a:pPr>
            <a:r>
              <a:rPr lang="en-GB" sz="1800" b="0" i="1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allow </a:t>
            </a:r>
            <a:r>
              <a:rPr lang="en-GB" sz="1800" b="1" i="1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en-GB" sz="1800" b="0" i="1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 mark for melting point increases</a:t>
            </a:r>
            <a:endParaRPr lang="en-GB" sz="1800" b="1" i="0" dirty="0">
              <a:solidFill>
                <a:srgbClr val="00B050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18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(then the) melting point levels off (as the polymer molecule length increases) [1]</a:t>
            </a:r>
          </a:p>
          <a:p>
            <a:pPr marL="1440180" algn="l">
              <a:spcBef>
                <a:spcPts val="300"/>
              </a:spcBef>
              <a:spcAft>
                <a:spcPts val="0"/>
              </a:spcAft>
            </a:pPr>
            <a:r>
              <a:rPr lang="en-GB" sz="1800" b="0" i="1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allow (then the) melting point becomes constant (as the polymer molecule length increases)</a:t>
            </a:r>
            <a:endParaRPr lang="en-GB" sz="1800" b="1" i="0" dirty="0">
              <a:solidFill>
                <a:srgbClr val="00B050"/>
              </a:solidFill>
              <a:effectLst/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616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EAEE6-7804-4302-B79E-DAA65CB8A0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948EF4E-F718-4886-B0D2-B870DAEEB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715A22-ED28-4674-847F-0742EC4473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262" t="17689" r="28689" b="23047"/>
          <a:stretch/>
        </p:blipFill>
        <p:spPr>
          <a:xfrm>
            <a:off x="1144340" y="0"/>
            <a:ext cx="8654745" cy="6858000"/>
          </a:xfrm>
          <a:prstGeom prst="rect">
            <a:avLst/>
          </a:prstGeom>
        </p:spPr>
      </p:pic>
      <p:pic>
        <p:nvPicPr>
          <p:cNvPr id="1026" name="Picture 2" descr="4:45 understand how to draw the repeat unit of an addition polymer,  including poly(ethene), poly(propene), poly(chloroethene) and  (poly)tetrafluroethene - TutorMyself Chemistry">
            <a:extLst>
              <a:ext uri="{FF2B5EF4-FFF2-40B4-BE49-F238E27FC236}">
                <a16:creationId xmlns:a16="http://schemas.microsoft.com/office/drawing/2014/main" id="{D20D1BAD-2F82-29D5-E8A0-C8336E3BC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985" y="2332759"/>
            <a:ext cx="23622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60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3EF29-343A-4373-A048-C525BBE52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BDB68-BBB9-495B-8A87-84DFE908F3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47FC6D-7331-4C8F-B634-77488BA53F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23" t="24640" r="32009" b="47385"/>
          <a:stretch/>
        </p:blipFill>
        <p:spPr>
          <a:xfrm>
            <a:off x="1794942" y="128496"/>
            <a:ext cx="9064408" cy="3764774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BDFAED44-C9AA-E873-9EF5-D860A26C5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806" y="4129899"/>
            <a:ext cx="2550680" cy="243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23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AAA2E34-FAAA-5F87-3D77-B0B76514A3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061" y="187696"/>
            <a:ext cx="8049878" cy="520726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FE8462-2EFB-A7D8-2CC4-C5729827A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D100E-D0A0-74E8-D80D-D67171D3F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4080" y="2648585"/>
            <a:ext cx="10515600" cy="4351338"/>
          </a:xfrm>
        </p:spPr>
        <p:txBody>
          <a:bodyPr/>
          <a:lstStyle/>
          <a:p>
            <a:pPr mar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 b="1" i="0" dirty="0">
                <a:solidFill>
                  <a:srgbClr val="00B050"/>
                </a:solidFill>
                <a:effectLst/>
              </a:rPr>
              <a:t>covalent bonds (between atoms) in the chain [1]</a:t>
            </a:r>
          </a:p>
          <a:p>
            <a:pPr mar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 b="1" i="0" dirty="0">
                <a:solidFill>
                  <a:srgbClr val="00B050"/>
                </a:solidFill>
                <a:effectLst/>
              </a:rPr>
              <a:t>intermolecular forces between the chains [1]</a:t>
            </a:r>
          </a:p>
          <a:p>
            <a:pPr mar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 b="1" i="0" dirty="0">
                <a:solidFill>
                  <a:srgbClr val="00B050"/>
                </a:solidFill>
                <a:effectLst/>
              </a:rPr>
              <a:t>covalent bonds are strong</a:t>
            </a:r>
          </a:p>
          <a:p>
            <a:pPr marL="0" indent="0" algn="l">
              <a:spcAft>
                <a:spcPts val="0"/>
              </a:spcAft>
              <a:buNone/>
            </a:pPr>
            <a:r>
              <a:rPr lang="en-GB" sz="1800" b="1" i="0" dirty="0">
                <a:solidFill>
                  <a:srgbClr val="00B050"/>
                </a:solidFill>
                <a:effectLst/>
              </a:rPr>
              <a:t>and</a:t>
            </a:r>
          </a:p>
          <a:p>
            <a:pPr marL="0" indent="0" algn="l">
              <a:spcAft>
                <a:spcPts val="0"/>
              </a:spcAft>
              <a:buNone/>
            </a:pPr>
            <a:r>
              <a:rPr lang="en-GB" sz="1800" b="1" i="0" dirty="0">
                <a:solidFill>
                  <a:srgbClr val="00B050"/>
                </a:solidFill>
                <a:effectLst/>
              </a:rPr>
              <a:t>intermolecular forces are weak [1] </a:t>
            </a:r>
          </a:p>
          <a:p>
            <a:pPr marL="0" indent="0">
              <a:buNone/>
            </a:pPr>
            <a:endParaRPr lang="en-GB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396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A8BBD-1703-ED3D-9C5F-592B2400E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4214"/>
            <a:ext cx="10515600" cy="5598063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/>
              <a:t>Gold is a metal. Describe the structure of a metal. [2]</a:t>
            </a:r>
          </a:p>
          <a:p>
            <a:pPr marL="514350" indent="-514350">
              <a:buAutoNum type="arabicPeriod"/>
            </a:pPr>
            <a:r>
              <a:rPr lang="en-GB" dirty="0"/>
              <a:t>Copper metal is used in electrical appliances. Describe the bonding in a metal, and explain why metals conduct electricity.[3]</a:t>
            </a:r>
          </a:p>
          <a:p>
            <a:pPr marL="514350" indent="-514350">
              <a:buAutoNum type="arabicPeriod"/>
            </a:pPr>
            <a:r>
              <a:rPr lang="en-GB" dirty="0"/>
              <a:t>Magnesium is a metal. Explain why metals can be bent and shaped. [1]</a:t>
            </a:r>
          </a:p>
          <a:p>
            <a:pPr marL="514350" indent="-514350">
              <a:buAutoNum type="arabicPeriod"/>
            </a:pPr>
            <a:r>
              <a:rPr lang="en-GB" dirty="0"/>
              <a:t>Explain why the magnesium alloy (with copper) is harder than magnesium metal. [3]</a:t>
            </a:r>
          </a:p>
          <a:p>
            <a:pPr marL="514350" indent="-514350">
              <a:buAutoNum type="arabicPeriod"/>
            </a:pPr>
            <a:r>
              <a:rPr lang="en-GB" dirty="0"/>
              <a:t>Describe how sodium conducts thermal energy. [2]</a:t>
            </a:r>
          </a:p>
          <a:p>
            <a:pPr marL="514350" indent="-514350">
              <a:buAutoNum type="arabicPeriod"/>
            </a:pPr>
            <a:r>
              <a:rPr lang="en-GB" dirty="0"/>
              <a:t>Explain why copper, like many other metals, has a high melting point.[3]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F4186DD-29D9-4318-5FA6-7462483C2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39455"/>
            <a:ext cx="11826815" cy="1842043"/>
          </a:xfrm>
        </p:spPr>
        <p:txBody>
          <a:bodyPr/>
          <a:lstStyle/>
          <a:p>
            <a:r>
              <a:rPr lang="en-GB" u="sng" dirty="0"/>
              <a:t>Paper 1 Revision: Metallic Bonding   </a:t>
            </a:r>
          </a:p>
        </p:txBody>
      </p:sp>
    </p:spTree>
    <p:extLst>
      <p:ext uri="{BB962C8B-B14F-4D97-AF65-F5344CB8AC3E}">
        <p14:creationId xmlns:p14="http://schemas.microsoft.com/office/powerpoint/2010/main" val="8197691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38978-7682-F667-F953-FC7E05124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08312"/>
            <a:ext cx="10515600" cy="1325563"/>
          </a:xfrm>
        </p:spPr>
        <p:txBody>
          <a:bodyPr/>
          <a:lstStyle/>
          <a:p>
            <a:r>
              <a:rPr lang="en-GB" dirty="0"/>
              <a:t>Structure Properties and Function  </a:t>
            </a:r>
          </a:p>
        </p:txBody>
      </p:sp>
      <p:pic>
        <p:nvPicPr>
          <p:cNvPr id="3076" name="Picture 4" descr="Metallic Bonding (GCSE) — the science sauce">
            <a:extLst>
              <a:ext uri="{FF2B5EF4-FFF2-40B4-BE49-F238E27FC236}">
                <a16:creationId xmlns:a16="http://schemas.microsoft.com/office/drawing/2014/main" id="{4C1504AD-691B-43C0-7E43-DC89BCD8C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521" y="1198651"/>
            <a:ext cx="8049079" cy="477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7428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4DE5E-F7C1-270F-105D-F328FB101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29235"/>
            <a:ext cx="10515600" cy="1325563"/>
          </a:xfrm>
        </p:spPr>
        <p:txBody>
          <a:bodyPr/>
          <a:lstStyle/>
          <a:p>
            <a:r>
              <a:rPr lang="en-GB" dirty="0"/>
              <a:t>Exam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416F6E-CC66-C8E2-3B1D-F7DD34CDA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600" y="1096328"/>
            <a:ext cx="10630799" cy="4152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565999-786D-A85F-5C8D-03C54263C64C}"/>
              </a:ext>
            </a:extLst>
          </p:cNvPr>
          <p:cNvSpPr txBox="1"/>
          <p:nvPr/>
        </p:nvSpPr>
        <p:spPr>
          <a:xfrm>
            <a:off x="1051560" y="1563297"/>
            <a:ext cx="9848088" cy="474745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2800" b="0" i="0" dirty="0">
                <a:solidFill>
                  <a:srgbClr val="00B050"/>
                </a:solidFill>
                <a:effectLst/>
              </a:rPr>
              <a:t>(titanium conducts electricity) because electrons in the outer shell of the metal atoms are delocalised</a:t>
            </a:r>
          </a:p>
          <a:p>
            <a:pPr algn="r">
              <a:spcAft>
                <a:spcPts val="0"/>
              </a:spcAft>
            </a:pPr>
            <a:r>
              <a:rPr lang="en-GB" sz="2800" b="1" i="0" dirty="0">
                <a:solidFill>
                  <a:srgbClr val="00B050"/>
                </a:solidFill>
                <a:effectLst/>
              </a:rPr>
              <a:t>[1]</a:t>
            </a:r>
          </a:p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2800" b="0" i="0" dirty="0">
                <a:solidFill>
                  <a:srgbClr val="00B050"/>
                </a:solidFill>
                <a:effectLst/>
              </a:rPr>
              <a:t>and so electrons are free to move</a:t>
            </a:r>
          </a:p>
          <a:p>
            <a:pPr marL="1440180" marR="1080135" algn="l">
              <a:spcBef>
                <a:spcPts val="300"/>
              </a:spcBef>
              <a:spcAft>
                <a:spcPts val="0"/>
              </a:spcAft>
            </a:pPr>
            <a:r>
              <a:rPr lang="en-GB" sz="2800" b="0" i="1" dirty="0">
                <a:solidFill>
                  <a:srgbClr val="00B050"/>
                </a:solidFill>
                <a:effectLst/>
              </a:rPr>
              <a:t>allow the delocalised electrons in the metal carry electrical charge through the metal</a:t>
            </a:r>
          </a:p>
          <a:p>
            <a:pPr algn="r">
              <a:spcAft>
                <a:spcPts val="0"/>
              </a:spcAft>
            </a:pPr>
            <a:r>
              <a:rPr lang="en-GB" sz="2400" b="1" i="0" dirty="0">
                <a:solidFill>
                  <a:srgbClr val="00B050"/>
                </a:solidFill>
                <a:effectLst/>
              </a:rPr>
              <a:t>[</a:t>
            </a:r>
            <a:r>
              <a:rPr lang="en-GB" sz="2800" b="1" i="0" dirty="0">
                <a:solidFill>
                  <a:srgbClr val="00B050"/>
                </a:solidFill>
                <a:effectLst/>
              </a:rPr>
              <a:t>1]</a:t>
            </a:r>
          </a:p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2800" b="0" i="0" dirty="0">
                <a:solidFill>
                  <a:srgbClr val="00B050"/>
                </a:solidFill>
                <a:effectLst/>
              </a:rPr>
              <a:t>through the whole structure</a:t>
            </a:r>
          </a:p>
          <a:p>
            <a:pPr algn="r">
              <a:spcAft>
                <a:spcPts val="0"/>
              </a:spcAft>
            </a:pPr>
            <a:r>
              <a:rPr lang="en-GB" sz="2800" b="1" dirty="0">
                <a:solidFill>
                  <a:srgbClr val="00B050"/>
                </a:solidFill>
              </a:rPr>
              <a:t>[</a:t>
            </a:r>
            <a:r>
              <a:rPr lang="en-GB" sz="2800" b="1" i="0" dirty="0">
                <a:solidFill>
                  <a:srgbClr val="00B050"/>
                </a:solidFill>
                <a:effectLst/>
              </a:rPr>
              <a:t>1]</a:t>
            </a:r>
          </a:p>
        </p:txBody>
      </p:sp>
    </p:spTree>
    <p:extLst>
      <p:ext uri="{BB962C8B-B14F-4D97-AF65-F5344CB8AC3E}">
        <p14:creationId xmlns:p14="http://schemas.microsoft.com/office/powerpoint/2010/main" val="3988060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AD22F-53FB-F135-C026-22ABA40EE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29819"/>
            <a:ext cx="10515600" cy="1325563"/>
          </a:xfrm>
        </p:spPr>
        <p:txBody>
          <a:bodyPr/>
          <a:lstStyle/>
          <a:p>
            <a:r>
              <a:rPr lang="en-GB" dirty="0"/>
              <a:t>Exam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853A23-80A7-6478-EED1-83AAA47B9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2208" y="774065"/>
            <a:ext cx="10802112" cy="4351338"/>
          </a:xfrm>
        </p:spPr>
        <p:txBody>
          <a:bodyPr/>
          <a:lstStyle/>
          <a:p>
            <a:pPr marL="360045" marR="360045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By reference to their structure, explain how the particles in a piece of metal are held together and how the shape of the metal can be changed without it breaking.  (You may use a diagram in your answer.) [5]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09D8B0-8F1A-8EA7-DB22-E350E2245FDD}"/>
              </a:ext>
            </a:extLst>
          </p:cNvPr>
          <p:cNvSpPr txBox="1"/>
          <p:nvPr/>
        </p:nvSpPr>
        <p:spPr>
          <a:xfrm>
            <a:off x="2375916" y="2099628"/>
            <a:ext cx="7854696" cy="452431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en-GB" sz="2400" b="0" i="0" dirty="0">
                <a:solidFill>
                  <a:srgbClr val="00B050"/>
                </a:solidFill>
                <a:effectLst/>
              </a:rPr>
              <a:t>the electrons are delocalised [1]</a:t>
            </a:r>
            <a:br>
              <a:rPr lang="en-GB" sz="2400" dirty="0">
                <a:solidFill>
                  <a:srgbClr val="00B050"/>
                </a:solidFill>
              </a:rPr>
            </a:br>
            <a:endParaRPr lang="en-GB" sz="2400" dirty="0">
              <a:solidFill>
                <a:srgbClr val="00B050"/>
              </a:solidFill>
            </a:endParaRPr>
          </a:p>
          <a:p>
            <a:r>
              <a:rPr lang="en-GB" sz="2400" b="0" i="0" dirty="0">
                <a:solidFill>
                  <a:srgbClr val="00B050"/>
                </a:solidFill>
                <a:effectLst/>
              </a:rPr>
              <a:t>metal atoms form positive ions [1] </a:t>
            </a:r>
          </a:p>
          <a:p>
            <a:r>
              <a:rPr lang="en-GB" sz="2400" b="0" i="1" dirty="0">
                <a:solidFill>
                  <a:srgbClr val="00B050"/>
                </a:solidFill>
                <a:effectLst/>
              </a:rPr>
              <a:t>[credit if done on appropriate diagram]</a:t>
            </a:r>
            <a:br>
              <a:rPr lang="en-GB" sz="2400" i="1" dirty="0">
                <a:solidFill>
                  <a:srgbClr val="00B050"/>
                </a:solidFill>
              </a:rPr>
            </a:br>
            <a:br>
              <a:rPr lang="en-GB" sz="2400" dirty="0">
                <a:solidFill>
                  <a:srgbClr val="00B050"/>
                </a:solidFill>
              </a:rPr>
            </a:br>
            <a:r>
              <a:rPr lang="en-GB" sz="2400" b="0" i="0" dirty="0">
                <a:solidFill>
                  <a:srgbClr val="00B050"/>
                </a:solidFill>
                <a:effectLst/>
              </a:rPr>
              <a:t>the attraction which exists between particles with opposite charges, holds the metal together [1]</a:t>
            </a:r>
          </a:p>
          <a:p>
            <a:br>
              <a:rPr lang="en-GB" sz="2400" dirty="0">
                <a:solidFill>
                  <a:srgbClr val="00B050"/>
                </a:solidFill>
              </a:rPr>
            </a:br>
            <a:r>
              <a:rPr lang="en-GB" sz="2400" b="0" i="0" dirty="0">
                <a:solidFill>
                  <a:srgbClr val="00B050"/>
                </a:solidFill>
                <a:effectLst/>
              </a:rPr>
              <a:t>no specific bonds exist between adjacent atoms/ions</a:t>
            </a:r>
            <a:br>
              <a:rPr lang="en-GB" sz="2400" dirty="0">
                <a:solidFill>
                  <a:srgbClr val="00B050"/>
                </a:solidFill>
              </a:rPr>
            </a:br>
            <a:r>
              <a:rPr lang="en-GB" sz="2400" b="0" i="0" dirty="0">
                <a:solidFill>
                  <a:srgbClr val="00B050"/>
                </a:solidFill>
                <a:effectLst/>
              </a:rPr>
              <a:t>atoms/ions can slide over each other so allowing metals to bend [1]  and form layers [1] </a:t>
            </a:r>
            <a:endParaRPr lang="en-GB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6823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2CEC8-0047-68F3-CC84-52C891C64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Alloys</a:t>
            </a:r>
          </a:p>
        </p:txBody>
      </p:sp>
      <p:pic>
        <p:nvPicPr>
          <p:cNvPr id="1028" name="Picture 4" descr="Introduction to the Structure and Properties of Metal Alloys - NeoNickel">
            <a:extLst>
              <a:ext uri="{FF2B5EF4-FFF2-40B4-BE49-F238E27FC236}">
                <a16:creationId xmlns:a16="http://schemas.microsoft.com/office/drawing/2014/main" id="{149F7A88-CDF0-0DDF-37FF-0650AFA56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178" y="1690688"/>
            <a:ext cx="10105644" cy="398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9336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A8BBD-1703-ED3D-9C5F-592B2400E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4214"/>
            <a:ext cx="10515600" cy="5598063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/>
              <a:t>Gold is a metal. Describe the structure of a metal. [2]</a:t>
            </a:r>
          </a:p>
          <a:p>
            <a:pPr marL="514350" indent="-514350">
              <a:buAutoNum type="arabicPeriod"/>
            </a:pPr>
            <a:r>
              <a:rPr lang="en-GB" dirty="0"/>
              <a:t>Copper metal is used in electrical appliances. Describe the bonding in a metal, and explain why metals conduct electricity.[3]</a:t>
            </a:r>
          </a:p>
          <a:p>
            <a:pPr marL="514350" indent="-514350">
              <a:buAutoNum type="arabicPeriod"/>
            </a:pPr>
            <a:r>
              <a:rPr lang="en-GB" dirty="0"/>
              <a:t>Magnesium is a metal. Explain why metals can be bent and shaped. [1]</a:t>
            </a:r>
          </a:p>
          <a:p>
            <a:pPr marL="514350" indent="-514350">
              <a:buAutoNum type="arabicPeriod"/>
            </a:pPr>
            <a:r>
              <a:rPr lang="en-GB" dirty="0"/>
              <a:t>Explain why the magnesium alloy (with copper) is harder than magnesium metal. [3]</a:t>
            </a:r>
          </a:p>
          <a:p>
            <a:pPr marL="514350" indent="-514350">
              <a:buAutoNum type="arabicPeriod"/>
            </a:pPr>
            <a:r>
              <a:rPr lang="en-GB" dirty="0"/>
              <a:t>Describe how sodium conducts thermal energy. [2]</a:t>
            </a:r>
          </a:p>
          <a:p>
            <a:pPr marL="514350" indent="-514350">
              <a:buAutoNum type="arabicPeriod"/>
            </a:pPr>
            <a:r>
              <a:rPr lang="en-GB" dirty="0"/>
              <a:t>Explain why copper, like many other metals, has a high melting point.[3]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F4186DD-29D9-4318-5FA6-7462483C2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39455"/>
            <a:ext cx="11826815" cy="1842043"/>
          </a:xfrm>
        </p:spPr>
        <p:txBody>
          <a:bodyPr/>
          <a:lstStyle/>
          <a:p>
            <a:r>
              <a:rPr lang="en-GB" u="sng" dirty="0"/>
              <a:t>Paper 1 Revision: Metallic Bonding   </a:t>
            </a:r>
          </a:p>
        </p:txBody>
      </p:sp>
    </p:spTree>
    <p:extLst>
      <p:ext uri="{BB962C8B-B14F-4D97-AF65-F5344CB8AC3E}">
        <p14:creationId xmlns:p14="http://schemas.microsoft.com/office/powerpoint/2010/main" val="16813223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95CE3-978A-D047-8B65-F9388D1004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741" y="399781"/>
            <a:ext cx="11606939" cy="5753046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dirty="0"/>
              <a:t>Gold has a regular arrangement of atoms/positive ions in layers [1] with delocalised electrons [1]. </a:t>
            </a:r>
          </a:p>
          <a:p>
            <a:pPr marL="514350" indent="-514350">
              <a:buAutoNum type="arabicPeriod"/>
            </a:pPr>
            <a:r>
              <a:rPr lang="en-GB" dirty="0"/>
              <a:t>Metals conduct electricity because there is a lattice of positive ions [1] with delocalised electrons [1] that have electrostatic attraction between them. The delocalised electrons are free to move through the metal and carry a charge. </a:t>
            </a:r>
          </a:p>
          <a:p>
            <a:pPr marL="514350" indent="-514350">
              <a:buAutoNum type="arabicPeriod"/>
            </a:pPr>
            <a:r>
              <a:rPr lang="en-GB" dirty="0"/>
              <a:t>Magnesium can be bent and shaped because the layers [1] of atoms/positive ions can slide over each other[1]. </a:t>
            </a:r>
          </a:p>
          <a:p>
            <a:pPr marL="514350" indent="-514350">
              <a:buAutoNum type="arabicPeriod"/>
            </a:pPr>
            <a:r>
              <a:rPr lang="en-GB" dirty="0"/>
              <a:t>Alloys are harder because the atoms are different sizes (copper atoms are bigger) [1] so the layers of magnesium atoms are distorted [1]. Therefore, the layers cannot easily slide [1]. </a:t>
            </a:r>
          </a:p>
          <a:p>
            <a:pPr marL="514350" indent="-514350">
              <a:buAutoNum type="arabicPeriod"/>
            </a:pPr>
            <a:r>
              <a:rPr lang="en-GB" dirty="0"/>
              <a:t>In sodium delocalised electrons are free to move [1] and energy is transferred through the structure [1].</a:t>
            </a:r>
          </a:p>
          <a:p>
            <a:pPr marL="514350" indent="-514350">
              <a:buAutoNum type="arabicPeriod"/>
            </a:pPr>
            <a:r>
              <a:rPr lang="en-GB" dirty="0"/>
              <a:t>Metals like copper have a giant structure [1]made up of positive ions surrounded by delocalised electrons [1] with strong electrostatic attractions [1]. Therefore, a lot of energy is needed to break these bonds. 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9685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UD Digi Kyokasho NK-B"/>
        <a:ea typeface=""/>
        <a:cs typeface=""/>
      </a:majorFont>
      <a:minorFont>
        <a:latin typeface="UD Digi Kyokasho NK-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RVPSRJS5WCQE-1801518596-46208</_dlc_DocId>
    <_dlc_DocIdUrl xmlns="17a39593-945a-4813-81bf-1728cf9e5038">
      <Url>https://stpeterscatholicschool.sharepoint.com/sites/StaffShared/_layouts/15/DocIdRedir.aspx?ID=RVPSRJS5WCQE-1801518596-46208</Url>
      <Description>RVPSRJS5WCQE-1801518596-46208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E0064F1-F903-4B33-8C90-8064AB7B72D8}"/>
</file>

<file path=customXml/itemProps2.xml><?xml version="1.0" encoding="utf-8"?>
<ds:datastoreItem xmlns:ds="http://schemas.openxmlformats.org/officeDocument/2006/customXml" ds:itemID="{D8914DA6-60CF-4C41-8A49-BE4B0C53B38E}"/>
</file>

<file path=customXml/itemProps3.xml><?xml version="1.0" encoding="utf-8"?>
<ds:datastoreItem xmlns:ds="http://schemas.openxmlformats.org/officeDocument/2006/customXml" ds:itemID="{ABE83BD4-05DF-4C03-BA04-D1363A6D0350}"/>
</file>

<file path=customXml/itemProps4.xml><?xml version="1.0" encoding="utf-8"?>
<ds:datastoreItem xmlns:ds="http://schemas.openxmlformats.org/officeDocument/2006/customXml" ds:itemID="{6A4F2A14-9BE7-4C45-982F-68EF8EB016D0}"/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1584</Words>
  <Application>Microsoft Office PowerPoint</Application>
  <PresentationFormat>Widescreen</PresentationFormat>
  <Paragraphs>111</Paragraphs>
  <Slides>22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UD Digi Kyokasho NK-B</vt:lpstr>
      <vt:lpstr>UD Digi Kyokasho NK-R</vt:lpstr>
      <vt:lpstr>UD Digi Kyokasho NP-B</vt:lpstr>
      <vt:lpstr>UD Digi Kyokasho NP-R</vt:lpstr>
      <vt:lpstr>Aptos</vt:lpstr>
      <vt:lpstr>Arial</vt:lpstr>
      <vt:lpstr>Courier New</vt:lpstr>
      <vt:lpstr>Times New Roman</vt:lpstr>
      <vt:lpstr>Wingdings</vt:lpstr>
      <vt:lpstr>Office Theme</vt:lpstr>
      <vt:lpstr>Paper 1 Revision: Polymers </vt:lpstr>
      <vt:lpstr>Green pen – self mark</vt:lpstr>
      <vt:lpstr>Paper 1 Revision: Polymers </vt:lpstr>
      <vt:lpstr>Green pen – self mark</vt:lpstr>
      <vt:lpstr>Polymers </vt:lpstr>
      <vt:lpstr>Polymers</vt:lpstr>
      <vt:lpstr>PowerPoint Presentation</vt:lpstr>
      <vt:lpstr>PowerPoint Presentation</vt:lpstr>
      <vt:lpstr>PowerPoint Presentation</vt:lpstr>
      <vt:lpstr>MWBs: Exam Question example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Paper 1 Revision: Metallic Bonding   </vt:lpstr>
      <vt:lpstr>Structure Properties and Function  </vt:lpstr>
      <vt:lpstr>Exam Practice</vt:lpstr>
      <vt:lpstr>Exam Practice</vt:lpstr>
      <vt:lpstr>Alloys</vt:lpstr>
      <vt:lpstr>Paper 1 Revision: Metallic Bonding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K Goodwin</dc:creator>
  <cp:lastModifiedBy>Miss K Goodwin</cp:lastModifiedBy>
  <cp:revision>6</cp:revision>
  <dcterms:created xsi:type="dcterms:W3CDTF">2025-04-29T10:58:13Z</dcterms:created>
  <dcterms:modified xsi:type="dcterms:W3CDTF">2025-05-08T11:14:37Z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dbaebaf0-45a4-4fa3-b331-180de3b76473</vt:lpwstr>
  </property>
</Properties>
</file>