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1"/>
  </p:notesMasterIdLst>
  <p:sldIdLst>
    <p:sldId id="258" r:id="rId6"/>
    <p:sldId id="297" r:id="rId7"/>
    <p:sldId id="272" r:id="rId8"/>
    <p:sldId id="273" r:id="rId9"/>
    <p:sldId id="294" r:id="rId10"/>
    <p:sldId id="298" r:id="rId11"/>
    <p:sldId id="295" r:id="rId12"/>
    <p:sldId id="296" r:id="rId13"/>
    <p:sldId id="271" r:id="rId14"/>
    <p:sldId id="270" r:id="rId15"/>
    <p:sldId id="260" r:id="rId16"/>
    <p:sldId id="262" r:id="rId17"/>
    <p:sldId id="263" r:id="rId18"/>
    <p:sldId id="275" r:id="rId19"/>
    <p:sldId id="2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A4D74A-7C6F-4D71-9D89-78A19B0040BC}" v="94" dt="2025-11-14T10:04:35.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078" autoAdjust="0"/>
  </p:normalViewPr>
  <p:slideViewPr>
    <p:cSldViewPr snapToGrid="0">
      <p:cViewPr varScale="1">
        <p:scale>
          <a:sx n="103" d="100"/>
          <a:sy n="103" d="100"/>
        </p:scale>
        <p:origin x="912" y="13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N Mateos" userId="a19c2fa1-751d-41b1-90af-58382a5491c4" providerId="ADAL" clId="{994994C9-994B-47E2-BE90-7519030DE49A}"/>
    <pc:docChg chg="modSld">
      <pc:chgData name="Mrs N Mateos" userId="a19c2fa1-751d-41b1-90af-58382a5491c4" providerId="ADAL" clId="{994994C9-994B-47E2-BE90-7519030DE49A}" dt="2025-10-23T10:59:58.973" v="18" actId="1076"/>
      <pc:docMkLst>
        <pc:docMk/>
      </pc:docMkLst>
      <pc:sldChg chg="modSp mod">
        <pc:chgData name="Mrs N Mateos" userId="a19c2fa1-751d-41b1-90af-58382a5491c4" providerId="ADAL" clId="{994994C9-994B-47E2-BE90-7519030DE49A}" dt="2025-10-23T10:59:58.973" v="18" actId="1076"/>
        <pc:sldMkLst>
          <pc:docMk/>
          <pc:sldMk cId="1276884629" sldId="258"/>
        </pc:sldMkLst>
        <pc:spChg chg="mod">
          <ac:chgData name="Mrs N Mateos" userId="a19c2fa1-751d-41b1-90af-58382a5491c4" providerId="ADAL" clId="{994994C9-994B-47E2-BE90-7519030DE49A}" dt="2025-10-23T10:59:58.973" v="18" actId="1076"/>
          <ac:spMkLst>
            <pc:docMk/>
            <pc:sldMk cId="1276884629" sldId="258"/>
            <ac:spMk id="4" creationId="{00000000-0000-0000-0000-000000000000}"/>
          </ac:spMkLst>
        </pc:spChg>
      </pc:sldChg>
    </pc:docChg>
  </pc:docChgLst>
  <pc:docChgLst>
    <pc:chgData name="Mrs J Pacheco" userId="be615c06-5531-4302-89a9-96a4e6099b58" providerId="ADAL" clId="{1EF181A7-19B3-4853-854A-3C22B338E21A}"/>
    <pc:docChg chg="custSel modSld">
      <pc:chgData name="Mrs J Pacheco" userId="be615c06-5531-4302-89a9-96a4e6099b58" providerId="ADAL" clId="{1EF181A7-19B3-4853-854A-3C22B338E21A}" dt="2024-11-04T14:59:25.840" v="29" actId="33524"/>
      <pc:docMkLst>
        <pc:docMk/>
      </pc:docMkLst>
      <pc:sldChg chg="modSp mod">
        <pc:chgData name="Mrs J Pacheco" userId="be615c06-5531-4302-89a9-96a4e6099b58" providerId="ADAL" clId="{1EF181A7-19B3-4853-854A-3C22B338E21A}" dt="2024-11-04T14:59:25.840" v="29" actId="33524"/>
        <pc:sldMkLst>
          <pc:docMk/>
          <pc:sldMk cId="1480849397" sldId="263"/>
        </pc:sldMkLst>
      </pc:sldChg>
      <pc:sldChg chg="modSp mod">
        <pc:chgData name="Mrs J Pacheco" userId="be615c06-5531-4302-89a9-96a4e6099b58" providerId="ADAL" clId="{1EF181A7-19B3-4853-854A-3C22B338E21A}" dt="2024-11-04T14:46:15.075" v="24" actId="20577"/>
        <pc:sldMkLst>
          <pc:docMk/>
          <pc:sldMk cId="2813879114" sldId="270"/>
        </pc:sldMkLst>
      </pc:sldChg>
      <pc:sldChg chg="modSp mod">
        <pc:chgData name="Mrs J Pacheco" userId="be615c06-5531-4302-89a9-96a4e6099b58" providerId="ADAL" clId="{1EF181A7-19B3-4853-854A-3C22B338E21A}" dt="2024-11-04T14:39:57.342" v="16" actId="20577"/>
        <pc:sldMkLst>
          <pc:docMk/>
          <pc:sldMk cId="790326533" sldId="295"/>
        </pc:sldMkLst>
      </pc:sldChg>
    </pc:docChg>
  </pc:docChgLst>
  <pc:docChgLst>
    <pc:chgData name="Mr M Turner" userId="04e5c56c-093b-4d52-be8b-8ce1ef6164db" providerId="ADAL" clId="{19449664-C7EB-4901-812B-4162A2DFC842}"/>
    <pc:docChg chg="modSld">
      <pc:chgData name="Mr M Turner" userId="04e5c56c-093b-4d52-be8b-8ce1ef6164db" providerId="ADAL" clId="{19449664-C7EB-4901-812B-4162A2DFC842}" dt="2024-10-17T13:52:57.965" v="54" actId="20577"/>
      <pc:docMkLst>
        <pc:docMk/>
      </pc:docMkLst>
      <pc:sldChg chg="modSp mod">
        <pc:chgData name="Mr M Turner" userId="04e5c56c-093b-4d52-be8b-8ce1ef6164db" providerId="ADAL" clId="{19449664-C7EB-4901-812B-4162A2DFC842}" dt="2024-10-17T13:47:02.640" v="45" actId="14100"/>
        <pc:sldMkLst>
          <pc:docMk/>
          <pc:sldMk cId="408892951" sldId="262"/>
        </pc:sldMkLst>
      </pc:sldChg>
      <pc:sldChg chg="modSp mod">
        <pc:chgData name="Mr M Turner" userId="04e5c56c-093b-4d52-be8b-8ce1ef6164db" providerId="ADAL" clId="{19449664-C7EB-4901-812B-4162A2DFC842}" dt="2024-10-17T13:52:57.965" v="54" actId="20577"/>
        <pc:sldMkLst>
          <pc:docMk/>
          <pc:sldMk cId="1480849397" sldId="263"/>
        </pc:sldMkLst>
      </pc:sldChg>
      <pc:sldChg chg="modSp mod">
        <pc:chgData name="Mr M Turner" userId="04e5c56c-093b-4d52-be8b-8ce1ef6164db" providerId="ADAL" clId="{19449664-C7EB-4901-812B-4162A2DFC842}" dt="2024-10-17T13:37:49.129" v="35" actId="20577"/>
        <pc:sldMkLst>
          <pc:docMk/>
          <pc:sldMk cId="1136856856" sldId="271"/>
        </pc:sldMkLst>
      </pc:sldChg>
      <pc:sldChg chg="modSp mod">
        <pc:chgData name="Mr M Turner" userId="04e5c56c-093b-4d52-be8b-8ce1ef6164db" providerId="ADAL" clId="{19449664-C7EB-4901-812B-4162A2DFC842}" dt="2024-10-17T13:34:27.486" v="34" actId="20577"/>
        <pc:sldMkLst>
          <pc:docMk/>
          <pc:sldMk cId="790326533" sldId="295"/>
        </pc:sldMkLst>
      </pc:sldChg>
    </pc:docChg>
  </pc:docChgLst>
  <pc:docChgLst>
    <pc:chgData name="N Mateos" userId="a19c2fa1-751d-41b1-90af-58382a5491c4" providerId="ADAL" clId="{6B421ACD-8705-41C7-A1E2-3D7320A70AAC}"/>
    <pc:docChg chg="modSld">
      <pc:chgData name="N Mateos" userId="a19c2fa1-751d-41b1-90af-58382a5491c4" providerId="ADAL" clId="{6B421ACD-8705-41C7-A1E2-3D7320A70AAC}" dt="2024-10-21T09:47:18.729" v="27"/>
      <pc:docMkLst>
        <pc:docMk/>
      </pc:docMkLst>
      <pc:sldChg chg="modSp mod">
        <pc:chgData name="N Mateos" userId="a19c2fa1-751d-41b1-90af-58382a5491c4" providerId="ADAL" clId="{6B421ACD-8705-41C7-A1E2-3D7320A70AAC}" dt="2024-10-21T09:41:46.426" v="26" actId="1076"/>
        <pc:sldMkLst>
          <pc:docMk/>
          <pc:sldMk cId="1276884629" sldId="258"/>
        </pc:sldMkLst>
      </pc:sldChg>
      <pc:sldChg chg="modAnim">
        <pc:chgData name="N Mateos" userId="a19c2fa1-751d-41b1-90af-58382a5491c4" providerId="ADAL" clId="{6B421ACD-8705-41C7-A1E2-3D7320A70AAC}" dt="2024-10-21T09:47:18.729" v="27"/>
        <pc:sldMkLst>
          <pc:docMk/>
          <pc:sldMk cId="864191347" sldId="297"/>
        </pc:sldMkLst>
      </pc:sldChg>
    </pc:docChg>
  </pc:docChgLst>
  <pc:docChgLst>
    <pc:chgData name="Mrs J Pacheco" userId="be615c06-5531-4302-89a9-96a4e6099b58" providerId="ADAL" clId="{76A4D74A-7C6F-4D71-9D89-78A19B0040BC}"/>
    <pc:docChg chg="modSld">
      <pc:chgData name="Mrs J Pacheco" userId="be615c06-5531-4302-89a9-96a4e6099b58" providerId="ADAL" clId="{76A4D74A-7C6F-4D71-9D89-78A19B0040BC}" dt="2025-11-14T10:06:48.683" v="163" actId="20577"/>
      <pc:docMkLst>
        <pc:docMk/>
      </pc:docMkLst>
      <pc:sldChg chg="modSp mod">
        <pc:chgData name="Mrs J Pacheco" userId="be615c06-5531-4302-89a9-96a4e6099b58" providerId="ADAL" clId="{76A4D74A-7C6F-4D71-9D89-78A19B0040BC}" dt="2025-11-14T09:05:27.017" v="63" actId="1076"/>
        <pc:sldMkLst>
          <pc:docMk/>
          <pc:sldMk cId="1276884629" sldId="258"/>
        </pc:sldMkLst>
        <pc:spChg chg="mod">
          <ac:chgData name="Mrs J Pacheco" userId="be615c06-5531-4302-89a9-96a4e6099b58" providerId="ADAL" clId="{76A4D74A-7C6F-4D71-9D89-78A19B0040BC}" dt="2025-11-14T09:04:57.103" v="54" actId="1076"/>
          <ac:spMkLst>
            <pc:docMk/>
            <pc:sldMk cId="1276884629" sldId="258"/>
            <ac:spMk id="2" creationId="{3CD29C60-6B52-8430-946D-D1F1A15B21A0}"/>
          </ac:spMkLst>
        </pc:spChg>
        <pc:spChg chg="mod">
          <ac:chgData name="Mrs J Pacheco" userId="be615c06-5531-4302-89a9-96a4e6099b58" providerId="ADAL" clId="{76A4D74A-7C6F-4D71-9D89-78A19B0040BC}" dt="2025-11-14T09:05:06.382" v="57" actId="1076"/>
          <ac:spMkLst>
            <pc:docMk/>
            <pc:sldMk cId="1276884629" sldId="258"/>
            <ac:spMk id="3" creationId="{EF561D6E-FB04-063B-6EAC-745D92B21929}"/>
          </ac:spMkLst>
        </pc:spChg>
        <pc:spChg chg="mod">
          <ac:chgData name="Mrs J Pacheco" userId="be615c06-5531-4302-89a9-96a4e6099b58" providerId="ADAL" clId="{76A4D74A-7C6F-4D71-9D89-78A19B0040BC}" dt="2025-11-14T09:04:30.302" v="47" actId="1076"/>
          <ac:spMkLst>
            <pc:docMk/>
            <pc:sldMk cId="1276884629" sldId="258"/>
            <ac:spMk id="4" creationId="{00000000-0000-0000-0000-000000000000}"/>
          </ac:spMkLst>
        </pc:spChg>
        <pc:spChg chg="mod">
          <ac:chgData name="Mrs J Pacheco" userId="be615c06-5531-4302-89a9-96a4e6099b58" providerId="ADAL" clId="{76A4D74A-7C6F-4D71-9D89-78A19B0040BC}" dt="2025-11-14T09:05:24.328" v="62" actId="1076"/>
          <ac:spMkLst>
            <pc:docMk/>
            <pc:sldMk cId="1276884629" sldId="258"/>
            <ac:spMk id="5" creationId="{00000000-0000-0000-0000-000000000000}"/>
          </ac:spMkLst>
        </pc:spChg>
        <pc:spChg chg="mod">
          <ac:chgData name="Mrs J Pacheco" userId="be615c06-5531-4302-89a9-96a4e6099b58" providerId="ADAL" clId="{76A4D74A-7C6F-4D71-9D89-78A19B0040BC}" dt="2025-11-14T09:05:27.017" v="63" actId="1076"/>
          <ac:spMkLst>
            <pc:docMk/>
            <pc:sldMk cId="1276884629" sldId="258"/>
            <ac:spMk id="6" creationId="{833EEB4D-0651-5901-282F-D8263859DCF5}"/>
          </ac:spMkLst>
        </pc:spChg>
        <pc:spChg chg="mod">
          <ac:chgData name="Mrs J Pacheco" userId="be615c06-5531-4302-89a9-96a4e6099b58" providerId="ADAL" clId="{76A4D74A-7C6F-4D71-9D89-78A19B0040BC}" dt="2025-11-14T09:05:10.331" v="58" actId="1076"/>
          <ac:spMkLst>
            <pc:docMk/>
            <pc:sldMk cId="1276884629" sldId="258"/>
            <ac:spMk id="8" creationId="{00000000-0000-0000-0000-000000000000}"/>
          </ac:spMkLst>
        </pc:spChg>
        <pc:picChg chg="mod">
          <ac:chgData name="Mrs J Pacheco" userId="be615c06-5531-4302-89a9-96a4e6099b58" providerId="ADAL" clId="{76A4D74A-7C6F-4D71-9D89-78A19B0040BC}" dt="2025-11-14T09:04:58.422" v="55" actId="1076"/>
          <ac:picMkLst>
            <pc:docMk/>
            <pc:sldMk cId="1276884629" sldId="258"/>
            <ac:picMk id="7" creationId="{13DA3661-6001-CFAB-910E-605019D210E8}"/>
          </ac:picMkLst>
        </pc:picChg>
      </pc:sldChg>
      <pc:sldChg chg="modSp">
        <pc:chgData name="Mrs J Pacheco" userId="be615c06-5531-4302-89a9-96a4e6099b58" providerId="ADAL" clId="{76A4D74A-7C6F-4D71-9D89-78A19B0040BC}" dt="2025-11-14T10:04:35.740" v="161" actId="5793"/>
        <pc:sldMkLst>
          <pc:docMk/>
          <pc:sldMk cId="408892951" sldId="262"/>
        </pc:sldMkLst>
        <pc:spChg chg="mod">
          <ac:chgData name="Mrs J Pacheco" userId="be615c06-5531-4302-89a9-96a4e6099b58" providerId="ADAL" clId="{76A4D74A-7C6F-4D71-9D89-78A19B0040BC}" dt="2025-11-14T10:03:10.817" v="148" actId="20577"/>
          <ac:spMkLst>
            <pc:docMk/>
            <pc:sldMk cId="408892951" sldId="262"/>
            <ac:spMk id="5" creationId="{00000000-0000-0000-0000-000000000000}"/>
          </ac:spMkLst>
        </pc:spChg>
        <pc:spChg chg="mod">
          <ac:chgData name="Mrs J Pacheco" userId="be615c06-5531-4302-89a9-96a4e6099b58" providerId="ADAL" clId="{76A4D74A-7C6F-4D71-9D89-78A19B0040BC}" dt="2025-11-14T10:03:56.259" v="154" actId="20577"/>
          <ac:spMkLst>
            <pc:docMk/>
            <pc:sldMk cId="408892951" sldId="262"/>
            <ac:spMk id="6" creationId="{00000000-0000-0000-0000-000000000000}"/>
          </ac:spMkLst>
        </pc:spChg>
        <pc:spChg chg="mod">
          <ac:chgData name="Mrs J Pacheco" userId="be615c06-5531-4302-89a9-96a4e6099b58" providerId="ADAL" clId="{76A4D74A-7C6F-4D71-9D89-78A19B0040BC}" dt="2025-11-14T10:04:35.740" v="161" actId="5793"/>
          <ac:spMkLst>
            <pc:docMk/>
            <pc:sldMk cId="408892951" sldId="262"/>
            <ac:spMk id="7" creationId="{00000000-0000-0000-0000-000000000000}"/>
          </ac:spMkLst>
        </pc:spChg>
      </pc:sldChg>
      <pc:sldChg chg="modSp mod">
        <pc:chgData name="Mrs J Pacheco" userId="be615c06-5531-4302-89a9-96a4e6099b58" providerId="ADAL" clId="{76A4D74A-7C6F-4D71-9D89-78A19B0040BC}" dt="2025-11-14T10:06:48.683" v="163" actId="20577"/>
        <pc:sldMkLst>
          <pc:docMk/>
          <pc:sldMk cId="1480849397" sldId="263"/>
        </pc:sldMkLst>
        <pc:spChg chg="mod">
          <ac:chgData name="Mrs J Pacheco" userId="be615c06-5531-4302-89a9-96a4e6099b58" providerId="ADAL" clId="{76A4D74A-7C6F-4D71-9D89-78A19B0040BC}" dt="2025-11-14T10:06:48.683" v="163" actId="20577"/>
          <ac:spMkLst>
            <pc:docMk/>
            <pc:sldMk cId="1480849397" sldId="263"/>
            <ac:spMk id="2" creationId="{00000000-0000-0000-0000-000000000000}"/>
          </ac:spMkLst>
        </pc:spChg>
      </pc:sldChg>
      <pc:sldChg chg="addSp modSp mod modAnim">
        <pc:chgData name="Mrs J Pacheco" userId="be615c06-5531-4302-89a9-96a4e6099b58" providerId="ADAL" clId="{76A4D74A-7C6F-4D71-9D89-78A19B0040BC}" dt="2025-11-14T09:42:25.922" v="141" actId="207"/>
        <pc:sldMkLst>
          <pc:docMk/>
          <pc:sldMk cId="1136856856" sldId="271"/>
        </pc:sldMkLst>
        <pc:spChg chg="add mod">
          <ac:chgData name="Mrs J Pacheco" userId="be615c06-5531-4302-89a9-96a4e6099b58" providerId="ADAL" clId="{76A4D74A-7C6F-4D71-9D89-78A19B0040BC}" dt="2025-11-14T09:42:25.922" v="141" actId="207"/>
          <ac:spMkLst>
            <pc:docMk/>
            <pc:sldMk cId="1136856856" sldId="271"/>
            <ac:spMk id="4" creationId="{563A71DE-5321-EC40-A373-8FE64387901B}"/>
          </ac:spMkLst>
        </pc:spChg>
      </pc:sldChg>
    </pc:docChg>
  </pc:docChgLst>
  <pc:docChgLst>
    <pc:chgData name="Mr M Turner" userId="04e5c56c-093b-4d52-be8b-8ce1ef6164db" providerId="ADAL" clId="{57933CE2-1D07-4B46-A37F-15AA770264AC}"/>
    <pc:docChg chg="delSld">
      <pc:chgData name="Mr M Turner" userId="04e5c56c-093b-4d52-be8b-8ce1ef6164db" providerId="ADAL" clId="{57933CE2-1D07-4B46-A37F-15AA770264AC}" dt="2024-10-21T13:25:18.057" v="0" actId="2696"/>
      <pc:docMkLst>
        <pc:docMk/>
      </pc:docMkLst>
      <pc:sldChg chg="del">
        <pc:chgData name="Mr M Turner" userId="04e5c56c-093b-4d52-be8b-8ce1ef6164db" providerId="ADAL" clId="{57933CE2-1D07-4B46-A37F-15AA770264AC}" dt="2024-10-21T13:25:18.057" v="0" actId="2696"/>
        <pc:sldMkLst>
          <pc:docMk/>
          <pc:sldMk cId="515071697" sldId="285"/>
        </pc:sldMkLst>
      </pc:sldChg>
    </pc:docChg>
  </pc:docChgLst>
  <pc:docChgLst>
    <pc:chgData name="Mr M Turner" userId="04e5c56c-093b-4d52-be8b-8ce1ef6164db" providerId="ADAL" clId="{676646CC-3B90-4698-BBE7-CB42154B1C92}"/>
    <pc:docChg chg="undo custSel addSld delSld modSld">
      <pc:chgData name="Mr M Turner" userId="04e5c56c-093b-4d52-be8b-8ce1ef6164db" providerId="ADAL" clId="{676646CC-3B90-4698-BBE7-CB42154B1C92}" dt="2024-08-29T14:50:32.532" v="446" actId="2696"/>
      <pc:docMkLst>
        <pc:docMk/>
      </pc:docMkLst>
      <pc:sldChg chg="modSp mod">
        <pc:chgData name="Mr M Turner" userId="04e5c56c-093b-4d52-be8b-8ce1ef6164db" providerId="ADAL" clId="{676646CC-3B90-4698-BBE7-CB42154B1C92}" dt="2024-08-29T14:26:22.355" v="14" actId="1076"/>
        <pc:sldMkLst>
          <pc:docMk/>
          <pc:sldMk cId="1276884629" sldId="258"/>
        </pc:sldMkLst>
      </pc:sldChg>
      <pc:sldChg chg="modSp mod">
        <pc:chgData name="Mr M Turner" userId="04e5c56c-093b-4d52-be8b-8ce1ef6164db" providerId="ADAL" clId="{676646CC-3B90-4698-BBE7-CB42154B1C92}" dt="2024-08-29T14:42:04.462" v="315" actId="20577"/>
        <pc:sldMkLst>
          <pc:docMk/>
          <pc:sldMk cId="3091969445" sldId="260"/>
        </pc:sldMkLst>
      </pc:sldChg>
      <pc:sldChg chg="modSp mod">
        <pc:chgData name="Mr M Turner" userId="04e5c56c-093b-4d52-be8b-8ce1ef6164db" providerId="ADAL" clId="{676646CC-3B90-4698-BBE7-CB42154B1C92}" dt="2024-08-29T14:44:33.353" v="382" actId="20577"/>
        <pc:sldMkLst>
          <pc:docMk/>
          <pc:sldMk cId="408892951" sldId="262"/>
        </pc:sldMkLst>
      </pc:sldChg>
      <pc:sldChg chg="modSp mod">
        <pc:chgData name="Mr M Turner" userId="04e5c56c-093b-4d52-be8b-8ce1ef6164db" providerId="ADAL" clId="{676646CC-3B90-4698-BBE7-CB42154B1C92}" dt="2024-08-29T14:49:22.302" v="442" actId="14100"/>
        <pc:sldMkLst>
          <pc:docMk/>
          <pc:sldMk cId="1480849397" sldId="263"/>
        </pc:sldMkLst>
      </pc:sldChg>
      <pc:sldChg chg="modSp">
        <pc:chgData name="Mr M Turner" userId="04e5c56c-093b-4d52-be8b-8ce1ef6164db" providerId="ADAL" clId="{676646CC-3B90-4698-BBE7-CB42154B1C92}" dt="2024-08-29T14:46:42.159" v="413" actId="33524"/>
        <pc:sldMkLst>
          <pc:docMk/>
          <pc:sldMk cId="235989604" sldId="268"/>
        </pc:sldMkLst>
      </pc:sldChg>
      <pc:sldChg chg="delSp modSp mod delAnim modAnim">
        <pc:chgData name="Mr M Turner" userId="04e5c56c-093b-4d52-be8b-8ce1ef6164db" providerId="ADAL" clId="{676646CC-3B90-4698-BBE7-CB42154B1C92}" dt="2024-08-29T14:41:11.786" v="294" actId="14100"/>
        <pc:sldMkLst>
          <pc:docMk/>
          <pc:sldMk cId="2813879114" sldId="270"/>
        </pc:sldMkLst>
      </pc:sldChg>
      <pc:sldChg chg="modSp mod">
        <pc:chgData name="Mr M Turner" userId="04e5c56c-093b-4d52-be8b-8ce1ef6164db" providerId="ADAL" clId="{676646CC-3B90-4698-BBE7-CB42154B1C92}" dt="2024-08-29T14:33:16.506" v="136" actId="20577"/>
        <pc:sldMkLst>
          <pc:docMk/>
          <pc:sldMk cId="1136856856" sldId="271"/>
        </pc:sldMkLst>
      </pc:sldChg>
      <pc:sldChg chg="modSp mod">
        <pc:chgData name="Mr M Turner" userId="04e5c56c-093b-4d52-be8b-8ce1ef6164db" providerId="ADAL" clId="{676646CC-3B90-4698-BBE7-CB42154B1C92}" dt="2024-08-29T14:45:41.189" v="410" actId="20577"/>
        <pc:sldMkLst>
          <pc:docMk/>
          <pc:sldMk cId="3002677449" sldId="275"/>
        </pc:sldMkLst>
      </pc:sldChg>
      <pc:sldChg chg="modSp del">
        <pc:chgData name="Mr M Turner" userId="04e5c56c-093b-4d52-be8b-8ce1ef6164db" providerId="ADAL" clId="{676646CC-3B90-4698-BBE7-CB42154B1C92}" dt="2024-08-29T14:50:32.532" v="446" actId="2696"/>
        <pc:sldMkLst>
          <pc:docMk/>
          <pc:sldMk cId="3380534449" sldId="293"/>
        </pc:sldMkLst>
      </pc:sldChg>
      <pc:sldChg chg="add">
        <pc:chgData name="Mr M Turner" userId="04e5c56c-093b-4d52-be8b-8ce1ef6164db" providerId="ADAL" clId="{676646CC-3B90-4698-BBE7-CB42154B1C92}" dt="2024-08-29T14:50:28.548" v="445"/>
        <pc:sldMkLst>
          <pc:docMk/>
          <pc:sldMk cId="1410923116" sldId="294"/>
        </pc:sldMkLst>
      </pc:sldChg>
      <pc:sldChg chg="del">
        <pc:chgData name="Mr M Turner" userId="04e5c56c-093b-4d52-be8b-8ce1ef6164db" providerId="ADAL" clId="{676646CC-3B90-4698-BBE7-CB42154B1C92}" dt="2024-08-29T14:50:01.088" v="444" actId="2696"/>
        <pc:sldMkLst>
          <pc:docMk/>
          <pc:sldMk cId="2871276431" sldId="294"/>
        </pc:sldMkLst>
      </pc:sldChg>
      <pc:sldChg chg="modSp mod">
        <pc:chgData name="Mr M Turner" userId="04e5c56c-093b-4d52-be8b-8ce1ef6164db" providerId="ADAL" clId="{676646CC-3B90-4698-BBE7-CB42154B1C92}" dt="2024-08-29T14:28:46.500" v="64" actId="20577"/>
        <pc:sldMkLst>
          <pc:docMk/>
          <pc:sldMk cId="790326533" sldId="295"/>
        </pc:sldMkLst>
      </pc:sldChg>
      <pc:sldChg chg="modSp mod">
        <pc:chgData name="Mr M Turner" userId="04e5c56c-093b-4d52-be8b-8ce1ef6164db" providerId="ADAL" clId="{676646CC-3B90-4698-BBE7-CB42154B1C92}" dt="2024-08-29T14:31:21.788" v="98" actId="20577"/>
        <pc:sldMkLst>
          <pc:docMk/>
          <pc:sldMk cId="3108086921" sldId="296"/>
        </pc:sldMkLst>
      </pc:sldChg>
      <pc:sldChg chg="modSp modAnim">
        <pc:chgData name="Mr M Turner" userId="04e5c56c-093b-4d52-be8b-8ce1ef6164db" providerId="ADAL" clId="{676646CC-3B90-4698-BBE7-CB42154B1C92}" dt="2024-08-29T14:27:55.393" v="57"/>
        <pc:sldMkLst>
          <pc:docMk/>
          <pc:sldMk cId="864191347" sldId="297"/>
        </pc:sldMkLst>
      </pc:sldChg>
      <pc:sldChg chg="add">
        <pc:chgData name="Mr M Turner" userId="04e5c56c-093b-4d52-be8b-8ce1ef6164db" providerId="ADAL" clId="{676646CC-3B90-4698-BBE7-CB42154B1C92}" dt="2024-08-29T14:49:53.979" v="443"/>
        <pc:sldMkLst>
          <pc:docMk/>
          <pc:sldMk cId="448268244" sldId="29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2B7C38-21B9-444A-8954-AC8D47693AF6}" type="datetimeFigureOut">
              <a:rPr lang="en-GB" smtClean="0"/>
              <a:t>14/11/2025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14337A-6D9D-4B53-ADB1-5BB8FB3C7AD4}" type="slidenum">
              <a:rPr lang="en-GB" smtClean="0"/>
              <a:t>‹#›</a:t>
            </a:fld>
            <a:endParaRPr lang="en-GB" dirty="0"/>
          </a:p>
        </p:txBody>
      </p:sp>
    </p:spTree>
    <p:extLst>
      <p:ext uri="{BB962C8B-B14F-4D97-AF65-F5344CB8AC3E}">
        <p14:creationId xmlns:p14="http://schemas.microsoft.com/office/powerpoint/2010/main" val="4011298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5743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Mini whiteboard activities. Explain that this lesson we are going to concentrate on the comparative structure. </a:t>
            </a:r>
          </a:p>
        </p:txBody>
      </p:sp>
      <p:sp>
        <p:nvSpPr>
          <p:cNvPr id="4" name="Slide Number Placeholder 3"/>
          <p:cNvSpPr>
            <a:spLocks noGrp="1"/>
          </p:cNvSpPr>
          <p:nvPr>
            <p:ph type="sldNum" sz="quarter" idx="5"/>
          </p:nvPr>
        </p:nvSpPr>
        <p:spPr/>
        <p:txBody>
          <a:bodyPr/>
          <a:lstStyle/>
          <a:p>
            <a:fld id="{638547FC-7C22-4204-A1EE-FE7CA2F0A26C}" type="slidenum">
              <a:rPr lang="en-GB" smtClean="0"/>
              <a:t>5</a:t>
            </a:fld>
            <a:endParaRPr lang="en-GB" dirty="0"/>
          </a:p>
        </p:txBody>
      </p:sp>
    </p:spTree>
    <p:extLst>
      <p:ext uri="{BB962C8B-B14F-4D97-AF65-F5344CB8AC3E}">
        <p14:creationId xmlns:p14="http://schemas.microsoft.com/office/powerpoint/2010/main" val="539352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8547FC-7C22-4204-A1EE-FE7CA2F0A26C}" type="slidenum">
              <a:rPr lang="en-GB" smtClean="0"/>
              <a:t>6</a:t>
            </a:fld>
            <a:endParaRPr lang="en-GB" dirty="0"/>
          </a:p>
        </p:txBody>
      </p:sp>
    </p:spTree>
    <p:extLst>
      <p:ext uri="{BB962C8B-B14F-4D97-AF65-F5344CB8AC3E}">
        <p14:creationId xmlns:p14="http://schemas.microsoft.com/office/powerpoint/2010/main" val="105995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AutoNum type="arabicPeriod"/>
            </a:pPr>
            <a:r>
              <a:rPr lang="en-GB" dirty="0"/>
              <a:t>Teacher chooses between 1-3 sentences </a:t>
            </a:r>
          </a:p>
          <a:p>
            <a:pPr marL="342900" indent="-342900">
              <a:buAutoNum type="arabicPeriod"/>
            </a:pPr>
            <a:r>
              <a:rPr lang="en-GB" dirty="0"/>
              <a:t>Students guess</a:t>
            </a:r>
          </a:p>
          <a:p>
            <a:pPr marL="342900" indent="-342900">
              <a:buAutoNum type="arabicPeriod"/>
            </a:pPr>
            <a:r>
              <a:rPr lang="en-GB" dirty="0"/>
              <a:t>Can then be played in pairs. </a:t>
            </a:r>
          </a:p>
        </p:txBody>
      </p:sp>
      <p:sp>
        <p:nvSpPr>
          <p:cNvPr id="4" name="Slide Number Placeholder 3"/>
          <p:cNvSpPr>
            <a:spLocks noGrp="1"/>
          </p:cNvSpPr>
          <p:nvPr>
            <p:ph type="sldNum" sz="quarter" idx="10"/>
          </p:nvPr>
        </p:nvSpPr>
        <p:spPr/>
        <p:txBody>
          <a:bodyPr/>
          <a:lstStyle/>
          <a:p>
            <a:fld id="{8120DDC3-C447-4575-9831-F13CF4C0D251}" type="slidenum">
              <a:rPr lang="en-GB" smtClean="0"/>
              <a:t>14</a:t>
            </a:fld>
            <a:endParaRPr lang="en-GB"/>
          </a:p>
        </p:txBody>
      </p:sp>
    </p:spTree>
    <p:extLst>
      <p:ext uri="{BB962C8B-B14F-4D97-AF65-F5344CB8AC3E}">
        <p14:creationId xmlns:p14="http://schemas.microsoft.com/office/powerpoint/2010/main" val="4233301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736239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196155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083626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215868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5049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855166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425454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340731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883037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87054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14/11/2025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951675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a:t> add headline here</a:t>
            </a:r>
            <a:endParaRPr lang="en-GB"/>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595874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DDC79-1531-4AE8-8334-AB5D9F354D72}" type="datetimeFigureOut">
              <a:rPr lang="en-GB" smtClean="0"/>
              <a:t>14/11/2025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9D4D4-C631-46A1-A0EE-FDC584B4EC43}" type="slidenum">
              <a:rPr lang="en-GB" smtClean="0"/>
              <a:t>‹#›</a:t>
            </a:fld>
            <a:endParaRPr lang="en-GB" dirty="0"/>
          </a:p>
        </p:txBody>
      </p:sp>
    </p:spTree>
    <p:extLst>
      <p:ext uri="{BB962C8B-B14F-4D97-AF65-F5344CB8AC3E}">
        <p14:creationId xmlns:p14="http://schemas.microsoft.com/office/powerpoint/2010/main" val="14614569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22364" y="-29925"/>
            <a:ext cx="51748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u="sng" dirty="0">
                <a:solidFill>
                  <a:prstClr val="black"/>
                </a:solidFill>
                <a:latin typeface="Comic Sans MS" panose="030F0702030302020204" pitchFamily="66" charset="0"/>
              </a:rPr>
              <a:t>Viernes</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2800" b="0"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catorce</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de </a:t>
            </a:r>
            <a:r>
              <a:rPr kumimoji="0" lang="en-GB" sz="2800" b="0"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noviembre</a:t>
            </a:r>
            <a:endPar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TextBox 4"/>
          <p:cNvSpPr txBox="1"/>
          <p:nvPr/>
        </p:nvSpPr>
        <p:spPr>
          <a:xfrm>
            <a:off x="3327412" y="1245337"/>
            <a:ext cx="5378395"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En </a:t>
            </a:r>
            <a:r>
              <a:rPr kumimoji="0" lang="en-GB" sz="4000" b="0"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el</a:t>
            </a:r>
            <a:r>
              <a:rPr kumimoji="0" lang="en-GB" sz="40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colegio– revision</a:t>
            </a:r>
          </a:p>
        </p:txBody>
      </p:sp>
      <p:sp>
        <p:nvSpPr>
          <p:cNvPr id="8" name="Rectangle 7"/>
          <p:cNvSpPr/>
          <p:nvPr/>
        </p:nvSpPr>
        <p:spPr>
          <a:xfrm>
            <a:off x="350277" y="2510381"/>
            <a:ext cx="11491446" cy="310341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DNA: Copy and translate into Spanish</a:t>
            </a:r>
          </a:p>
          <a:p>
            <a:pPr marL="514350" indent="-514350">
              <a:buFont typeface="+mj-lt"/>
              <a:buAutoNum type="arabicPeriod"/>
            </a:pPr>
            <a:r>
              <a:rPr lang="fr-FR" sz="2800" dirty="0">
                <a:solidFill>
                  <a:schemeClr val="tx1"/>
                </a:solidFill>
                <a:latin typeface="Comic Sans MS" panose="030F0702030302020204" pitchFamily="66" charset="0"/>
              </a:rPr>
              <a:t>I </a:t>
            </a:r>
            <a:r>
              <a:rPr lang="fr-FR" sz="2800" dirty="0" err="1">
                <a:solidFill>
                  <a:schemeClr val="tx1"/>
                </a:solidFill>
                <a:latin typeface="Comic Sans MS" panose="030F0702030302020204" pitchFamily="66" charset="0"/>
              </a:rPr>
              <a:t>study</a:t>
            </a:r>
            <a:r>
              <a:rPr lang="fr-FR" sz="2800" dirty="0">
                <a:solidFill>
                  <a:schemeClr val="tx1"/>
                </a:solidFill>
                <a:latin typeface="Comic Sans MS" panose="030F0702030302020204" pitchFamily="66" charset="0"/>
              </a:rPr>
              <a:t> = </a:t>
            </a:r>
          </a:p>
          <a:p>
            <a:pPr marL="514350" indent="-514350">
              <a:buFont typeface="+mj-lt"/>
              <a:buAutoNum type="arabicPeriod"/>
            </a:pPr>
            <a:r>
              <a:rPr lang="fr-FR" sz="2800" dirty="0">
                <a:solidFill>
                  <a:schemeClr val="tx1"/>
                </a:solidFill>
                <a:latin typeface="Comic Sans MS" panose="030F0702030302020204" pitchFamily="66" charset="0"/>
              </a:rPr>
              <a:t>My favourite subject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 </a:t>
            </a:r>
          </a:p>
          <a:p>
            <a:pPr marL="514350" indent="-514350">
              <a:buFont typeface="+mj-lt"/>
              <a:buAutoNum type="arabicPeriod"/>
            </a:pPr>
            <a:r>
              <a:rPr lang="fr-FR" sz="2800" dirty="0">
                <a:solidFill>
                  <a:schemeClr val="tx1"/>
                </a:solidFill>
                <a:latin typeface="Comic Sans MS" panose="030F0702030302020204" pitchFamily="66" charset="0"/>
              </a:rPr>
              <a:t>My favourite </a:t>
            </a:r>
            <a:r>
              <a:rPr lang="fr-FR" sz="2800" dirty="0" err="1">
                <a:solidFill>
                  <a:schemeClr val="tx1"/>
                </a:solidFill>
                <a:latin typeface="Comic Sans MS" panose="030F0702030302020204" pitchFamily="66" charset="0"/>
              </a:rPr>
              <a:t>teacher</a:t>
            </a:r>
            <a:r>
              <a:rPr lang="fr-FR" sz="2800" dirty="0">
                <a:solidFill>
                  <a:schemeClr val="tx1"/>
                </a:solidFill>
                <a:latin typeface="Comic Sans MS" panose="030F0702030302020204" pitchFamily="66" charset="0"/>
              </a:rPr>
              <a: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a:t>
            </a:r>
          </a:p>
          <a:p>
            <a:pPr marL="514350" indent="-514350">
              <a:buFont typeface="+mj-lt"/>
              <a:buAutoNum type="arabicPeriod"/>
            </a:pPr>
            <a:r>
              <a:rPr lang="fr-FR" sz="2800" dirty="0">
                <a:solidFill>
                  <a:schemeClr val="tx1"/>
                </a:solidFill>
                <a:latin typeface="Comic Sans MS" panose="030F0702030302020204" pitchFamily="66" charset="0"/>
              </a:rPr>
              <a:t>My school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a:t>
            </a:r>
          </a:p>
          <a:p>
            <a:pPr marL="514350" indent="-514350">
              <a:buFont typeface="+mj-lt"/>
              <a:buAutoNum type="arabicPeriod"/>
            </a:pPr>
            <a:r>
              <a:rPr lang="fr-FR" sz="2800" dirty="0">
                <a:solidFill>
                  <a:schemeClr val="tx1"/>
                </a:solidFill>
                <a:latin typeface="Comic Sans MS" panose="030F0702030302020204" pitchFamily="66" charset="0"/>
              </a:rPr>
              <a:t>In my school </a:t>
            </a:r>
            <a:r>
              <a:rPr lang="fr-FR" sz="2800" dirty="0" err="1">
                <a:solidFill>
                  <a:schemeClr val="tx1"/>
                </a:solidFill>
                <a:latin typeface="Comic Sans MS" panose="030F0702030302020204" pitchFamily="66" charset="0"/>
              </a:rPr>
              <a:t>there</a:t>
            </a:r>
            <a:r>
              <a:rPr lang="fr-FR" sz="2800" dirty="0">
                <a:solidFill>
                  <a:schemeClr val="tx1"/>
                </a:solidFill>
                <a:latin typeface="Comic Sans MS" panose="030F0702030302020204" pitchFamily="66" charset="0"/>
              </a:rPr>
              <a: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 </a:t>
            </a:r>
            <a:endParaRPr lang="en-GB" sz="2800" dirty="0">
              <a:solidFill>
                <a:schemeClr val="tx1"/>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CD29C60-6B52-8430-946D-D1F1A15B21A0}"/>
              </a:ext>
            </a:extLst>
          </p:cNvPr>
          <p:cNvSpPr/>
          <p:nvPr/>
        </p:nvSpPr>
        <p:spPr>
          <a:xfrm>
            <a:off x="10913931" y="6287448"/>
            <a:ext cx="1450659" cy="230165"/>
          </a:xfrm>
          <a:prstGeom prst="rect">
            <a:avLst/>
          </a:prstGeom>
          <a:noFill/>
        </p:spPr>
        <p:txBody>
          <a:bodyPr wrap="square" lIns="91440" tIns="45720" rIns="91440" bIns="45720">
            <a:prstTxWarp prst="textArchDown">
              <a:avLst>
                <a:gd name="adj" fmla="val 20937123"/>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MFL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Department</a:t>
            </a:r>
          </a:p>
        </p:txBody>
      </p:sp>
      <p:pic>
        <p:nvPicPr>
          <p:cNvPr id="7" name="Picture 2" descr="Home - St Peter's Catholic School In Solihull">
            <a:extLst>
              <a:ext uri="{FF2B5EF4-FFF2-40B4-BE49-F238E27FC236}">
                <a16:creationId xmlns:a16="http://schemas.microsoft.com/office/drawing/2014/main" id="{13DA3661-6001-CFAB-910E-605019D210E8}"/>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11081179" y="5297052"/>
            <a:ext cx="1105478" cy="1105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ounded Rectangle 7">
            <a:extLst>
              <a:ext uri="{FF2B5EF4-FFF2-40B4-BE49-F238E27FC236}">
                <a16:creationId xmlns:a16="http://schemas.microsoft.com/office/drawing/2014/main" id="{EF561D6E-FB04-063B-6EAC-745D92B21929}"/>
              </a:ext>
            </a:extLst>
          </p:cNvPr>
          <p:cNvSpPr/>
          <p:nvPr/>
        </p:nvSpPr>
        <p:spPr>
          <a:xfrm>
            <a:off x="750847" y="5668843"/>
            <a:ext cx="10163084" cy="11022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Extension: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Finish each of the sentence starters above in Spanish.</a:t>
            </a:r>
          </a:p>
        </p:txBody>
      </p:sp>
      <p:sp>
        <p:nvSpPr>
          <p:cNvPr id="6" name="TextBox 5">
            <a:extLst>
              <a:ext uri="{FF2B5EF4-FFF2-40B4-BE49-F238E27FC236}">
                <a16:creationId xmlns:a16="http://schemas.microsoft.com/office/drawing/2014/main" id="{833EEB4D-0651-5901-282F-D8263859DCF5}"/>
              </a:ext>
            </a:extLst>
          </p:cNvPr>
          <p:cNvSpPr txBox="1"/>
          <p:nvPr/>
        </p:nvSpPr>
        <p:spPr>
          <a:xfrm>
            <a:off x="4611458" y="1903720"/>
            <a:ext cx="296908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school – revision</a:t>
            </a:r>
          </a:p>
        </p:txBody>
      </p:sp>
    </p:spTree>
    <p:extLst>
      <p:ext uri="{BB962C8B-B14F-4D97-AF65-F5344CB8AC3E}">
        <p14:creationId xmlns:p14="http://schemas.microsoft.com/office/powerpoint/2010/main" val="1276884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936" y="868654"/>
            <a:ext cx="5724143" cy="57759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14350" indent="-514350">
              <a:buFont typeface="+mj-lt"/>
              <a:buAutoNum type="arabicPeriod"/>
            </a:pPr>
            <a:r>
              <a:rPr lang="fr-FR" sz="3200" dirty="0">
                <a:solidFill>
                  <a:schemeClr val="tx1"/>
                </a:solidFill>
                <a:latin typeface="Comic Sans MS" panose="030F0702030302020204" pitchFamily="66" charset="0"/>
              </a:rPr>
              <a:t>I </a:t>
            </a:r>
            <a:r>
              <a:rPr lang="fr-FR" sz="3200" dirty="0" err="1">
                <a:solidFill>
                  <a:schemeClr val="tx1"/>
                </a:solidFill>
                <a:latin typeface="Comic Sans MS" panose="030F0702030302020204" pitchFamily="66" charset="0"/>
              </a:rPr>
              <a:t>study</a:t>
            </a:r>
            <a:r>
              <a:rPr lang="fr-FR" sz="3200" dirty="0">
                <a:solidFill>
                  <a:schemeClr val="tx1"/>
                </a:solidFill>
                <a:latin typeface="Comic Sans MS" panose="030F0702030302020204" pitchFamily="66" charset="0"/>
              </a:rPr>
              <a:t> = </a:t>
            </a:r>
          </a:p>
          <a:p>
            <a:pPr marL="514350" indent="-514350">
              <a:buFont typeface="+mj-lt"/>
              <a:buAutoNum type="arabicPeriod"/>
            </a:pPr>
            <a:r>
              <a:rPr lang="fr-FR" sz="3200" dirty="0">
                <a:solidFill>
                  <a:schemeClr val="tx1"/>
                </a:solidFill>
                <a:latin typeface="Comic Sans MS" panose="030F0702030302020204" pitchFamily="66" charset="0"/>
              </a:rPr>
              <a:t>My favourite subject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 </a:t>
            </a:r>
          </a:p>
          <a:p>
            <a:pPr marL="514350" indent="-514350">
              <a:buFont typeface="+mj-lt"/>
              <a:buAutoNum type="arabicPeriod"/>
            </a:pPr>
            <a:r>
              <a:rPr lang="fr-FR" sz="3200" dirty="0">
                <a:solidFill>
                  <a:schemeClr val="tx1"/>
                </a:solidFill>
                <a:latin typeface="Comic Sans MS" panose="030F0702030302020204" pitchFamily="66" charset="0"/>
              </a:rPr>
              <a:t>My favourite </a:t>
            </a:r>
            <a:r>
              <a:rPr lang="fr-FR" sz="3200" dirty="0" err="1">
                <a:solidFill>
                  <a:schemeClr val="tx1"/>
                </a:solidFill>
                <a:latin typeface="Comic Sans MS" panose="030F0702030302020204" pitchFamily="66" charset="0"/>
              </a:rPr>
              <a:t>teacher</a:t>
            </a:r>
            <a:r>
              <a:rPr lang="fr-FR" sz="3200" dirty="0">
                <a:solidFill>
                  <a:schemeClr val="tx1"/>
                </a:solidFill>
                <a:latin typeface="Comic Sans MS" panose="030F0702030302020204" pitchFamily="66" charset="0"/>
              </a:rPr>
              <a: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a:t>
            </a:r>
          </a:p>
          <a:p>
            <a:pPr marL="514350" indent="-514350">
              <a:buFont typeface="+mj-lt"/>
              <a:buAutoNum type="arabicPeriod"/>
            </a:pPr>
            <a:r>
              <a:rPr lang="fr-FR" sz="3200" dirty="0">
                <a:solidFill>
                  <a:schemeClr val="tx1"/>
                </a:solidFill>
                <a:latin typeface="Comic Sans MS" panose="030F0702030302020204" pitchFamily="66" charset="0"/>
              </a:rPr>
              <a:t>My school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a:t>
            </a:r>
          </a:p>
          <a:p>
            <a:pPr marL="514350" indent="-514350">
              <a:buFont typeface="+mj-lt"/>
              <a:buAutoNum type="arabicPeriod"/>
            </a:pPr>
            <a:r>
              <a:rPr lang="fr-FR" sz="3200" dirty="0">
                <a:solidFill>
                  <a:schemeClr val="tx1"/>
                </a:solidFill>
                <a:latin typeface="Comic Sans MS" panose="030F0702030302020204" pitchFamily="66" charset="0"/>
              </a:rPr>
              <a:t>In my school </a:t>
            </a:r>
            <a:r>
              <a:rPr lang="fr-FR" sz="3200" dirty="0" err="1">
                <a:solidFill>
                  <a:schemeClr val="tx1"/>
                </a:solidFill>
                <a:latin typeface="Comic Sans MS" panose="030F0702030302020204" pitchFamily="66" charset="0"/>
              </a:rPr>
              <a:t>there</a:t>
            </a:r>
            <a:r>
              <a:rPr lang="fr-FR" sz="3200" dirty="0">
                <a:solidFill>
                  <a:schemeClr val="tx1"/>
                </a:solidFill>
                <a:latin typeface="Comic Sans MS" panose="030F0702030302020204" pitchFamily="66" charset="0"/>
              </a:rPr>
              <a: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 </a:t>
            </a:r>
            <a:endParaRPr lang="en-GB" sz="3200" dirty="0">
              <a:solidFill>
                <a:schemeClr val="tx1"/>
              </a:solidFill>
              <a:latin typeface="Comic Sans MS" panose="030F0702030302020204" pitchFamily="66" charset="0"/>
            </a:endParaRPr>
          </a:p>
        </p:txBody>
      </p:sp>
      <p:sp>
        <p:nvSpPr>
          <p:cNvPr id="3" name="Rectangle 2"/>
          <p:cNvSpPr/>
          <p:nvPr/>
        </p:nvSpPr>
        <p:spPr>
          <a:xfrm>
            <a:off x="6122126" y="868654"/>
            <a:ext cx="5630092" cy="57759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14350" indent="-514350">
              <a:buAutoNum type="arabicPeriod"/>
            </a:pPr>
            <a:r>
              <a:rPr lang="en-GB" sz="3200" dirty="0" err="1">
                <a:solidFill>
                  <a:srgbClr val="00B050"/>
                </a:solidFill>
                <a:latin typeface="Comic Sans MS" panose="030F0702030302020204" pitchFamily="66" charset="0"/>
              </a:rPr>
              <a:t>Estudio</a:t>
            </a:r>
            <a:endParaRPr lang="en-GB" sz="3200" dirty="0">
              <a:solidFill>
                <a:srgbClr val="00B050"/>
              </a:solidFill>
              <a:latin typeface="Comic Sans MS" panose="030F0702030302020204" pitchFamily="66" charset="0"/>
            </a:endParaRPr>
          </a:p>
          <a:p>
            <a:pPr marL="514350" indent="-514350">
              <a:buAutoNum type="arabicPeriod"/>
            </a:pPr>
            <a:r>
              <a:rPr lang="en-GB" sz="3200" dirty="0">
                <a:solidFill>
                  <a:srgbClr val="00B050"/>
                </a:solidFill>
                <a:latin typeface="Comic Sans MS" panose="030F0702030302020204" pitchFamily="66" charset="0"/>
              </a:rPr>
              <a:t>Mi </a:t>
            </a:r>
            <a:r>
              <a:rPr lang="en-GB" sz="3200" dirty="0" err="1">
                <a:solidFill>
                  <a:srgbClr val="00B050"/>
                </a:solidFill>
                <a:latin typeface="Comic Sans MS" panose="030F0702030302020204" pitchFamily="66" charset="0"/>
              </a:rPr>
              <a:t>asignatura</a:t>
            </a:r>
            <a:r>
              <a:rPr lang="en-GB" sz="3200" dirty="0">
                <a:solidFill>
                  <a:srgbClr val="00B050"/>
                </a:solidFill>
                <a:latin typeface="Comic Sans MS" panose="030F0702030302020204" pitchFamily="66" charset="0"/>
              </a:rPr>
              <a:t> </a:t>
            </a:r>
            <a:r>
              <a:rPr lang="en-GB" sz="3200" dirty="0" err="1">
                <a:solidFill>
                  <a:srgbClr val="00B050"/>
                </a:solidFill>
                <a:latin typeface="Comic Sans MS" panose="030F0702030302020204" pitchFamily="66" charset="0"/>
              </a:rPr>
              <a:t>favorita</a:t>
            </a:r>
            <a:r>
              <a:rPr lang="en-GB" sz="3200" dirty="0">
                <a:solidFill>
                  <a:srgbClr val="00B050"/>
                </a:solidFill>
                <a:latin typeface="Comic Sans MS" panose="030F0702030302020204" pitchFamily="66" charset="0"/>
              </a:rPr>
              <a:t> es</a:t>
            </a:r>
          </a:p>
          <a:p>
            <a:pPr marL="514350" indent="-514350">
              <a:buAutoNum type="arabicPeriod"/>
            </a:pPr>
            <a:r>
              <a:rPr lang="en-GB" sz="3200" dirty="0">
                <a:solidFill>
                  <a:srgbClr val="00B050"/>
                </a:solidFill>
                <a:latin typeface="Comic Sans MS" panose="030F0702030302020204" pitchFamily="66" charset="0"/>
              </a:rPr>
              <a:t>Mi </a:t>
            </a:r>
            <a:r>
              <a:rPr lang="en-GB" sz="3200" dirty="0" err="1">
                <a:solidFill>
                  <a:srgbClr val="00B050"/>
                </a:solidFill>
                <a:latin typeface="Comic Sans MS" panose="030F0702030302020204" pitchFamily="66" charset="0"/>
              </a:rPr>
              <a:t>profesor</a:t>
            </a:r>
            <a:r>
              <a:rPr lang="en-GB" sz="3200" dirty="0">
                <a:solidFill>
                  <a:srgbClr val="00B050"/>
                </a:solidFill>
                <a:latin typeface="Comic Sans MS" panose="030F0702030302020204" pitchFamily="66" charset="0"/>
              </a:rPr>
              <a:t> </a:t>
            </a:r>
            <a:r>
              <a:rPr lang="en-GB" sz="3200" dirty="0" err="1">
                <a:solidFill>
                  <a:srgbClr val="00B050"/>
                </a:solidFill>
                <a:latin typeface="Comic Sans MS" panose="030F0702030302020204" pitchFamily="66" charset="0"/>
              </a:rPr>
              <a:t>favorito</a:t>
            </a:r>
            <a:r>
              <a:rPr lang="en-GB" sz="3200" dirty="0">
                <a:solidFill>
                  <a:srgbClr val="00B050"/>
                </a:solidFill>
                <a:latin typeface="Comic Sans MS" panose="030F0702030302020204" pitchFamily="66" charset="0"/>
              </a:rPr>
              <a:t> es</a:t>
            </a:r>
          </a:p>
          <a:p>
            <a:pPr marL="514350" indent="-514350">
              <a:buAutoNum type="arabicPeriod"/>
            </a:pPr>
            <a:r>
              <a:rPr lang="en-GB" sz="3200" dirty="0">
                <a:solidFill>
                  <a:srgbClr val="00B050"/>
                </a:solidFill>
                <a:latin typeface="Comic Sans MS" panose="030F0702030302020204" pitchFamily="66" charset="0"/>
              </a:rPr>
              <a:t>Mi colegio es</a:t>
            </a:r>
          </a:p>
          <a:p>
            <a:pPr marL="514350" indent="-514350">
              <a:buAutoNum type="arabicPeriod"/>
            </a:pPr>
            <a:r>
              <a:rPr lang="en-GB" sz="3200" dirty="0">
                <a:solidFill>
                  <a:srgbClr val="00B050"/>
                </a:solidFill>
                <a:latin typeface="Comic Sans MS" panose="030F0702030302020204" pitchFamily="66" charset="0"/>
              </a:rPr>
              <a:t>En mi colegio hay</a:t>
            </a:r>
          </a:p>
        </p:txBody>
      </p:sp>
      <p:sp>
        <p:nvSpPr>
          <p:cNvPr id="2" name="TextBox 1"/>
          <p:cNvSpPr txBox="1"/>
          <p:nvPr/>
        </p:nvSpPr>
        <p:spPr>
          <a:xfrm>
            <a:off x="1968137" y="209007"/>
            <a:ext cx="7776754" cy="584775"/>
          </a:xfrm>
          <a:prstGeom prst="rect">
            <a:avLst/>
          </a:prstGeom>
          <a:noFill/>
          <a:ln>
            <a:noFill/>
          </a:ln>
        </p:spPr>
        <p:txBody>
          <a:bodyPr wrap="square" rtlCol="0">
            <a:spAutoFit/>
          </a:bodyPr>
          <a:lstStyle/>
          <a:p>
            <a:pPr algn="ctr"/>
            <a:r>
              <a:rPr lang="en-GB" sz="3200" dirty="0" err="1">
                <a:solidFill>
                  <a:srgbClr val="00B050"/>
                </a:solidFill>
                <a:latin typeface="Comic Sans MS" panose="030F0702030302020204" pitchFamily="66" charset="0"/>
              </a:rPr>
              <a:t>Corrección</a:t>
            </a:r>
            <a:r>
              <a:rPr lang="en-GB" sz="3200" dirty="0">
                <a:solidFill>
                  <a:srgbClr val="00B050"/>
                </a:solidFill>
                <a:latin typeface="Comic Sans MS" panose="030F0702030302020204" pitchFamily="66" charset="0"/>
              </a:rPr>
              <a:t> con </a:t>
            </a:r>
            <a:r>
              <a:rPr lang="en-GB" sz="3200" dirty="0" err="1">
                <a:solidFill>
                  <a:srgbClr val="00B050"/>
                </a:solidFill>
                <a:latin typeface="Comic Sans MS" panose="030F0702030302020204" pitchFamily="66" charset="0"/>
              </a:rPr>
              <a:t>bolígrafo</a:t>
            </a:r>
            <a:r>
              <a:rPr lang="en-GB" sz="3200" dirty="0">
                <a:solidFill>
                  <a:srgbClr val="00B050"/>
                </a:solidFill>
                <a:latin typeface="Comic Sans MS" panose="030F0702030302020204" pitchFamily="66" charset="0"/>
              </a:rPr>
              <a:t> </a:t>
            </a:r>
            <a:r>
              <a:rPr lang="en-GB" sz="3200" dirty="0" err="1">
                <a:solidFill>
                  <a:srgbClr val="00B050"/>
                </a:solidFill>
                <a:latin typeface="Comic Sans MS" panose="030F0702030302020204" pitchFamily="66" charset="0"/>
              </a:rPr>
              <a:t>verde</a:t>
            </a:r>
            <a:endParaRPr lang="en-GB" sz="32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86419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42891" y="239206"/>
            <a:ext cx="11319344" cy="877104"/>
          </a:xfrm>
          <a:noFill/>
        </p:spPr>
        <p:txBody>
          <a:bodyPr>
            <a:normAutofit/>
          </a:bodyPr>
          <a:lstStyle/>
          <a:p>
            <a:r>
              <a:rPr lang="en-US" dirty="0">
                <a:latin typeface="Book Antiqua" panose="02040602050305030304" pitchFamily="18" charset="0"/>
              </a:rPr>
              <a:t>Article 28...</a:t>
            </a:r>
            <a:endParaRPr lang="en-GB" dirty="0">
              <a:latin typeface="Book Antiqua" panose="02040602050305030304" pitchFamily="18" charset="0"/>
            </a:endParaRP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829424" y="2207980"/>
            <a:ext cx="5254541" cy="3378311"/>
          </a:xfrm>
          <a:effectLst>
            <a:softEdge rad="63500"/>
          </a:effectLst>
        </p:spPr>
        <p:txBody>
          <a:bodyPr>
            <a:normAutofit fontScale="85000" lnSpcReduction="10000"/>
          </a:bodyPr>
          <a:lstStyle/>
          <a:p>
            <a:pPr marL="0" indent="0">
              <a:buNone/>
            </a:pPr>
            <a:r>
              <a:rPr lang="en-GB" sz="2400" dirty="0"/>
              <a:t>Article -</a:t>
            </a:r>
          </a:p>
          <a:p>
            <a:r>
              <a:rPr lang="en-GB" dirty="0"/>
              <a:t>Children have the right to an education. Discipline in schools should respect children’s human dignity. Primary education should be free. Wealthier countries should help poorer countries achieve this. </a:t>
            </a:r>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32273" y="2414593"/>
            <a:ext cx="5351463" cy="3862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Book Antiqua" panose="02040602050305030304" pitchFamily="18" charset="0"/>
            </a:endParaRPr>
          </a:p>
        </p:txBody>
      </p:sp>
      <p:sp>
        <p:nvSpPr>
          <p:cNvPr id="12" name="TextBox 11"/>
          <p:cNvSpPr txBox="1"/>
          <p:nvPr/>
        </p:nvSpPr>
        <p:spPr>
          <a:xfrm>
            <a:off x="432273" y="2310259"/>
            <a:ext cx="5743575" cy="369332"/>
          </a:xfrm>
          <a:prstGeom prst="rect">
            <a:avLst/>
          </a:prstGeom>
          <a:noFill/>
        </p:spPr>
        <p:txBody>
          <a:bodyPr wrap="square" rtlCol="0">
            <a:spAutoFit/>
          </a:bodyPr>
          <a:lstStyle/>
          <a:p>
            <a:endParaRPr lang="en-GB" dirty="0">
              <a:latin typeface="Book Antiqua" panose="02040602050305030304" pitchFamily="18" charset="0"/>
            </a:endParaRPr>
          </a:p>
        </p:txBody>
      </p:sp>
      <p:sp>
        <p:nvSpPr>
          <p:cNvPr id="13" name="Subtitle 2">
            <a:extLst>
              <a:ext uri="{FF2B5EF4-FFF2-40B4-BE49-F238E27FC236}">
                <a16:creationId xmlns:a16="http://schemas.microsoft.com/office/drawing/2014/main" id="{B620A5F9-5DAF-4851-B223-03AA2F2D5AFC}"/>
              </a:ext>
            </a:extLst>
          </p:cNvPr>
          <p:cNvSpPr txBox="1">
            <a:spLocks/>
          </p:cNvSpPr>
          <p:nvPr/>
        </p:nvSpPr>
        <p:spPr>
          <a:xfrm>
            <a:off x="242892" y="2577312"/>
            <a:ext cx="6343646" cy="4037801"/>
          </a:xfrm>
          <a:prstGeom prst="rect">
            <a:avLst/>
          </a:prstGeom>
          <a:solidFill>
            <a:srgbClr val="00AEEF">
              <a:alpha val="25000"/>
            </a:srgbClr>
          </a:solidFill>
          <a:effectLst>
            <a:softEdge rad="63500"/>
          </a:effectLst>
        </p:spPr>
        <p:txBody>
          <a:bodyPr vert="horz" lIns="180000" tIns="180000" rIns="91440" bIns="72000" rtlCol="0">
            <a:normAutofit/>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Font typeface="Wingdings" panose="05000000000000000000" pitchFamily="2" charset="2"/>
              <a:buNone/>
            </a:pPr>
            <a:r>
              <a:rPr lang="en-GB" dirty="0">
                <a:latin typeface="Book Antiqua" panose="02040602050305030304" pitchFamily="18" charset="0"/>
              </a:rPr>
              <a:t>We are discussing our education – giving opinions on school subjects, describing teachers and school and discussing future education plans. </a:t>
            </a:r>
          </a:p>
        </p:txBody>
      </p:sp>
      <p:sp>
        <p:nvSpPr>
          <p:cNvPr id="15" name="Subtitle 2">
            <a:extLst>
              <a:ext uri="{FF2B5EF4-FFF2-40B4-BE49-F238E27FC236}">
                <a16:creationId xmlns:a16="http://schemas.microsoft.com/office/drawing/2014/main" id="{B620A5F9-5DAF-4851-B223-03AA2F2D5AFC}"/>
              </a:ext>
            </a:extLst>
          </p:cNvPr>
          <p:cNvSpPr txBox="1">
            <a:spLocks/>
          </p:cNvSpPr>
          <p:nvPr/>
        </p:nvSpPr>
        <p:spPr>
          <a:xfrm>
            <a:off x="242890" y="1894054"/>
            <a:ext cx="6343647" cy="627851"/>
          </a:xfrm>
          <a:prstGeom prst="rect">
            <a:avLst/>
          </a:prstGeom>
          <a:solidFill>
            <a:srgbClr val="00AEEF">
              <a:alpha val="25000"/>
            </a:srgbClr>
          </a:solidFill>
          <a:effectLst>
            <a:softEdge rad="63500"/>
          </a:effectLst>
        </p:spPr>
        <p:txBody>
          <a:bodyPr vert="horz" lIns="180000" tIns="180000" rIns="91440" bIns="72000" rtlCol="0">
            <a:normAutofit fontScale="92500" lnSpcReduction="20000"/>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dirty="0">
                <a:latin typeface="Book Antiqua" panose="02040602050305030304" pitchFamily="18" charset="0"/>
              </a:rPr>
              <a:t>How it links to this unit...</a:t>
            </a:r>
            <a:endParaRPr lang="en-GB" dirty="0">
              <a:latin typeface="Book Antiqua" panose="02040602050305030304" pitchFamily="18" charset="0"/>
            </a:endParaRPr>
          </a:p>
        </p:txBody>
      </p:sp>
      <p:pic>
        <p:nvPicPr>
          <p:cNvPr id="8" name="Picture 7" descr="A picture containing drawing&#10;&#10;Description automatically generated">
            <a:extLst>
              <a:ext uri="{FF2B5EF4-FFF2-40B4-BE49-F238E27FC236}">
                <a16:creationId xmlns:a16="http://schemas.microsoft.com/office/drawing/2014/main" id="{46B54769-8449-BA43-AA3E-8324123786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49737" y="0"/>
            <a:ext cx="1642264" cy="2207980"/>
          </a:xfrm>
          <a:prstGeom prst="rect">
            <a:avLst/>
          </a:prstGeom>
        </p:spPr>
      </p:pic>
    </p:spTree>
    <p:extLst>
      <p:ext uri="{BB962C8B-B14F-4D97-AF65-F5344CB8AC3E}">
        <p14:creationId xmlns:p14="http://schemas.microsoft.com/office/powerpoint/2010/main" val="462059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6C35F-5C74-1EF3-9872-B58614A55D67}"/>
              </a:ext>
            </a:extLst>
          </p:cNvPr>
          <p:cNvSpPr>
            <a:spLocks noGrp="1"/>
          </p:cNvSpPr>
          <p:nvPr>
            <p:ph type="title"/>
          </p:nvPr>
        </p:nvSpPr>
        <p:spPr/>
        <p:txBody>
          <a:bodyPr/>
          <a:lstStyle/>
          <a:p>
            <a:pPr algn="ctr"/>
            <a:r>
              <a:rPr lang="en-GB" dirty="0">
                <a:latin typeface="Comic Sans MS" panose="030F0702030302020204" pitchFamily="66" charset="0"/>
              </a:rPr>
              <a:t>The sentence builders</a:t>
            </a:r>
          </a:p>
        </p:txBody>
      </p:sp>
      <p:sp>
        <p:nvSpPr>
          <p:cNvPr id="3" name="Content Placeholder 2">
            <a:extLst>
              <a:ext uri="{FF2B5EF4-FFF2-40B4-BE49-F238E27FC236}">
                <a16:creationId xmlns:a16="http://schemas.microsoft.com/office/drawing/2014/main" id="{D071E3D2-6622-2F6E-31DB-098ECF6D735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256297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F1BE7B-FB74-0525-EC82-0CF12550E433}"/>
              </a:ext>
            </a:extLst>
          </p:cNvPr>
          <p:cNvGraphicFramePr>
            <a:graphicFrameLocks noGrp="1"/>
          </p:cNvGraphicFramePr>
          <p:nvPr/>
        </p:nvGraphicFramePr>
        <p:xfrm>
          <a:off x="191820" y="48894"/>
          <a:ext cx="10696669" cy="6728921"/>
        </p:xfrm>
        <a:graphic>
          <a:graphicData uri="http://schemas.openxmlformats.org/drawingml/2006/table">
            <a:tbl>
              <a:tblPr firstRow="1" firstCol="1" bandRow="1"/>
              <a:tblGrid>
                <a:gridCol w="2674167">
                  <a:extLst>
                    <a:ext uri="{9D8B030D-6E8A-4147-A177-3AD203B41FA5}">
                      <a16:colId xmlns:a16="http://schemas.microsoft.com/office/drawing/2014/main" val="3772818111"/>
                    </a:ext>
                  </a:extLst>
                </a:gridCol>
                <a:gridCol w="3054096">
                  <a:extLst>
                    <a:ext uri="{9D8B030D-6E8A-4147-A177-3AD203B41FA5}">
                      <a16:colId xmlns:a16="http://schemas.microsoft.com/office/drawing/2014/main" val="715875360"/>
                    </a:ext>
                  </a:extLst>
                </a:gridCol>
                <a:gridCol w="2294239">
                  <a:extLst>
                    <a:ext uri="{9D8B030D-6E8A-4147-A177-3AD203B41FA5}">
                      <a16:colId xmlns:a16="http://schemas.microsoft.com/office/drawing/2014/main" val="1363003810"/>
                    </a:ext>
                  </a:extLst>
                </a:gridCol>
                <a:gridCol w="2674167">
                  <a:extLst>
                    <a:ext uri="{9D8B030D-6E8A-4147-A177-3AD203B41FA5}">
                      <a16:colId xmlns:a16="http://schemas.microsoft.com/office/drawing/2014/main" val="820713092"/>
                    </a:ext>
                  </a:extLst>
                </a:gridCol>
              </a:tblGrid>
              <a:tr h="264366">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Opinion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Subject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Connective and verb</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Adjective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59240034"/>
                  </a:ext>
                </a:extLst>
              </a:tr>
              <a:tr h="5234649">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Me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encanta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a:t>
                      </a: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Me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gusta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(n)</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Me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gusta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(n)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bastante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err="1">
                          <a:effectLst/>
                          <a:latin typeface="Comic Sans MS" panose="030F0702030302020204" pitchFamily="66" charset="0"/>
                          <a:ea typeface="Calibri" panose="020F0502020204030204" pitchFamily="34" charset="0"/>
                          <a:cs typeface="Times New Roman" panose="02020603050405020304" pitchFamily="18" charset="0"/>
                        </a:rPr>
                        <a:t>Prefiero</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No me </a:t>
                      </a:r>
                      <a:r>
                        <a:rPr lang="fr-FR" sz="1200" b="1" kern="100" dirty="0" err="1">
                          <a:effectLst/>
                          <a:latin typeface="Comic Sans MS" panose="030F0702030302020204" pitchFamily="66" charset="0"/>
                          <a:ea typeface="Calibri" panose="020F0502020204030204" pitchFamily="34" charset="0"/>
                          <a:cs typeface="Times New Roman" panose="02020603050405020304" pitchFamily="18" charset="0"/>
                        </a:rPr>
                        <a:t>gusta</a:t>
                      </a: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(n)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Odio</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No </a:t>
                      </a:r>
                      <a:r>
                        <a:rPr lang="fr-FR" sz="1200" b="1" kern="100" dirty="0" err="1">
                          <a:effectLst/>
                          <a:latin typeface="Comic Sans MS" panose="030F0702030302020204" pitchFamily="66" charset="0"/>
                          <a:ea typeface="Calibri" panose="020F0502020204030204" pitchFamily="34" charset="0"/>
                          <a:cs typeface="Times New Roman" panose="02020603050405020304" pitchFamily="18" charset="0"/>
                        </a:rPr>
                        <a:t>puedo</a:t>
                      </a: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200" b="1" kern="100" dirty="0" err="1">
                          <a:effectLst/>
                          <a:latin typeface="Comic Sans MS" panose="030F0702030302020204" pitchFamily="66" charset="0"/>
                          <a:ea typeface="Calibri" panose="020F0502020204030204" pitchFamily="34" charset="0"/>
                          <a:cs typeface="Times New Roman" panose="02020603050405020304" pitchFamily="18" charset="0"/>
                        </a:rPr>
                        <a:t>soportar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Mi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asignatura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favorita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es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Soy bueno/a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en</a:t>
                      </a: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(I am good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Soy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malo</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/a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en</a:t>
                      </a: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(I am bad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se me da fatal (I’m rubbish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*when using these, you don’t need the le, la or les before the subject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s-ES" sz="1600" b="1" kern="100" dirty="0">
                          <a:effectLst/>
                          <a:latin typeface="Comic Sans MS" panose="030F0702030302020204" pitchFamily="66" charset="0"/>
                          <a:ea typeface="Calibri" panose="020F0502020204030204" pitchFamily="34" charset="0"/>
                          <a:cs typeface="Times New Roman" panose="02020603050405020304" pitchFamily="18" charset="0"/>
                        </a:rPr>
                        <a:t>el inglés 
el francés 
el español 
el dibujo 
la música 
la geografía 
la química 
la biología 
la física 
las matemáticas 
los estudios empresariales
la historia 
la informática 
la educación Física/Deporte</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err="1">
                          <a:effectLst/>
                          <a:latin typeface="Comic Sans MS" panose="030F0702030302020204" pitchFamily="66" charset="0"/>
                          <a:ea typeface="Calibri" panose="020F0502020204030204" pitchFamily="34" charset="0"/>
                          <a:cs typeface="Times New Roman" panose="02020603050405020304" pitchFamily="18" charset="0"/>
                        </a:rPr>
                        <a:t>porque</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 es</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because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 es</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but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err="1">
                          <a:effectLst/>
                          <a:latin typeface="Comic Sans MS" panose="030F0702030302020204" pitchFamily="66" charset="0"/>
                          <a:ea typeface="Calibri" panose="020F0502020204030204" pitchFamily="34" charset="0"/>
                          <a:cs typeface="Times New Roman" panose="02020603050405020304" pitchFamily="18" charset="0"/>
                        </a:rPr>
                        <a:t>aunque</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 sea</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although it is</a:t>
                      </a: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err="1">
                          <a:effectLst/>
                          <a:latin typeface="Comic Sans MS" panose="030F0702030302020204" pitchFamily="66" charset="0"/>
                          <a:ea typeface="Calibri" panose="020F0502020204030204" pitchFamily="34" charset="0"/>
                          <a:cs typeface="Times New Roman" panose="02020603050405020304" pitchFamily="18" charset="0"/>
                        </a:rPr>
                        <a:t>más</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  …  que</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more…than</a:t>
                      </a:r>
                    </a:p>
                    <a:p>
                      <a:pPr algn="l">
                        <a:lnSpc>
                          <a:spcPct val="107000"/>
                        </a:lnSpc>
                        <a:spcAft>
                          <a:spcPts val="800"/>
                        </a:spcAft>
                      </a:pPr>
                      <a:r>
                        <a:rPr lang="en-GB" sz="1600" b="1" kern="100" dirty="0" err="1">
                          <a:effectLst/>
                          <a:latin typeface="Comic Sans MS" panose="030F0702030302020204" pitchFamily="66" charset="0"/>
                          <a:ea typeface="Calibri" panose="020F0502020204030204" pitchFamily="34" charset="0"/>
                          <a:cs typeface="Times New Roman" panose="02020603050405020304" pitchFamily="18" charset="0"/>
                        </a:rPr>
                        <a:t>menos</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 … que </a:t>
                      </a:r>
                    </a:p>
                    <a:p>
                      <a:pPr algn="l">
                        <a:lnSpc>
                          <a:spcPct val="107000"/>
                        </a:lnSpc>
                        <a:spcAft>
                          <a:spcPts val="800"/>
                        </a:spcAft>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less… than</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divertido</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(fun)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fácil</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easy</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interesante</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interesting</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emocianante</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exciting</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a:t>
                      </a:r>
                    </a:p>
                    <a:p>
                      <a:pPr algn="l">
                        <a:lnSpc>
                          <a:spcPct val="107000"/>
                        </a:lnSpc>
                        <a:spcAft>
                          <a:spcPts val="800"/>
                        </a:spcAft>
                      </a:pP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práctico</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practical</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activo</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(active)
importante (important)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aburrido</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boring</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difícil</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difficult</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agotador</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tiring</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útil</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useful</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relajante</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relaxing</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err="1">
                          <a:effectLst/>
                          <a:latin typeface="Comic Sans MS" panose="030F0702030302020204" pitchFamily="66" charset="0"/>
                          <a:ea typeface="Calibri" panose="020F0502020204030204" pitchFamily="34" charset="0"/>
                          <a:cs typeface="Times New Roman" panose="02020603050405020304" pitchFamily="18" charset="0"/>
                        </a:rPr>
                        <a:t>creative</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creative</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806280">
                <a:tc gridSpan="4">
                  <a:txBody>
                    <a:bodyPr/>
                    <a:lstStyle/>
                    <a:p>
                      <a:pPr algn="l">
                        <a:lnSpc>
                          <a:spcPct val="107000"/>
                        </a:lnSpc>
                        <a:spcAft>
                          <a:spcPts val="800"/>
                        </a:spcAft>
                      </a:pPr>
                      <a:r>
                        <a:rPr lang="en-GB" sz="1200" i="1" kern="100" dirty="0">
                          <a:effectLst/>
                          <a:latin typeface="Comic Sans MS" panose="030F0702030302020204" pitchFamily="66" charset="0"/>
                          <a:ea typeface="Calibri" panose="020F0502020204030204" pitchFamily="34" charset="0"/>
                          <a:cs typeface="Times New Roman" panose="02020603050405020304" pitchFamily="18" charset="0"/>
                        </a:rPr>
                        <a:t>My favourite subject is French because it is interesting and very useful. However, I am bad at maths so I can’’t stand maths lessons. I think that art is more relaxing than science, but it is less useful. </a:t>
                      </a:r>
                    </a:p>
                    <a:p>
                      <a:pPr algn="l">
                        <a:lnSpc>
                          <a:spcPct val="107000"/>
                        </a:lnSpc>
                        <a:spcAft>
                          <a:spcPts val="800"/>
                        </a:spcAft>
                      </a:pPr>
                      <a:r>
                        <a:rPr lang="es-ES" sz="1200" i="1" kern="100" dirty="0">
                          <a:effectLst/>
                          <a:latin typeface="Comic Sans MS" panose="030F0702030302020204" pitchFamily="66" charset="0"/>
                          <a:ea typeface="Calibri" panose="020F0502020204030204" pitchFamily="34" charset="0"/>
                          <a:cs typeface="Times New Roman" panose="02020603050405020304" pitchFamily="18" charset="0"/>
                        </a:rPr>
                        <a:t>Mi asignatura favorita es francés porque es interesante y muy útil. Sin embargo, las matemáticas se me dan fatal, así que no soporto las clases de matemáticas. Dibujo me parece más relajante que las ciencias, pero es menos útil. </a:t>
                      </a:r>
                      <a:endParaRPr lang="en-GB" sz="1200" i="1"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09323620"/>
                  </a:ext>
                </a:extLst>
              </a:tr>
            </a:tbl>
          </a:graphicData>
        </a:graphic>
      </p:graphicFrame>
    </p:spTree>
    <p:extLst>
      <p:ext uri="{BB962C8B-B14F-4D97-AF65-F5344CB8AC3E}">
        <p14:creationId xmlns:p14="http://schemas.microsoft.com/office/powerpoint/2010/main" val="1410923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F679B38-2D12-70EF-4CB5-EA7A686BDA1A}"/>
              </a:ext>
            </a:extLst>
          </p:cNvPr>
          <p:cNvGraphicFramePr>
            <a:graphicFrameLocks noGrp="1"/>
          </p:cNvGraphicFramePr>
          <p:nvPr/>
        </p:nvGraphicFramePr>
        <p:xfrm>
          <a:off x="323016" y="205316"/>
          <a:ext cx="10689933" cy="6447368"/>
        </p:xfrm>
        <a:graphic>
          <a:graphicData uri="http://schemas.openxmlformats.org/drawingml/2006/table">
            <a:tbl>
              <a:tblPr firstRow="1" firstCol="1" bandRow="1"/>
              <a:tblGrid>
                <a:gridCol w="1793922">
                  <a:extLst>
                    <a:ext uri="{9D8B030D-6E8A-4147-A177-3AD203B41FA5}">
                      <a16:colId xmlns:a16="http://schemas.microsoft.com/office/drawing/2014/main" val="2980966037"/>
                    </a:ext>
                  </a:extLst>
                </a:gridCol>
                <a:gridCol w="2612686">
                  <a:extLst>
                    <a:ext uri="{9D8B030D-6E8A-4147-A177-3AD203B41FA5}">
                      <a16:colId xmlns:a16="http://schemas.microsoft.com/office/drawing/2014/main" val="3772818111"/>
                    </a:ext>
                  </a:extLst>
                </a:gridCol>
                <a:gridCol w="1834154">
                  <a:extLst>
                    <a:ext uri="{9D8B030D-6E8A-4147-A177-3AD203B41FA5}">
                      <a16:colId xmlns:a16="http://schemas.microsoft.com/office/drawing/2014/main" val="715875360"/>
                    </a:ext>
                  </a:extLst>
                </a:gridCol>
                <a:gridCol w="2581653">
                  <a:extLst>
                    <a:ext uri="{9D8B030D-6E8A-4147-A177-3AD203B41FA5}">
                      <a16:colId xmlns:a16="http://schemas.microsoft.com/office/drawing/2014/main" val="1363003810"/>
                    </a:ext>
                  </a:extLst>
                </a:gridCol>
                <a:gridCol w="1867518">
                  <a:extLst>
                    <a:ext uri="{9D8B030D-6E8A-4147-A177-3AD203B41FA5}">
                      <a16:colId xmlns:a16="http://schemas.microsoft.com/office/drawing/2014/main" val="820713092"/>
                    </a:ext>
                  </a:extLst>
                </a:gridCol>
              </a:tblGrid>
              <a:tr h="1420192">
                <a:tc rowSpan="2">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Mi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escuela</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ahora</a:t>
                      </a:r>
                      <a:endParaRPr lang="en-GB" sz="14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school now)</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Mi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escuela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es</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(My school is)</a:t>
                      </a: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En mi colegio hay</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(In my school there is/are) </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Un aula </a:t>
                      </a: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classroom)</a:t>
                      </a:r>
                    </a:p>
                    <a:p>
                      <a:pPr algn="l">
                        <a:lnSpc>
                          <a:spcPct val="107000"/>
                        </a:lnSpc>
                        <a:spcAft>
                          <a:spcPts val="800"/>
                        </a:spcAft>
                      </a:pP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Un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gimnasio</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gym)</a:t>
                      </a:r>
                    </a:p>
                    <a:p>
                      <a:pPr algn="l">
                        <a:lnSpc>
                          <a:spcPct val="107000"/>
                        </a:lnSpc>
                        <a:spcAft>
                          <a:spcPts val="800"/>
                        </a:spcAft>
                      </a:pP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baños</a:t>
                      </a: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(some toilets)</a:t>
                      </a:r>
                    </a:p>
                    <a:p>
                      <a:pPr algn="l">
                        <a:lnSpc>
                          <a:spcPct val="107000"/>
                        </a:lnSpc>
                        <a:spcAft>
                          <a:spcPts val="800"/>
                        </a:spcAft>
                      </a:pP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 piscina</a:t>
                      </a: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swimming pool)</a:t>
                      </a:r>
                    </a:p>
                    <a:p>
                      <a:pPr algn="l">
                        <a:lnSpc>
                          <a:spcPct val="107000"/>
                        </a:lnSpc>
                        <a:spcAft>
                          <a:spcPts val="800"/>
                        </a:spcAft>
                      </a:pP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 cantina/un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comedor</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canteen)</a:t>
                      </a:r>
                    </a:p>
                    <a:p>
                      <a:pPr algn="l">
                        <a:lnSpc>
                          <a:spcPct val="107000"/>
                        </a:lnSpc>
                        <a:spcAft>
                          <a:spcPts val="800"/>
                        </a:spcAft>
                      </a:pP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Una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biblioteca</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library)</a:t>
                      </a:r>
                    </a:p>
                    <a:p>
                      <a:pPr algn="l">
                        <a:lnSpc>
                          <a:spcPct val="107000"/>
                        </a:lnSpc>
                        <a:spcAft>
                          <a:spcPts val="800"/>
                        </a:spcAft>
                      </a:pP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 sala de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informática</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computer room)</a:t>
                      </a:r>
                    </a:p>
                    <a:p>
                      <a:pPr algn="l">
                        <a:lnSpc>
                          <a:spcPct val="107000"/>
                        </a:lnSpc>
                        <a:spcAft>
                          <a:spcPts val="800"/>
                        </a:spcAft>
                      </a:pP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Un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laboratorio</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science lab)</a:t>
                      </a:r>
                    </a:p>
                    <a:p>
                      <a:pPr algn="l">
                        <a:lnSpc>
                          <a:spcPct val="107000"/>
                        </a:lnSpc>
                        <a:spcAft>
                          <a:spcPts val="800"/>
                        </a:spcAft>
                      </a:pPr>
                      <a:r>
                        <a:rPr lang="en-GB" sz="1100" b="1" kern="100" dirty="0">
                          <a:effectLst/>
                          <a:latin typeface="Comic Sans MS" panose="030F0702030302020204" pitchFamily="66" charset="0"/>
                          <a:ea typeface="Calibri" panose="020F0502020204030204" pitchFamily="34" charset="0"/>
                          <a:cs typeface="Times New Roman" panose="02020603050405020304" pitchFamily="18" charset="0"/>
                        </a:rPr>
                        <a:t>un patio de </a:t>
                      </a:r>
                      <a:r>
                        <a:rPr lang="en-GB" sz="1100" b="1" kern="100" dirty="0" err="1">
                          <a:effectLst/>
                          <a:latin typeface="Comic Sans MS" panose="030F0702030302020204" pitchFamily="66" charset="0"/>
                          <a:ea typeface="Calibri" panose="020F0502020204030204" pitchFamily="34" charset="0"/>
                          <a:cs typeface="Times New Roman" panose="02020603050405020304" pitchFamily="18" charset="0"/>
                        </a:rPr>
                        <a:t>recreo</a:t>
                      </a:r>
                      <a:endParaRPr lang="en-GB" sz="11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100" kern="100" dirty="0">
                          <a:effectLst/>
                          <a:latin typeface="Comic Sans MS" panose="030F0702030302020204" pitchFamily="66" charset="0"/>
                          <a:ea typeface="Calibri" panose="020F0502020204030204" pitchFamily="34" charset="0"/>
                          <a:cs typeface="Times New Roman" panose="02020603050405020304" pitchFamily="18" charset="0"/>
                        </a:rPr>
                        <a:t>(a playground)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no es</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it isn’t)</a:t>
                      </a:r>
                    </a:p>
                    <a:p>
                      <a:pPr algn="l">
                        <a:lnSpc>
                          <a:spcPct val="107000"/>
                        </a:lnSpc>
                        <a:spcAft>
                          <a:spcPts val="800"/>
                        </a:spcAft>
                      </a:pPr>
                      <a:r>
                        <a:rPr lang="en-GB" sz="1400" b="1" i="0"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400" b="1" i="0" kern="100" dirty="0">
                          <a:effectLst/>
                          <a:latin typeface="Comic Sans MS" panose="030F0702030302020204" pitchFamily="66" charset="0"/>
                          <a:ea typeface="Calibri" panose="020F0502020204030204" pitchFamily="34" charset="0"/>
                          <a:cs typeface="Times New Roman" panose="02020603050405020304" pitchFamily="18" charset="0"/>
                        </a:rPr>
                        <a:t> no hay</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there isn’t a/aren’t any)</a:t>
                      </a:r>
                    </a:p>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Un aula </a:t>
                      </a: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classroom)</a:t>
                      </a:r>
                    </a:p>
                    <a:p>
                      <a:pPr algn="l">
                        <a:lnSpc>
                          <a:spcPct val="107000"/>
                        </a:lnSpc>
                        <a:spcAft>
                          <a:spcPts val="800"/>
                        </a:spcAft>
                      </a:pP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Un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gimnasio</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gym)</a:t>
                      </a:r>
                    </a:p>
                    <a:p>
                      <a:pPr algn="l">
                        <a:lnSpc>
                          <a:spcPct val="107000"/>
                        </a:lnSpc>
                        <a:spcAft>
                          <a:spcPts val="800"/>
                        </a:spcAft>
                      </a:pP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baños</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(some toilets)</a:t>
                      </a:r>
                    </a:p>
                    <a:p>
                      <a:pPr algn="l">
                        <a:lnSpc>
                          <a:spcPct val="107000"/>
                        </a:lnSpc>
                        <a:spcAft>
                          <a:spcPts val="800"/>
                        </a:spcAft>
                      </a:pP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 piscina</a:t>
                      </a: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swimming pool)</a:t>
                      </a:r>
                    </a:p>
                    <a:p>
                      <a:pPr algn="l">
                        <a:lnSpc>
                          <a:spcPct val="107000"/>
                        </a:lnSpc>
                        <a:spcAft>
                          <a:spcPts val="800"/>
                        </a:spcAft>
                      </a:pP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 cantina/un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comedor</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canteen)</a:t>
                      </a:r>
                    </a:p>
                    <a:p>
                      <a:pPr algn="l">
                        <a:lnSpc>
                          <a:spcPct val="107000"/>
                        </a:lnSpc>
                        <a:spcAft>
                          <a:spcPts val="800"/>
                        </a:spcAft>
                      </a:pP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Una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biblioteca</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library)</a:t>
                      </a:r>
                    </a:p>
                    <a:p>
                      <a:pPr algn="l">
                        <a:lnSpc>
                          <a:spcPct val="107000"/>
                        </a:lnSpc>
                        <a:spcAft>
                          <a:spcPts val="800"/>
                        </a:spcAft>
                      </a:pP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una</a:t>
                      </a: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 sala de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informática</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computer room)</a:t>
                      </a:r>
                    </a:p>
                    <a:p>
                      <a:pPr algn="l">
                        <a:lnSpc>
                          <a:spcPct val="107000"/>
                        </a:lnSpc>
                        <a:spcAft>
                          <a:spcPts val="800"/>
                        </a:spcAft>
                      </a:pP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Un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laboratorio</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science lab)</a:t>
                      </a:r>
                    </a:p>
                    <a:p>
                      <a:pPr algn="l">
                        <a:lnSpc>
                          <a:spcPct val="107000"/>
                        </a:lnSpc>
                        <a:spcAft>
                          <a:spcPts val="800"/>
                        </a:spcAft>
                      </a:pPr>
                      <a:r>
                        <a:rPr lang="en-GB" sz="1050" b="1" kern="100" dirty="0">
                          <a:effectLst/>
                          <a:latin typeface="Comic Sans MS" panose="030F0702030302020204" pitchFamily="66" charset="0"/>
                          <a:ea typeface="Calibri" panose="020F0502020204030204" pitchFamily="34" charset="0"/>
                          <a:cs typeface="Times New Roman" panose="02020603050405020304" pitchFamily="18" charset="0"/>
                        </a:rPr>
                        <a:t>un patio de </a:t>
                      </a:r>
                      <a:r>
                        <a:rPr lang="en-GB" sz="1050" b="1" kern="100" dirty="0" err="1">
                          <a:effectLst/>
                          <a:latin typeface="Comic Sans MS" panose="030F0702030302020204" pitchFamily="66" charset="0"/>
                          <a:ea typeface="Calibri" panose="020F0502020204030204" pitchFamily="34" charset="0"/>
                          <a:cs typeface="Times New Roman" panose="02020603050405020304" pitchFamily="18" charset="0"/>
                        </a:rPr>
                        <a:t>recreo</a:t>
                      </a:r>
                      <a:endParaRPr lang="en-GB" sz="105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(a playground)</a:t>
                      </a:r>
                    </a:p>
                    <a:p>
                      <a:pPr algn="l">
                        <a:lnSpc>
                          <a:spcPct val="107000"/>
                        </a:lnSpc>
                        <a:spcAft>
                          <a:spcPts val="800"/>
                        </a:spcAft>
                      </a:pPr>
                      <a:endParaRPr lang="en-GB" sz="105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27765">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Mon école primaire était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Dans mon école primaire il y avait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dirty="0"/>
                    </a:p>
                  </a:txBody>
                  <a:tcPr/>
                </a:tc>
                <a:tc rowSpan="2">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Pero no era </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it wasn’t)</a:t>
                      </a:r>
                    </a:p>
                    <a:p>
                      <a:pPr algn="l">
                        <a:lnSpc>
                          <a:spcPct val="107000"/>
                        </a:lnSpc>
                        <a:spcAft>
                          <a:spcPts val="800"/>
                        </a:spcAft>
                      </a:pP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no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había</a:t>
                      </a:r>
                      <a:endParaRPr lang="en-GB" sz="14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there wasn’t a/weren’t any)</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709177407"/>
                  </a:ext>
                </a:extLst>
              </a:tr>
              <a:tr h="3442151">
                <a:tc>
                  <a:txBody>
                    <a:bodyPr/>
                    <a:lstStyle/>
                    <a:p>
                      <a:pPr algn="l">
                        <a:lnSpc>
                          <a:spcPct val="107000"/>
                        </a:lnSpc>
                        <a:spcAft>
                          <a:spcPts val="800"/>
                        </a:spcAft>
                      </a:pPr>
                      <a:r>
                        <a:rPr lang="es-ES" sz="1400" b="1" kern="100" dirty="0">
                          <a:effectLst/>
                          <a:latin typeface="Comic Sans MS" panose="030F0702030302020204" pitchFamily="66" charset="0"/>
                          <a:ea typeface="Calibri" panose="020F0502020204030204" pitchFamily="34" charset="0"/>
                          <a:cs typeface="Times New Roman" panose="02020603050405020304" pitchFamily="18" charset="0"/>
                        </a:rPr>
                        <a:t>Mi escuela primaria en el pasado</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primary school in the past)</a:t>
                      </a:r>
                    </a:p>
                    <a:p>
                      <a:endParaRPr lang="en-GB" sz="1600"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Mi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escuela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primaria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era</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endParaRPr lang="en-GB" sz="12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s-ES" sz="1200" b="1" kern="100" dirty="0">
                          <a:effectLst/>
                          <a:latin typeface="Comic Sans MS" panose="030F0702030302020204" pitchFamily="66" charset="0"/>
                          <a:ea typeface="Calibri" panose="020F0502020204030204" pitchFamily="34" charset="0"/>
                          <a:cs typeface="Times New Roman" panose="02020603050405020304" pitchFamily="18" charset="0"/>
                        </a:rPr>
                        <a:t>En mi escuela primaria había</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endParaRPr lang="en-GB" sz="1600"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1321107039"/>
                  </a:ext>
                </a:extLst>
              </a:tr>
              <a:tr h="1365800">
                <a:tc>
                  <a:txBody>
                    <a:bodyPr/>
                    <a:lstStyle/>
                    <a:p>
                      <a:pPr algn="l">
                        <a:lnSpc>
                          <a:spcPct val="107000"/>
                        </a:lnSpc>
                        <a:spcAft>
                          <a:spcPts val="800"/>
                        </a:spcAft>
                      </a:pPr>
                      <a:r>
                        <a:rPr lang="es-ES" sz="1400" b="1" kern="100" dirty="0">
                          <a:effectLst/>
                          <a:latin typeface="Comic Sans MS" panose="030F0702030302020204" pitchFamily="66" charset="0"/>
                          <a:ea typeface="Calibri" panose="020F0502020204030204" pitchFamily="34" charset="0"/>
                          <a:cs typeface="Times New Roman" panose="02020603050405020304" pitchFamily="18" charset="0"/>
                        </a:rPr>
                        <a:t>Mi escuela ideal en el futuro</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ideal school in the future)</a:t>
                      </a:r>
                      <a:endParaRPr lang="en-GB"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Mi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escuela</a:t>
                      </a: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 ideal </a:t>
                      </a:r>
                      <a:r>
                        <a:rPr lang="en-GB" sz="1200" b="1" kern="100" dirty="0" err="1">
                          <a:effectLst/>
                          <a:latin typeface="Comic Sans MS" panose="030F0702030302020204" pitchFamily="66" charset="0"/>
                          <a:ea typeface="Calibri" panose="020F0502020204030204" pitchFamily="34" charset="0"/>
                          <a:cs typeface="Times New Roman" panose="02020603050405020304" pitchFamily="18" charset="0"/>
                        </a:rPr>
                        <a:t>sería</a:t>
                      </a:r>
                      <a:endParaRPr lang="en-GB" sz="12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(My ideal school would be)</a:t>
                      </a:r>
                    </a:p>
                    <a:p>
                      <a:pPr algn="l">
                        <a:lnSpc>
                          <a:spcPct val="107000"/>
                        </a:lnSpc>
                        <a:spcAft>
                          <a:spcPts val="800"/>
                        </a:spcAft>
                      </a:pPr>
                      <a:r>
                        <a:rPr lang="es-ES" sz="1200" b="1" kern="100" dirty="0">
                          <a:effectLst/>
                          <a:latin typeface="Comic Sans MS" panose="030F0702030302020204" pitchFamily="66" charset="0"/>
                          <a:ea typeface="Calibri" panose="020F0502020204030204" pitchFamily="34" charset="0"/>
                          <a:cs typeface="Times New Roman" panose="02020603050405020304" pitchFamily="18" charset="0"/>
                        </a:rPr>
                        <a:t>En mi escuela secundaria ideal habría</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(In my ideal school there would be)</a:t>
                      </a:r>
                      <a:endParaRPr lang="en-GB" sz="1600"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100" b="1" dirty="0" err="1">
                          <a:latin typeface="Comic Sans MS" panose="030F0702030302020204" pitchFamily="66" charset="0"/>
                        </a:rPr>
                        <a:t>pequeño</a:t>
                      </a:r>
                      <a:r>
                        <a:rPr lang="en-GB" sz="1100" b="1" dirty="0">
                          <a:latin typeface="Comic Sans MS" panose="030F0702030302020204" pitchFamily="66" charset="0"/>
                        </a:rPr>
                        <a:t>/a</a:t>
                      </a:r>
                    </a:p>
                    <a:p>
                      <a:r>
                        <a:rPr lang="en-GB" sz="1100" dirty="0">
                          <a:latin typeface="Comic Sans MS" panose="030F0702030302020204" pitchFamily="66" charset="0"/>
                        </a:rPr>
                        <a:t>small</a:t>
                      </a:r>
                    </a:p>
                    <a:p>
                      <a:r>
                        <a:rPr lang="en-GB" sz="1100" b="1" dirty="0" err="1">
                          <a:latin typeface="Comic Sans MS" panose="030F0702030302020204" pitchFamily="66" charset="0"/>
                        </a:rPr>
                        <a:t>grande</a:t>
                      </a:r>
                      <a:endParaRPr lang="en-GB" sz="1100" b="1" dirty="0">
                        <a:latin typeface="Comic Sans MS" panose="030F0702030302020204" pitchFamily="66" charset="0"/>
                      </a:endParaRPr>
                    </a:p>
                    <a:p>
                      <a:r>
                        <a:rPr lang="en-GB" sz="1100" dirty="0">
                          <a:latin typeface="Comic Sans MS" panose="030F0702030302020204" pitchFamily="66" charset="0"/>
                        </a:rPr>
                        <a:t>big</a:t>
                      </a:r>
                    </a:p>
                    <a:p>
                      <a:r>
                        <a:rPr lang="en-GB" sz="1100" b="1" dirty="0" err="1">
                          <a:latin typeface="Comic Sans MS" panose="030F0702030302020204" pitchFamily="66" charset="0"/>
                        </a:rPr>
                        <a:t>moderno</a:t>
                      </a:r>
                      <a:r>
                        <a:rPr lang="en-GB" sz="1100" b="1" dirty="0">
                          <a:latin typeface="Comic Sans MS" panose="030F0702030302020204" pitchFamily="66" charset="0"/>
                        </a:rPr>
                        <a:t>/a</a:t>
                      </a:r>
                    </a:p>
                    <a:p>
                      <a:r>
                        <a:rPr lang="en-GB" sz="1100" dirty="0">
                          <a:latin typeface="Comic Sans MS" panose="030F0702030302020204" pitchFamily="66" charset="0"/>
                        </a:rPr>
                        <a:t>modern</a:t>
                      </a:r>
                    </a:p>
                    <a:p>
                      <a:r>
                        <a:rPr lang="en-GB" sz="1100" b="1" dirty="0" err="1">
                          <a:latin typeface="Comic Sans MS" panose="030F0702030302020204" pitchFamily="66" charset="0"/>
                        </a:rPr>
                        <a:t>viejo</a:t>
                      </a:r>
                      <a:r>
                        <a:rPr lang="en-GB" sz="1100" b="1" dirty="0">
                          <a:latin typeface="Comic Sans MS" panose="030F0702030302020204" pitchFamily="66" charset="0"/>
                        </a:rPr>
                        <a:t>/a</a:t>
                      </a:r>
                    </a:p>
                    <a:p>
                      <a:r>
                        <a:rPr lang="en-GB" sz="1100" dirty="0">
                          <a:latin typeface="Comic Sans MS" panose="030F0702030302020204" pitchFamily="66" charset="0"/>
                        </a:rPr>
                        <a:t>old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no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sería</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it wouldn’t be)</a:t>
                      </a:r>
                    </a:p>
                    <a:p>
                      <a:pPr algn="l">
                        <a:lnSpc>
                          <a:spcPct val="107000"/>
                        </a:lnSpc>
                        <a:spcAft>
                          <a:spcPts val="800"/>
                        </a:spcAft>
                      </a:pP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pero</a:t>
                      </a: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 no </a:t>
                      </a:r>
                      <a:r>
                        <a:rPr lang="en-GB" sz="1400" b="1" kern="100" dirty="0" err="1">
                          <a:effectLst/>
                          <a:latin typeface="Comic Sans MS" panose="030F0702030302020204" pitchFamily="66" charset="0"/>
                          <a:ea typeface="Calibri" panose="020F0502020204030204" pitchFamily="34" charset="0"/>
                          <a:cs typeface="Times New Roman" panose="02020603050405020304" pitchFamily="18" charset="0"/>
                        </a:rPr>
                        <a:t>habría</a:t>
                      </a:r>
                      <a:endParaRPr lang="en-GB" sz="1400" b="1"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there wouldn’t be a/any)</a:t>
                      </a:r>
                      <a:endParaRPr lang="en-GB" dirty="0">
                        <a:latin typeface="Comic Sans MS" panose="030F0702030302020204" pitchFamily="66"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050" b="1" dirty="0" err="1">
                          <a:latin typeface="Comic Sans MS" panose="030F0702030302020204" pitchFamily="66" charset="0"/>
                        </a:rPr>
                        <a:t>pequeño</a:t>
                      </a:r>
                      <a:r>
                        <a:rPr lang="en-GB" sz="1050" b="1" dirty="0">
                          <a:latin typeface="Comic Sans MS" panose="030F0702030302020204" pitchFamily="66" charset="0"/>
                        </a:rPr>
                        <a:t>/a</a:t>
                      </a:r>
                    </a:p>
                    <a:p>
                      <a:r>
                        <a:rPr lang="en-GB" sz="1050" dirty="0">
                          <a:latin typeface="Comic Sans MS" panose="030F0702030302020204" pitchFamily="66" charset="0"/>
                        </a:rPr>
                        <a:t>small</a:t>
                      </a:r>
                    </a:p>
                    <a:p>
                      <a:r>
                        <a:rPr lang="en-GB" sz="1050" b="1" dirty="0" err="1">
                          <a:latin typeface="Comic Sans MS" panose="030F0702030302020204" pitchFamily="66" charset="0"/>
                        </a:rPr>
                        <a:t>grande</a:t>
                      </a:r>
                      <a:endParaRPr lang="en-GB" sz="1050" b="1" dirty="0">
                        <a:latin typeface="Comic Sans MS" panose="030F0702030302020204" pitchFamily="66" charset="0"/>
                      </a:endParaRPr>
                    </a:p>
                    <a:p>
                      <a:r>
                        <a:rPr lang="en-GB" sz="1050" dirty="0">
                          <a:latin typeface="Comic Sans MS" panose="030F0702030302020204" pitchFamily="66" charset="0"/>
                        </a:rPr>
                        <a:t>big</a:t>
                      </a:r>
                    </a:p>
                    <a:p>
                      <a:r>
                        <a:rPr lang="en-GB" sz="1050" b="1" dirty="0" err="1">
                          <a:latin typeface="Comic Sans MS" panose="030F0702030302020204" pitchFamily="66" charset="0"/>
                        </a:rPr>
                        <a:t>moderno</a:t>
                      </a:r>
                      <a:r>
                        <a:rPr lang="en-GB" sz="1050" b="1" dirty="0">
                          <a:latin typeface="Comic Sans MS" panose="030F0702030302020204" pitchFamily="66" charset="0"/>
                        </a:rPr>
                        <a:t>/a</a:t>
                      </a:r>
                    </a:p>
                    <a:p>
                      <a:r>
                        <a:rPr lang="en-GB" sz="1050" dirty="0">
                          <a:latin typeface="Comic Sans MS" panose="030F0702030302020204" pitchFamily="66" charset="0"/>
                        </a:rPr>
                        <a:t>modern</a:t>
                      </a:r>
                    </a:p>
                    <a:p>
                      <a:r>
                        <a:rPr lang="en-GB" sz="1050" b="1" dirty="0" err="1">
                          <a:latin typeface="Comic Sans MS" panose="030F0702030302020204" pitchFamily="66" charset="0"/>
                        </a:rPr>
                        <a:t>viejo</a:t>
                      </a:r>
                      <a:r>
                        <a:rPr lang="en-GB" sz="1050" b="1" dirty="0">
                          <a:latin typeface="Comic Sans MS" panose="030F0702030302020204" pitchFamily="66" charset="0"/>
                        </a:rPr>
                        <a:t>/a</a:t>
                      </a:r>
                    </a:p>
                    <a:p>
                      <a:r>
                        <a:rPr lang="en-GB" sz="1050" dirty="0">
                          <a:latin typeface="Comic Sans MS" panose="030F0702030302020204" pitchFamily="66" charset="0"/>
                        </a:rPr>
                        <a:t>old</a:t>
                      </a:r>
                    </a:p>
                    <a:p>
                      <a:pPr algn="l">
                        <a:lnSpc>
                          <a:spcPct val="107000"/>
                        </a:lnSpc>
                        <a:spcAft>
                          <a:spcPts val="800"/>
                        </a:spcAft>
                      </a:pPr>
                      <a:endParaRPr lang="en-GB" sz="105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59826781"/>
                  </a:ext>
                </a:extLst>
              </a:tr>
            </a:tbl>
          </a:graphicData>
        </a:graphic>
      </p:graphicFrame>
    </p:spTree>
    <p:extLst>
      <p:ext uri="{BB962C8B-B14F-4D97-AF65-F5344CB8AC3E}">
        <p14:creationId xmlns:p14="http://schemas.microsoft.com/office/powerpoint/2010/main" val="448268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8702"/>
            <a:ext cx="10515600" cy="1325563"/>
          </a:xfrm>
        </p:spPr>
        <p:txBody>
          <a:bodyPr/>
          <a:lstStyle/>
          <a:p>
            <a:r>
              <a:rPr lang="en-GB" dirty="0">
                <a:latin typeface="Comic Sans MS" panose="030F0702030302020204" pitchFamily="66" charset="0"/>
              </a:rPr>
              <a:t>1. Match the English with the Spanish</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23302815"/>
              </p:ext>
            </p:extLst>
          </p:nvPr>
        </p:nvGraphicFramePr>
        <p:xfrm>
          <a:off x="101137" y="1690688"/>
          <a:ext cx="4887957" cy="4308620"/>
        </p:xfrm>
        <a:graphic>
          <a:graphicData uri="http://schemas.openxmlformats.org/drawingml/2006/table">
            <a:tbl>
              <a:tblPr firstRow="1" bandRow="1">
                <a:tableStyleId>{5940675A-B579-460E-94D1-54222C63F5DA}</a:tableStyleId>
              </a:tblPr>
              <a:tblGrid>
                <a:gridCol w="4887957">
                  <a:extLst>
                    <a:ext uri="{9D8B030D-6E8A-4147-A177-3AD203B41FA5}">
                      <a16:colId xmlns:a16="http://schemas.microsoft.com/office/drawing/2014/main" val="1440238163"/>
                    </a:ext>
                  </a:extLst>
                </a:gridCol>
              </a:tblGrid>
              <a:tr h="755668">
                <a:tc>
                  <a:txBody>
                    <a:bodyPr/>
                    <a:lstStyle/>
                    <a:p>
                      <a:pPr>
                        <a:lnSpc>
                          <a:spcPct val="107000"/>
                        </a:lnSpc>
                        <a:spcAft>
                          <a:spcPts val="0"/>
                        </a:spcAft>
                      </a:pPr>
                      <a:r>
                        <a:rPr lang="es-ES" sz="2800" dirty="0">
                          <a:effectLst/>
                          <a:latin typeface="Comic Sans MS" panose="030F0702030302020204" pitchFamily="66" charset="0"/>
                          <a:ea typeface="Calibri" panose="020F0502020204030204" pitchFamily="34" charset="0"/>
                          <a:cs typeface="Calibri" panose="020F0502020204030204" pitchFamily="34" charset="0"/>
                        </a:rPr>
                        <a:t>En mi colegio, hay veinte aulas.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135502"/>
                  </a:ext>
                </a:extLst>
              </a:tr>
              <a:tr h="755668">
                <a:tc>
                  <a:txBody>
                    <a:bodyPr/>
                    <a:lstStyle/>
                    <a:p>
                      <a:pPr>
                        <a:lnSpc>
                          <a:spcPct val="107000"/>
                        </a:lnSpc>
                        <a:spcAft>
                          <a:spcPts val="0"/>
                        </a:spcAft>
                      </a:pPr>
                      <a:r>
                        <a:rPr lang="es-ES" sz="2800" dirty="0">
                          <a:effectLst/>
                          <a:latin typeface="Comic Sans MS" panose="030F0702030302020204" pitchFamily="66" charset="0"/>
                          <a:ea typeface="Calibri" panose="020F0502020204030204" pitchFamily="34" charset="0"/>
                          <a:cs typeface="Calibri" panose="020F0502020204030204" pitchFamily="34" charset="0"/>
                        </a:rPr>
                        <a:t>A las nueve tengo una clase de inglés.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5308371"/>
                  </a:ext>
                </a:extLst>
              </a:tr>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No </a:t>
                      </a:r>
                      <a:r>
                        <a:rPr lang="fr-FR" sz="2800" dirty="0" err="1">
                          <a:effectLst/>
                          <a:latin typeface="Comic Sans MS" panose="030F0702030302020204" pitchFamily="66" charset="0"/>
                          <a:ea typeface="Calibri" panose="020F0502020204030204" pitchFamily="34" charset="0"/>
                          <a:cs typeface="Calibri" panose="020F0502020204030204" pitchFamily="34" charset="0"/>
                        </a:rPr>
                        <a:t>hay</a:t>
                      </a:r>
                      <a:r>
                        <a:rPr lang="fr-FR" sz="2800" dirty="0">
                          <a:effectLst/>
                          <a:latin typeface="Comic Sans MS" panose="030F0702030302020204" pitchFamily="66" charset="0"/>
                          <a:ea typeface="Calibri" panose="020F0502020204030204" pitchFamily="34" charset="0"/>
                          <a:cs typeface="Calibri" panose="020F0502020204030204" pitchFamily="34" charset="0"/>
                        </a:rPr>
                        <a:t> </a:t>
                      </a:r>
                      <a:r>
                        <a:rPr lang="fr-FR" sz="2800" dirty="0" err="1">
                          <a:effectLst/>
                          <a:latin typeface="Comic Sans MS" panose="030F0702030302020204" pitchFamily="66" charset="0"/>
                          <a:ea typeface="Calibri" panose="020F0502020204030204" pitchFamily="34" charset="0"/>
                          <a:cs typeface="Calibri" panose="020F0502020204030204" pitchFamily="34" charset="0"/>
                        </a:rPr>
                        <a:t>laboratorio</a:t>
                      </a:r>
                      <a:r>
                        <a:rPr lang="fr-FR" sz="2800" dirty="0">
                          <a:effectLst/>
                          <a:latin typeface="Comic Sans MS" panose="030F0702030302020204" pitchFamily="66" charset="0"/>
                          <a:ea typeface="Calibri" panose="020F0502020204030204" pitchFamily="34" charset="0"/>
                          <a:cs typeface="Calibri" panose="020F0502020204030204" pitchFamily="34" charset="0"/>
                        </a:rPr>
                        <a:t>.</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391926"/>
                  </a:ext>
                </a:extLst>
              </a:tr>
              <a:tr h="755668">
                <a:tc>
                  <a:txBody>
                    <a:bodyPr/>
                    <a:lstStyle/>
                    <a:p>
                      <a:pPr>
                        <a:lnSpc>
                          <a:spcPct val="107000"/>
                        </a:lnSpc>
                        <a:spcAft>
                          <a:spcPts val="0"/>
                        </a:spcAft>
                      </a:pPr>
                      <a:r>
                        <a:rPr lang="es-ES" sz="2800" dirty="0">
                          <a:effectLst/>
                          <a:latin typeface="Comic Sans MS" panose="030F0702030302020204" pitchFamily="66" charset="0"/>
                          <a:ea typeface="Calibri" panose="020F0502020204030204" pitchFamily="34" charset="0"/>
                          <a:cs typeface="Calibri" panose="020F0502020204030204" pitchFamily="34" charset="0"/>
                        </a:rPr>
                        <a:t>El español es menos difícil que las matemáticas.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2986177"/>
                  </a:ext>
                </a:extLst>
              </a:tr>
              <a:tr h="755668">
                <a:tc>
                  <a:txBody>
                    <a:bodyPr/>
                    <a:lstStyle/>
                    <a:p>
                      <a:pPr>
                        <a:lnSpc>
                          <a:spcPct val="107000"/>
                        </a:lnSpc>
                        <a:spcAft>
                          <a:spcPts val="0"/>
                        </a:spcAft>
                      </a:pPr>
                      <a:r>
                        <a:rPr lang="es-ES" sz="2800" dirty="0">
                          <a:effectLst/>
                          <a:latin typeface="Comic Sans MS" panose="030F0702030302020204" pitchFamily="66" charset="0"/>
                          <a:ea typeface="Calibri" panose="020F0502020204030204" pitchFamily="34" charset="0"/>
                          <a:cs typeface="Calibri" panose="020F0502020204030204" pitchFamily="34" charset="0"/>
                        </a:rPr>
                        <a:t>El profesor de ciencias es muy estricto.</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2018738"/>
                  </a:ext>
                </a:extLst>
              </a:tr>
            </a:tbl>
          </a:graphicData>
        </a:graphic>
      </p:graphicFrame>
      <p:graphicFrame>
        <p:nvGraphicFramePr>
          <p:cNvPr id="7" name="Content Placeholder 5"/>
          <p:cNvGraphicFramePr>
            <a:graphicFrameLocks/>
          </p:cNvGraphicFramePr>
          <p:nvPr>
            <p:extLst>
              <p:ext uri="{D42A27DB-BD31-4B8C-83A1-F6EECF244321}">
                <p14:modId xmlns:p14="http://schemas.microsoft.com/office/powerpoint/2010/main" val="3348178403"/>
              </p:ext>
            </p:extLst>
          </p:nvPr>
        </p:nvGraphicFramePr>
        <p:xfrm>
          <a:off x="6901786" y="1690688"/>
          <a:ext cx="5084201" cy="4433427"/>
        </p:xfrm>
        <a:graphic>
          <a:graphicData uri="http://schemas.openxmlformats.org/drawingml/2006/table">
            <a:tbl>
              <a:tblPr firstRow="1" bandRow="1">
                <a:tableStyleId>{5940675A-B579-460E-94D1-54222C63F5DA}</a:tableStyleId>
              </a:tblPr>
              <a:tblGrid>
                <a:gridCol w="5084201">
                  <a:extLst>
                    <a:ext uri="{9D8B030D-6E8A-4147-A177-3AD203B41FA5}">
                      <a16:colId xmlns:a16="http://schemas.microsoft.com/office/drawing/2014/main" val="1440238163"/>
                    </a:ext>
                  </a:extLst>
                </a:gridCol>
              </a:tblGrid>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There is no science lab.</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135502"/>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Spanish is less difficult than maths.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5308371"/>
                  </a:ext>
                </a:extLst>
              </a:tr>
              <a:tr h="98673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In my school there are twenty classrooms.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391926"/>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The science teacher is strict.</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2986177"/>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At nine o clock I have an English lesson.</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2018738"/>
                  </a:ext>
                </a:extLst>
              </a:tr>
            </a:tbl>
          </a:graphicData>
        </a:graphic>
      </p:graphicFrame>
      <p:cxnSp>
        <p:nvCxnSpPr>
          <p:cNvPr id="13" name="Straight Arrow Connector 12"/>
          <p:cNvCxnSpPr/>
          <p:nvPr/>
        </p:nvCxnSpPr>
        <p:spPr>
          <a:xfrm>
            <a:off x="4989094" y="2133600"/>
            <a:ext cx="2017568" cy="1902823"/>
          </a:xfrm>
          <a:prstGeom prst="straightConnector1">
            <a:avLst/>
          </a:prstGeom>
          <a:ln w="57150">
            <a:solidFill>
              <a:srgbClr val="00B050"/>
            </a:solidFill>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a:off x="4989094" y="3016251"/>
            <a:ext cx="2017568" cy="2639966"/>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989094" y="2133600"/>
            <a:ext cx="2017568" cy="167640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989094" y="2769326"/>
            <a:ext cx="2017568" cy="169037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4989094" y="4781006"/>
            <a:ext cx="2017568" cy="70539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032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omic Sans MS" panose="030F0702030302020204" pitchFamily="66" charset="0"/>
              </a:rPr>
              <a:t>2. Translate the following questions into English</a:t>
            </a:r>
          </a:p>
        </p:txBody>
      </p:sp>
      <p:sp>
        <p:nvSpPr>
          <p:cNvPr id="3" name="Content Placeholder 2"/>
          <p:cNvSpPr>
            <a:spLocks noGrp="1"/>
          </p:cNvSpPr>
          <p:nvPr>
            <p:ph idx="1"/>
          </p:nvPr>
        </p:nvSpPr>
        <p:spPr/>
        <p:txBody>
          <a:bodyPr>
            <a:normAutofit/>
          </a:bodyPr>
          <a:lstStyle/>
          <a:p>
            <a:pPr marL="514350" lvl="0" indent="-514350">
              <a:buFont typeface="+mj-lt"/>
              <a:buAutoNum type="alphaLcParenR"/>
            </a:pPr>
            <a:r>
              <a:rPr lang="es-ES" dirty="0">
                <a:latin typeface="Comic Sans MS" panose="030F0702030302020204" pitchFamily="66" charset="0"/>
              </a:rPr>
              <a:t>¿Qué vas a hacer en la escuela mañana</a:t>
            </a:r>
            <a:r>
              <a:rPr lang="fr-FR" dirty="0">
                <a:latin typeface="Comic Sans MS" panose="030F0702030302020204" pitchFamily="66" charset="0"/>
              </a:rPr>
              <a:t>? </a:t>
            </a: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es-ES" dirty="0">
                <a:latin typeface="Comic Sans MS" panose="030F0702030302020204" pitchFamily="66" charset="0"/>
              </a:rPr>
              <a:t>¿Quién es tu profesor favorito?</a:t>
            </a:r>
            <a:r>
              <a:rPr lang="fr-FR" dirty="0">
                <a:latin typeface="Comic Sans MS" panose="030F0702030302020204" pitchFamily="66" charset="0"/>
              </a:rPr>
              <a:t> </a:t>
            </a: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es-ES" dirty="0">
                <a:latin typeface="Comic Sans MS" panose="030F0702030302020204" pitchFamily="66" charset="0"/>
              </a:rPr>
              <a:t>¿Qué hay en tu colegio</a:t>
            </a:r>
            <a:r>
              <a:rPr lang="fr-FR" dirty="0">
                <a:latin typeface="Comic Sans MS" panose="030F0702030302020204" pitchFamily="66" charset="0"/>
              </a:rPr>
              <a:t>?</a:t>
            </a: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r>
              <a:rPr lang="es-ES" dirty="0">
                <a:latin typeface="Comic Sans MS" panose="030F0702030302020204" pitchFamily="66" charset="0"/>
                <a:cs typeface="Calibri" panose="020F0502020204030204" pitchFamily="34" charset="0"/>
              </a:rPr>
              <a:t>¿A qué hora son las actividades extraescolares</a:t>
            </a:r>
            <a:r>
              <a:rPr lang="fr-FR" dirty="0">
                <a:latin typeface="Comic Sans MS" panose="030F0702030302020204" pitchFamily="66" charset="0"/>
                <a:cs typeface="Calibri" panose="020F0502020204030204" pitchFamily="34" charset="0"/>
              </a:rPr>
              <a:t>?</a:t>
            </a:r>
            <a:endParaRPr lang="en-GB" dirty="0">
              <a:latin typeface="Comic Sans MS" panose="030F0702030302020204" pitchFamily="66" charset="0"/>
            </a:endParaRPr>
          </a:p>
          <a:p>
            <a:pPr marL="0" indent="0">
              <a:buNone/>
            </a:pPr>
            <a:endParaRPr lang="en-GB" dirty="0"/>
          </a:p>
        </p:txBody>
      </p:sp>
      <p:sp>
        <p:nvSpPr>
          <p:cNvPr id="9" name="Rectangle 8"/>
          <p:cNvSpPr/>
          <p:nvPr/>
        </p:nvSpPr>
        <p:spPr>
          <a:xfrm>
            <a:off x="838198" y="2360443"/>
            <a:ext cx="11193379"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What are you going to do at school tomorrow?</a:t>
            </a:r>
          </a:p>
        </p:txBody>
      </p:sp>
      <p:sp>
        <p:nvSpPr>
          <p:cNvPr id="10" name="Rectangle 9"/>
          <p:cNvSpPr/>
          <p:nvPr/>
        </p:nvSpPr>
        <p:spPr>
          <a:xfrm>
            <a:off x="838199" y="3376733"/>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Who is your favourite teacher?</a:t>
            </a:r>
          </a:p>
        </p:txBody>
      </p:sp>
      <p:sp>
        <p:nvSpPr>
          <p:cNvPr id="11" name="Rectangle 10"/>
          <p:cNvSpPr/>
          <p:nvPr/>
        </p:nvSpPr>
        <p:spPr>
          <a:xfrm>
            <a:off x="838199" y="4454648"/>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What is there is in your school?</a:t>
            </a:r>
          </a:p>
        </p:txBody>
      </p:sp>
      <p:sp>
        <p:nvSpPr>
          <p:cNvPr id="7" name="Rectangle 6"/>
          <p:cNvSpPr/>
          <p:nvPr/>
        </p:nvSpPr>
        <p:spPr>
          <a:xfrm>
            <a:off x="838199" y="5397626"/>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At what time are afterschool activities?</a:t>
            </a:r>
          </a:p>
        </p:txBody>
      </p:sp>
    </p:spTree>
    <p:extLst>
      <p:ext uri="{BB962C8B-B14F-4D97-AF65-F5344CB8AC3E}">
        <p14:creationId xmlns:p14="http://schemas.microsoft.com/office/powerpoint/2010/main" val="310808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Comic Sans MS" panose="030F0702030302020204" pitchFamily="66" charset="0"/>
              </a:rPr>
              <a:t>3. Answer the following questions in Spanish</a:t>
            </a:r>
          </a:p>
        </p:txBody>
      </p:sp>
      <p:sp>
        <p:nvSpPr>
          <p:cNvPr id="3" name="Content Placeholder 2"/>
          <p:cNvSpPr>
            <a:spLocks noGrp="1"/>
          </p:cNvSpPr>
          <p:nvPr>
            <p:ph idx="1"/>
          </p:nvPr>
        </p:nvSpPr>
        <p:spPr/>
        <p:txBody>
          <a:bodyPr>
            <a:normAutofit/>
          </a:bodyPr>
          <a:lstStyle/>
          <a:p>
            <a:pPr marL="514350" lvl="0" indent="-514350">
              <a:buFont typeface="+mj-lt"/>
              <a:buAutoNum type="alphaLcParenR"/>
            </a:pPr>
            <a:r>
              <a:rPr lang="es-ES" dirty="0">
                <a:latin typeface="Comic Sans MS" panose="030F0702030302020204" pitchFamily="66" charset="0"/>
              </a:rPr>
              <a:t>¿Cómo sería tu colegio ideal?</a:t>
            </a:r>
            <a:endParaRPr lang="fr-FR" dirty="0">
              <a:latin typeface="Comic Sans MS" panose="030F0702030302020204" pitchFamily="66" charset="0"/>
            </a:endParaRP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es-ES" dirty="0">
                <a:latin typeface="Comic Sans MS" panose="030F0702030302020204" pitchFamily="66" charset="0"/>
              </a:rPr>
              <a:t>¿Cuál es tu asignatura favorita? Por qué</a:t>
            </a:r>
            <a:r>
              <a:rPr lang="fr-FR" dirty="0">
                <a:latin typeface="Comic Sans MS" panose="030F0702030302020204" pitchFamily="66" charset="0"/>
              </a:rPr>
              <a:t>?</a:t>
            </a:r>
            <a:endParaRPr lang="en-GB" dirty="0">
              <a:latin typeface="Comic Sans MS" panose="030F0702030302020204" pitchFamily="66" charset="0"/>
            </a:endParaRPr>
          </a:p>
          <a:p>
            <a:pPr marL="0" indent="0">
              <a:buNone/>
            </a:pPr>
            <a:endParaRPr lang="en-GB" dirty="0"/>
          </a:p>
        </p:txBody>
      </p:sp>
      <p:sp>
        <p:nvSpPr>
          <p:cNvPr id="9" name="Rectangle 8"/>
          <p:cNvSpPr/>
          <p:nvPr/>
        </p:nvSpPr>
        <p:spPr>
          <a:xfrm>
            <a:off x="702115" y="2479025"/>
            <a:ext cx="9832535" cy="1064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What would your ideal school be like?</a:t>
            </a:r>
          </a:p>
          <a:p>
            <a:r>
              <a:rPr lang="es-ES" sz="2800" i="1" dirty="0">
                <a:solidFill>
                  <a:srgbClr val="00B050"/>
                </a:solidFill>
              </a:rPr>
              <a:t>Mi colegio ideal sería grande. Habría dos cantinas/comedores porque me gusta comer</a:t>
            </a:r>
            <a:r>
              <a:rPr lang="fr-FR" sz="2800" i="1" dirty="0">
                <a:solidFill>
                  <a:srgbClr val="00B050"/>
                </a:solidFill>
              </a:rPr>
              <a:t>!</a:t>
            </a:r>
          </a:p>
        </p:txBody>
      </p:sp>
      <p:sp>
        <p:nvSpPr>
          <p:cNvPr id="10" name="Rectangle 9"/>
          <p:cNvSpPr/>
          <p:nvPr/>
        </p:nvSpPr>
        <p:spPr>
          <a:xfrm>
            <a:off x="255807" y="4528795"/>
            <a:ext cx="11680385" cy="1648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rPr>
              <a:t>What is your favourite subject? Why?</a:t>
            </a:r>
          </a:p>
          <a:p>
            <a:r>
              <a:rPr lang="es-ES" sz="2800" i="1" dirty="0">
                <a:solidFill>
                  <a:srgbClr val="00B050"/>
                </a:solidFill>
              </a:rPr>
              <a:t>Mi asignatura favorita es el inglés porque es interesante aunque el profesor a veces sea/es demasiado estricto</a:t>
            </a:r>
            <a:r>
              <a:rPr lang="en-GB" sz="2800" i="1" dirty="0">
                <a:solidFill>
                  <a:srgbClr val="00B050"/>
                </a:solidFill>
                <a:latin typeface="Calibri" panose="020F0502020204030204" pitchFamily="34" charset="0"/>
                <a:cs typeface="Calibri" panose="020F0502020204030204" pitchFamily="34" charset="0"/>
              </a:rPr>
              <a:t>. </a:t>
            </a:r>
            <a:endParaRPr lang="en-GB" sz="2800" i="1" dirty="0">
              <a:solidFill>
                <a:srgbClr val="00B050"/>
              </a:solidFill>
            </a:endParaRPr>
          </a:p>
        </p:txBody>
      </p:sp>
      <p:sp>
        <p:nvSpPr>
          <p:cNvPr id="4" name="Rectangle 3">
            <a:extLst>
              <a:ext uri="{FF2B5EF4-FFF2-40B4-BE49-F238E27FC236}">
                <a16:creationId xmlns:a16="http://schemas.microsoft.com/office/drawing/2014/main" id="{563A71DE-5321-EC40-A373-8FE64387901B}"/>
              </a:ext>
            </a:extLst>
          </p:cNvPr>
          <p:cNvSpPr/>
          <p:nvPr/>
        </p:nvSpPr>
        <p:spPr>
          <a:xfrm>
            <a:off x="8181386" y="1003642"/>
            <a:ext cx="3754806" cy="1325563"/>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i="1" dirty="0" err="1">
                <a:solidFill>
                  <a:schemeClr val="tx1"/>
                </a:solidFill>
              </a:rPr>
              <a:t>Sería</a:t>
            </a:r>
            <a:r>
              <a:rPr lang="fr-FR" sz="2800" i="1" dirty="0">
                <a:solidFill>
                  <a:schemeClr val="tx1"/>
                </a:solidFill>
              </a:rPr>
              <a:t> = </a:t>
            </a:r>
            <a:r>
              <a:rPr lang="fr-FR" sz="2800" i="1" dirty="0" err="1">
                <a:solidFill>
                  <a:schemeClr val="tx1"/>
                </a:solidFill>
              </a:rPr>
              <a:t>it</a:t>
            </a:r>
            <a:r>
              <a:rPr lang="fr-FR" sz="2800" i="1" dirty="0">
                <a:solidFill>
                  <a:schemeClr val="tx1"/>
                </a:solidFill>
              </a:rPr>
              <a:t> </a:t>
            </a:r>
            <a:r>
              <a:rPr lang="fr-FR" sz="2800" i="1" dirty="0" err="1">
                <a:solidFill>
                  <a:schemeClr val="tx1"/>
                </a:solidFill>
              </a:rPr>
              <a:t>would</a:t>
            </a:r>
            <a:r>
              <a:rPr lang="fr-FR" sz="2800" i="1" dirty="0">
                <a:solidFill>
                  <a:schemeClr val="tx1"/>
                </a:solidFill>
              </a:rPr>
              <a:t> </a:t>
            </a:r>
            <a:r>
              <a:rPr lang="fr-FR" sz="2800" i="1" dirty="0" err="1">
                <a:solidFill>
                  <a:schemeClr val="tx1"/>
                </a:solidFill>
              </a:rPr>
              <a:t>be</a:t>
            </a:r>
            <a:endParaRPr lang="fr-FR" sz="2800" i="1" dirty="0">
              <a:solidFill>
                <a:schemeClr val="tx1"/>
              </a:solidFill>
            </a:endParaRPr>
          </a:p>
          <a:p>
            <a:r>
              <a:rPr lang="fr-FR" sz="2800" i="1" dirty="0" err="1">
                <a:solidFill>
                  <a:schemeClr val="tx1"/>
                </a:solidFill>
              </a:rPr>
              <a:t>Habría</a:t>
            </a:r>
            <a:r>
              <a:rPr lang="fr-FR" sz="2800" i="1" dirty="0">
                <a:solidFill>
                  <a:schemeClr val="tx1"/>
                </a:solidFill>
              </a:rPr>
              <a:t> = </a:t>
            </a:r>
            <a:r>
              <a:rPr lang="fr-FR" sz="2800" i="1" dirty="0" err="1">
                <a:solidFill>
                  <a:schemeClr val="tx1"/>
                </a:solidFill>
              </a:rPr>
              <a:t>there</a:t>
            </a:r>
            <a:r>
              <a:rPr lang="fr-FR" sz="2800" i="1" dirty="0">
                <a:solidFill>
                  <a:schemeClr val="tx1"/>
                </a:solidFill>
              </a:rPr>
              <a:t> </a:t>
            </a:r>
            <a:r>
              <a:rPr lang="fr-FR" sz="2800" i="1" dirty="0" err="1">
                <a:solidFill>
                  <a:schemeClr val="tx1"/>
                </a:solidFill>
              </a:rPr>
              <a:t>would</a:t>
            </a:r>
            <a:r>
              <a:rPr lang="fr-FR" sz="2800" i="1" dirty="0">
                <a:solidFill>
                  <a:schemeClr val="tx1"/>
                </a:solidFill>
              </a:rPr>
              <a:t> </a:t>
            </a:r>
            <a:r>
              <a:rPr lang="fr-FR" sz="2800" i="1" dirty="0" err="1">
                <a:solidFill>
                  <a:schemeClr val="tx1"/>
                </a:solidFill>
              </a:rPr>
              <a:t>be</a:t>
            </a:r>
            <a:endParaRPr lang="fr-FR" sz="2800" i="1" dirty="0">
              <a:solidFill>
                <a:schemeClr val="tx1"/>
              </a:solidFill>
            </a:endParaRPr>
          </a:p>
          <a:p>
            <a:r>
              <a:rPr lang="fr-FR" sz="2800" i="1" dirty="0" err="1">
                <a:solidFill>
                  <a:schemeClr val="tx1"/>
                </a:solidFill>
              </a:rPr>
              <a:t>Tendría</a:t>
            </a:r>
            <a:r>
              <a:rPr lang="fr-FR" sz="2800" i="1" dirty="0">
                <a:solidFill>
                  <a:schemeClr val="tx1"/>
                </a:solidFill>
              </a:rPr>
              <a:t> = </a:t>
            </a:r>
            <a:r>
              <a:rPr lang="fr-FR" sz="2800" i="1" dirty="0" err="1">
                <a:solidFill>
                  <a:schemeClr val="tx1"/>
                </a:solidFill>
              </a:rPr>
              <a:t>it</a:t>
            </a:r>
            <a:r>
              <a:rPr lang="fr-FR" sz="2800" i="1" dirty="0">
                <a:solidFill>
                  <a:schemeClr val="tx1"/>
                </a:solidFill>
              </a:rPr>
              <a:t> </a:t>
            </a:r>
            <a:r>
              <a:rPr lang="fr-FR" sz="2800" i="1" dirty="0" err="1">
                <a:solidFill>
                  <a:schemeClr val="tx1"/>
                </a:solidFill>
              </a:rPr>
              <a:t>would</a:t>
            </a:r>
            <a:r>
              <a:rPr lang="fr-FR" sz="2800" i="1" dirty="0">
                <a:solidFill>
                  <a:schemeClr val="tx1"/>
                </a:solidFill>
              </a:rPr>
              <a:t> have</a:t>
            </a:r>
          </a:p>
        </p:txBody>
      </p:sp>
    </p:spTree>
    <p:extLst>
      <p:ext uri="{BB962C8B-B14F-4D97-AF65-F5344CB8AC3E}">
        <p14:creationId xmlns:p14="http://schemas.microsoft.com/office/powerpoint/2010/main" val="113685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631" y="1440587"/>
            <a:ext cx="11622735" cy="5264865"/>
          </a:xfrm>
        </p:spPr>
        <p:txBody>
          <a:bodyPr>
            <a:normAutofit/>
          </a:bodyPr>
          <a:lstStyle/>
          <a:p>
            <a:pPr marL="0" indent="0">
              <a:lnSpc>
                <a:spcPct val="110000"/>
              </a:lnSpc>
              <a:buNone/>
            </a:pPr>
            <a:r>
              <a:rPr lang="fr-FR" sz="2400" dirty="0">
                <a:latin typeface="Comic Sans MS" panose="030F0702030302020204" pitchFamily="66" charset="0"/>
              </a:rPr>
              <a:t>a) La </a:t>
            </a:r>
            <a:r>
              <a:rPr lang="fr-FR" sz="2400" dirty="0" err="1">
                <a:latin typeface="Comic Sans MS" panose="030F0702030302020204" pitchFamily="66" charset="0"/>
              </a:rPr>
              <a:t>geografía</a:t>
            </a:r>
            <a:r>
              <a:rPr lang="fr-FR" sz="2400" dirty="0">
                <a:latin typeface="Comic Sans MS" panose="030F0702030302020204" pitchFamily="66" charset="0"/>
              </a:rPr>
              <a:t> es________________. (</a:t>
            </a:r>
            <a:r>
              <a:rPr lang="fr-FR" sz="2400" dirty="0" err="1">
                <a:latin typeface="Comic Sans MS" panose="030F0702030302020204" pitchFamily="66" charset="0"/>
              </a:rPr>
              <a:t>útil</a:t>
            </a:r>
            <a:r>
              <a:rPr lang="fr-FR" sz="2400" dirty="0">
                <a:latin typeface="Comic Sans MS" panose="030F0702030302020204" pitchFamily="66" charset="0"/>
              </a:rPr>
              <a:t>, utiles)</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b) Yo ________________ la </a:t>
            </a:r>
            <a:r>
              <a:rPr lang="fr-FR" sz="2400" dirty="0" err="1">
                <a:latin typeface="Comic Sans MS" panose="030F0702030302020204" pitchFamily="66" charset="0"/>
              </a:rPr>
              <a:t>educación</a:t>
            </a:r>
            <a:r>
              <a:rPr lang="fr-FR" sz="2400" dirty="0">
                <a:latin typeface="Comic Sans MS" panose="030F0702030302020204" pitchFamily="66" charset="0"/>
              </a:rPr>
              <a:t> </a:t>
            </a:r>
            <a:r>
              <a:rPr lang="fr-FR" sz="2400" dirty="0" err="1">
                <a:latin typeface="Comic Sans MS" panose="030F0702030302020204" pitchFamily="66" charset="0"/>
              </a:rPr>
              <a:t>física</a:t>
            </a:r>
            <a:r>
              <a:rPr lang="fr-FR" sz="2400" dirty="0">
                <a:latin typeface="Comic Sans MS" panose="030F0702030302020204" pitchFamily="66" charset="0"/>
              </a:rPr>
              <a:t> . (</a:t>
            </a:r>
            <a:r>
              <a:rPr lang="fr-FR" sz="2400" dirty="0" err="1">
                <a:latin typeface="Comic Sans MS" panose="030F0702030302020204" pitchFamily="66" charset="0"/>
              </a:rPr>
              <a:t>odio</a:t>
            </a:r>
            <a:r>
              <a:rPr lang="fr-FR" sz="2400" dirty="0">
                <a:latin typeface="Comic Sans MS" panose="030F0702030302020204" pitchFamily="66" charset="0"/>
              </a:rPr>
              <a:t>, </a:t>
            </a:r>
            <a:r>
              <a:rPr lang="fr-FR" sz="2400" dirty="0" err="1">
                <a:latin typeface="Comic Sans MS" panose="030F0702030302020204" pitchFamily="66" charset="0"/>
              </a:rPr>
              <a:t>odiar</a:t>
            </a:r>
            <a:r>
              <a:rPr lang="fr-FR" sz="2400" dirty="0">
                <a:latin typeface="Comic Sans MS" panose="030F0702030302020204" pitchFamily="66" charset="0"/>
              </a:rPr>
              <a: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c) </a:t>
            </a:r>
            <a:r>
              <a:rPr lang="es-ES" sz="2400" dirty="0">
                <a:latin typeface="Comic Sans MS" panose="030F0702030302020204" pitchFamily="66" charset="0"/>
              </a:rPr>
              <a:t>El profesor de geografía es muy</a:t>
            </a:r>
            <a:r>
              <a:rPr lang="fr-FR" sz="2400" dirty="0">
                <a:latin typeface="Comic Sans MS" panose="030F0702030302020204" pitchFamily="66" charset="0"/>
              </a:rPr>
              <a:t> _______________. (</a:t>
            </a:r>
            <a:r>
              <a:rPr lang="fr-FR" sz="2400" dirty="0" err="1">
                <a:latin typeface="Comic Sans MS" panose="030F0702030302020204" pitchFamily="66" charset="0"/>
              </a:rPr>
              <a:t>inteligente</a:t>
            </a:r>
            <a:r>
              <a:rPr lang="fr-FR" sz="2400" dirty="0">
                <a:latin typeface="Comic Sans MS" panose="030F0702030302020204" pitchFamily="66" charset="0"/>
              </a:rPr>
              <a:t>, intelligente)</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d) </a:t>
            </a:r>
            <a:r>
              <a:rPr lang="es-ES" sz="2400" dirty="0">
                <a:latin typeface="Comic Sans MS" panose="030F0702030302020204" pitchFamily="66" charset="0"/>
              </a:rPr>
              <a:t>Mi profesor de historia es</a:t>
            </a:r>
            <a:r>
              <a:rPr lang="fr-FR" sz="2400" dirty="0">
                <a:latin typeface="Comic Sans MS" panose="030F0702030302020204" pitchFamily="66" charset="0"/>
              </a:rPr>
              <a:t>________________. (patiente, </a:t>
            </a:r>
            <a:r>
              <a:rPr lang="fr-FR" sz="2400" dirty="0" err="1">
                <a:latin typeface="Comic Sans MS" panose="030F0702030302020204" pitchFamily="66" charset="0"/>
              </a:rPr>
              <a:t>paciente</a:t>
            </a:r>
            <a:r>
              <a:rPr lang="fr-FR" sz="2400" dirty="0">
                <a:latin typeface="Comic Sans MS" panose="030F0702030302020204" pitchFamily="66" charset="0"/>
              </a:rPr>
              <a: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e) </a:t>
            </a:r>
            <a:r>
              <a:rPr lang="es-ES" sz="2400" dirty="0">
                <a:latin typeface="Comic Sans MS" panose="030F0702030302020204" pitchFamily="66" charset="0"/>
              </a:rPr>
              <a:t>Odio la música porque es muy</a:t>
            </a:r>
            <a:r>
              <a:rPr lang="fr-FR" sz="2400" dirty="0">
                <a:latin typeface="Comic Sans MS" panose="030F0702030302020204" pitchFamily="66" charset="0"/>
              </a:rPr>
              <a:t>________________. (</a:t>
            </a:r>
            <a:r>
              <a:rPr lang="fr-FR" sz="2400" dirty="0" err="1">
                <a:latin typeface="Comic Sans MS" panose="030F0702030302020204" pitchFamily="66" charset="0"/>
              </a:rPr>
              <a:t>agotador</a:t>
            </a:r>
            <a:r>
              <a:rPr lang="fr-FR" sz="2400" dirty="0">
                <a:latin typeface="Comic Sans MS" panose="030F0702030302020204" pitchFamily="66" charset="0"/>
              </a:rPr>
              <a:t>, </a:t>
            </a:r>
            <a:r>
              <a:rPr lang="fr-FR" sz="2400" dirty="0" err="1">
                <a:latin typeface="Comic Sans MS" panose="030F0702030302020204" pitchFamily="66" charset="0"/>
              </a:rPr>
              <a:t>agotadora</a:t>
            </a:r>
            <a:r>
              <a:rPr lang="fr-FR" sz="2400" dirty="0">
                <a:latin typeface="Comic Sans MS" panose="030F0702030302020204" pitchFamily="66" charset="0"/>
              </a:rPr>
              <a: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f) </a:t>
            </a:r>
            <a:r>
              <a:rPr lang="fr-FR" sz="2400" dirty="0" err="1">
                <a:latin typeface="Comic Sans MS" panose="030F0702030302020204" pitchFamily="66" charset="0"/>
              </a:rPr>
              <a:t>Mañana</a:t>
            </a:r>
            <a:r>
              <a:rPr lang="fr-FR" sz="2400" dirty="0">
                <a:latin typeface="Comic Sans MS" panose="030F0702030302020204" pitchFamily="66" charset="0"/>
              </a:rPr>
              <a:t>________________ </a:t>
            </a:r>
            <a:r>
              <a:rPr lang="fr-FR" sz="2400" dirty="0" err="1">
                <a:latin typeface="Comic Sans MS" panose="030F0702030302020204" pitchFamily="66" charset="0"/>
              </a:rPr>
              <a:t>Francés</a:t>
            </a:r>
            <a:r>
              <a:rPr lang="fr-FR" sz="2400" dirty="0">
                <a:latin typeface="Comic Sans MS" panose="030F0702030302020204" pitchFamily="66" charset="0"/>
              </a:rPr>
              <a:t>. (</a:t>
            </a:r>
            <a:r>
              <a:rPr lang="fr-FR" sz="2400" dirty="0" err="1">
                <a:latin typeface="Comic Sans MS" panose="030F0702030302020204" pitchFamily="66" charset="0"/>
              </a:rPr>
              <a:t>Estudio</a:t>
            </a:r>
            <a:r>
              <a:rPr lang="fr-FR" sz="2400" dirty="0">
                <a:latin typeface="Comic Sans MS" panose="030F0702030302020204" pitchFamily="66" charset="0"/>
              </a:rPr>
              <a:t>, </a:t>
            </a:r>
            <a:r>
              <a:rPr lang="fr-FR" sz="2400" dirty="0" err="1">
                <a:latin typeface="Comic Sans MS" panose="030F0702030302020204" pitchFamily="66" charset="0"/>
              </a:rPr>
              <a:t>Voy</a:t>
            </a:r>
            <a:r>
              <a:rPr lang="fr-FR" sz="2400" dirty="0">
                <a:latin typeface="Comic Sans MS" panose="030F0702030302020204" pitchFamily="66" charset="0"/>
              </a:rPr>
              <a:t> a </a:t>
            </a:r>
            <a:r>
              <a:rPr lang="fr-FR" sz="2400" dirty="0" err="1">
                <a:latin typeface="Comic Sans MS" panose="030F0702030302020204" pitchFamily="66" charset="0"/>
              </a:rPr>
              <a:t>estudiar</a:t>
            </a:r>
            <a:r>
              <a:rPr lang="fr-FR" sz="2400" dirty="0">
                <a:latin typeface="Comic Sans MS" panose="030F0702030302020204" pitchFamily="66" charset="0"/>
              </a:rPr>
              <a:t>, </a:t>
            </a:r>
            <a:r>
              <a:rPr lang="fr-FR" sz="2400" dirty="0" err="1">
                <a:latin typeface="Comic Sans MS" panose="030F0702030302020204" pitchFamily="66" charset="0"/>
              </a:rPr>
              <a:t>Estudié</a:t>
            </a:r>
            <a:r>
              <a:rPr lang="fr-FR" sz="2400" dirty="0">
                <a:latin typeface="Comic Sans MS" panose="030F0702030302020204" pitchFamily="66" charset="0"/>
              </a:rPr>
              <a: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g) </a:t>
            </a:r>
            <a:r>
              <a:rPr lang="fr-FR" sz="2400" dirty="0" err="1">
                <a:latin typeface="Comic Sans MS" panose="030F0702030302020204" pitchFamily="66" charset="0"/>
              </a:rPr>
              <a:t>Ayer</a:t>
            </a:r>
            <a:r>
              <a:rPr lang="fr-FR" sz="2400" dirty="0">
                <a:latin typeface="Comic Sans MS" panose="030F0702030302020204" pitchFamily="66" charset="0"/>
              </a:rPr>
              <a:t>  ________________ las </a:t>
            </a:r>
            <a:r>
              <a:rPr lang="fr-FR" sz="2400" dirty="0" err="1">
                <a:latin typeface="Comic Sans MS" panose="030F0702030302020204" pitchFamily="66" charset="0"/>
              </a:rPr>
              <a:t>ciencias</a:t>
            </a:r>
            <a:r>
              <a:rPr lang="fr-FR" sz="2400" dirty="0">
                <a:latin typeface="Comic Sans MS" panose="030F0702030302020204" pitchFamily="66" charset="0"/>
              </a:rPr>
              <a:t>. (</a:t>
            </a:r>
            <a:r>
              <a:rPr lang="fr-FR" sz="2400" dirty="0" err="1">
                <a:latin typeface="Comic Sans MS" panose="030F0702030302020204" pitchFamily="66" charset="0"/>
              </a:rPr>
              <a:t>Estudio</a:t>
            </a:r>
            <a:r>
              <a:rPr lang="fr-FR" sz="2400" dirty="0">
                <a:latin typeface="Comic Sans MS" panose="030F0702030302020204" pitchFamily="66" charset="0"/>
              </a:rPr>
              <a:t>, </a:t>
            </a:r>
            <a:r>
              <a:rPr lang="fr-FR" sz="2400" dirty="0" err="1">
                <a:latin typeface="Comic Sans MS" panose="030F0702030302020204" pitchFamily="66" charset="0"/>
              </a:rPr>
              <a:t>Voy</a:t>
            </a:r>
            <a:r>
              <a:rPr lang="fr-FR" sz="2400" dirty="0">
                <a:latin typeface="Comic Sans MS" panose="030F0702030302020204" pitchFamily="66" charset="0"/>
              </a:rPr>
              <a:t> a </a:t>
            </a:r>
            <a:r>
              <a:rPr lang="fr-FR" sz="2400" dirty="0" err="1">
                <a:latin typeface="Comic Sans MS" panose="030F0702030302020204" pitchFamily="66" charset="0"/>
              </a:rPr>
              <a:t>estudiar</a:t>
            </a:r>
            <a:r>
              <a:rPr lang="fr-FR" sz="2400" dirty="0">
                <a:latin typeface="Comic Sans MS" panose="030F0702030302020204" pitchFamily="66" charset="0"/>
              </a:rPr>
              <a:t>, </a:t>
            </a:r>
            <a:r>
              <a:rPr lang="fr-FR" sz="2400" dirty="0" err="1">
                <a:latin typeface="Comic Sans MS" panose="030F0702030302020204" pitchFamily="66" charset="0"/>
              </a:rPr>
              <a:t>Estudié</a:t>
            </a:r>
            <a:r>
              <a:rPr lang="fr-FR" sz="2400" dirty="0">
                <a:latin typeface="Comic Sans MS" panose="030F0702030302020204" pitchFamily="66" charset="0"/>
              </a:rPr>
              <a: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h) </a:t>
            </a:r>
            <a:r>
              <a:rPr lang="es-ES" sz="2400" dirty="0">
                <a:latin typeface="Comic Sans MS" panose="030F0702030302020204" pitchFamily="66" charset="0"/>
              </a:rPr>
              <a:t>En la escuela, no hay</a:t>
            </a:r>
            <a:r>
              <a:rPr lang="fr-FR" sz="2400" dirty="0">
                <a:latin typeface="Comic Sans MS" panose="030F0702030302020204" pitchFamily="66" charset="0"/>
              </a:rPr>
              <a:t>_________ </a:t>
            </a:r>
            <a:r>
              <a:rPr lang="fr-FR" sz="2400" dirty="0" err="1">
                <a:latin typeface="Comic Sans MS" panose="030F0702030302020204" pitchFamily="66" charset="0"/>
              </a:rPr>
              <a:t>biblioteca</a:t>
            </a:r>
            <a:r>
              <a:rPr lang="fr-FR" sz="2400" dirty="0">
                <a:latin typeface="Comic Sans MS" panose="030F0702030302020204" pitchFamily="66" charset="0"/>
              </a:rPr>
              <a:t>. (un, </a:t>
            </a:r>
            <a:r>
              <a:rPr lang="fr-FR" sz="2400" dirty="0" err="1">
                <a:latin typeface="Comic Sans MS" panose="030F0702030302020204" pitchFamily="66" charset="0"/>
              </a:rPr>
              <a:t>una</a:t>
            </a:r>
            <a:r>
              <a:rPr lang="fr-FR" sz="2400" dirty="0">
                <a:latin typeface="Comic Sans MS" panose="030F0702030302020204" pitchFamily="66" charset="0"/>
              </a:rPr>
              <a:t>, -)</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i) Mi </a:t>
            </a:r>
            <a:r>
              <a:rPr lang="fr-FR" sz="2400" dirty="0" err="1">
                <a:latin typeface="Comic Sans MS" panose="030F0702030302020204" pitchFamily="66" charset="0"/>
              </a:rPr>
              <a:t>colegio</a:t>
            </a:r>
            <a:r>
              <a:rPr lang="fr-FR" sz="2400" dirty="0">
                <a:latin typeface="Comic Sans MS" panose="030F0702030302020204" pitchFamily="66" charset="0"/>
              </a:rPr>
              <a:t> </a:t>
            </a:r>
            <a:r>
              <a:rPr lang="fr-FR" sz="2400" dirty="0" err="1">
                <a:latin typeface="Comic Sans MS" panose="030F0702030302020204" pitchFamily="66" charset="0"/>
              </a:rPr>
              <a:t>ideal</a:t>
            </a:r>
            <a:r>
              <a:rPr lang="fr-FR" sz="2400" dirty="0">
                <a:latin typeface="Comic Sans MS" panose="030F0702030302020204" pitchFamily="66" charset="0"/>
              </a:rPr>
              <a:t> </a:t>
            </a:r>
            <a:r>
              <a:rPr lang="fr-FR" sz="2400" dirty="0" err="1">
                <a:latin typeface="Comic Sans MS" panose="030F0702030302020204" pitchFamily="66" charset="0"/>
              </a:rPr>
              <a:t>sería</a:t>
            </a:r>
            <a:r>
              <a:rPr lang="fr-FR" sz="2400" dirty="0">
                <a:latin typeface="Comic Sans MS" panose="030F0702030302020204" pitchFamily="66" charset="0"/>
              </a:rPr>
              <a:t>________________ (grande, grand)</a:t>
            </a:r>
            <a:endParaRPr lang="en-GB" sz="2000" dirty="0">
              <a:latin typeface="Comic Sans MS" panose="030F0702030302020204" pitchFamily="66" charset="0"/>
            </a:endParaRPr>
          </a:p>
        </p:txBody>
      </p:sp>
      <p:sp>
        <p:nvSpPr>
          <p:cNvPr id="2" name="Title 1"/>
          <p:cNvSpPr>
            <a:spLocks noGrp="1"/>
          </p:cNvSpPr>
          <p:nvPr>
            <p:ph type="title"/>
          </p:nvPr>
        </p:nvSpPr>
        <p:spPr>
          <a:xfrm>
            <a:off x="484414" y="311422"/>
            <a:ext cx="11517086" cy="648138"/>
          </a:xfrm>
        </p:spPr>
        <p:txBody>
          <a:bodyPr>
            <a:normAutofit fontScale="90000"/>
          </a:bodyPr>
          <a:lstStyle/>
          <a:p>
            <a:pPr lvl="0"/>
            <a:r>
              <a:rPr lang="en-GB" sz="3200" dirty="0">
                <a:latin typeface="Comic Sans MS" panose="030F0702030302020204" pitchFamily="66" charset="0"/>
              </a:rPr>
              <a:t>4. Choose the right option in brackets to complete the sentence.</a:t>
            </a:r>
          </a:p>
        </p:txBody>
      </p:sp>
      <p:sp>
        <p:nvSpPr>
          <p:cNvPr id="4" name="Rectangle 3"/>
          <p:cNvSpPr/>
          <p:nvPr/>
        </p:nvSpPr>
        <p:spPr>
          <a:xfrm>
            <a:off x="3510584" y="1426391"/>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útil</a:t>
            </a:r>
            <a:endParaRPr lang="en-GB" sz="2800" dirty="0">
              <a:solidFill>
                <a:srgbClr val="00B050"/>
              </a:solidFill>
            </a:endParaRPr>
          </a:p>
        </p:txBody>
      </p:sp>
      <p:sp>
        <p:nvSpPr>
          <p:cNvPr id="13" name="Rectangle 12"/>
          <p:cNvSpPr/>
          <p:nvPr/>
        </p:nvSpPr>
        <p:spPr>
          <a:xfrm>
            <a:off x="1484811" y="1861773"/>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odio</a:t>
            </a:r>
            <a:endParaRPr lang="en-GB" sz="2800" dirty="0">
              <a:solidFill>
                <a:srgbClr val="00B050"/>
              </a:solidFill>
            </a:endParaRPr>
          </a:p>
        </p:txBody>
      </p:sp>
      <p:sp>
        <p:nvSpPr>
          <p:cNvPr id="14" name="Rectangle 13"/>
          <p:cNvSpPr/>
          <p:nvPr/>
        </p:nvSpPr>
        <p:spPr>
          <a:xfrm>
            <a:off x="5935709" y="2381633"/>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inteligente</a:t>
            </a:r>
            <a:endParaRPr lang="en-GB" sz="2800" dirty="0">
              <a:solidFill>
                <a:srgbClr val="00B050"/>
              </a:solidFill>
            </a:endParaRPr>
          </a:p>
        </p:txBody>
      </p:sp>
      <p:sp>
        <p:nvSpPr>
          <p:cNvPr id="15" name="Rectangle 14"/>
          <p:cNvSpPr/>
          <p:nvPr/>
        </p:nvSpPr>
        <p:spPr>
          <a:xfrm>
            <a:off x="5002684" y="3242291"/>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paciente</a:t>
            </a:r>
            <a:endParaRPr lang="en-GB" sz="2800" dirty="0">
              <a:solidFill>
                <a:srgbClr val="00B050"/>
              </a:solidFill>
            </a:endParaRPr>
          </a:p>
        </p:txBody>
      </p:sp>
      <p:sp>
        <p:nvSpPr>
          <p:cNvPr id="16" name="Rectangle 15"/>
          <p:cNvSpPr/>
          <p:nvPr/>
        </p:nvSpPr>
        <p:spPr>
          <a:xfrm>
            <a:off x="5275857" y="3862426"/>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agotadora</a:t>
            </a:r>
            <a:endParaRPr lang="en-GB" sz="2800" dirty="0">
              <a:solidFill>
                <a:srgbClr val="00B050"/>
              </a:solidFill>
            </a:endParaRPr>
          </a:p>
        </p:txBody>
      </p:sp>
      <p:sp>
        <p:nvSpPr>
          <p:cNvPr id="17" name="Rectangle 16"/>
          <p:cNvSpPr/>
          <p:nvPr/>
        </p:nvSpPr>
        <p:spPr>
          <a:xfrm>
            <a:off x="1905197" y="4528907"/>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voy</a:t>
            </a:r>
            <a:r>
              <a:rPr lang="en-GB" sz="2800" dirty="0">
                <a:solidFill>
                  <a:srgbClr val="00B050"/>
                </a:solidFill>
              </a:rPr>
              <a:t> a </a:t>
            </a:r>
            <a:r>
              <a:rPr lang="en-GB" sz="2800" dirty="0" err="1">
                <a:solidFill>
                  <a:srgbClr val="00B050"/>
                </a:solidFill>
              </a:rPr>
              <a:t>estudiar</a:t>
            </a:r>
            <a:endParaRPr lang="en-GB" sz="2800" dirty="0">
              <a:solidFill>
                <a:srgbClr val="00B050"/>
              </a:solidFill>
            </a:endParaRPr>
          </a:p>
        </p:txBody>
      </p:sp>
      <p:sp>
        <p:nvSpPr>
          <p:cNvPr id="10" name="Rectangle 9"/>
          <p:cNvSpPr/>
          <p:nvPr/>
        </p:nvSpPr>
        <p:spPr>
          <a:xfrm>
            <a:off x="1654628" y="5056891"/>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estudié</a:t>
            </a:r>
            <a:endParaRPr lang="en-GB" sz="2800" dirty="0">
              <a:solidFill>
                <a:srgbClr val="00B050"/>
              </a:solidFill>
            </a:endParaRPr>
          </a:p>
        </p:txBody>
      </p:sp>
      <p:sp>
        <p:nvSpPr>
          <p:cNvPr id="12" name="Rectangle 11"/>
          <p:cNvSpPr/>
          <p:nvPr/>
        </p:nvSpPr>
        <p:spPr>
          <a:xfrm>
            <a:off x="4062720" y="6079259"/>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grande</a:t>
            </a:r>
            <a:endParaRPr lang="en-GB" sz="2800" dirty="0">
              <a:solidFill>
                <a:srgbClr val="00B050"/>
              </a:solidFill>
            </a:endParaRPr>
          </a:p>
        </p:txBody>
      </p:sp>
    </p:spTree>
    <p:extLst>
      <p:ext uri="{BB962C8B-B14F-4D97-AF65-F5344CB8AC3E}">
        <p14:creationId xmlns:p14="http://schemas.microsoft.com/office/powerpoint/2010/main" val="281387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0"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997" y="365125"/>
            <a:ext cx="10886803" cy="1325563"/>
          </a:xfrm>
        </p:spPr>
        <p:txBody>
          <a:bodyPr/>
          <a:lstStyle/>
          <a:p>
            <a:pPr lvl="0"/>
            <a:r>
              <a:rPr lang="en-GB" dirty="0">
                <a:latin typeface="Comic Sans MS" panose="030F0702030302020204" pitchFamily="66" charset="0"/>
              </a:rPr>
              <a:t>5. What is the difference between </a:t>
            </a:r>
            <a:r>
              <a:rPr lang="en-GB" b="1" dirty="0">
                <a:latin typeface="Comic Sans MS" panose="030F0702030302020204" pitchFamily="66" charset="0"/>
              </a:rPr>
              <a:t>‘es’,  ‘son’ and ‘hay’</a:t>
            </a:r>
            <a:r>
              <a:rPr lang="en-GB" dirty="0">
                <a:latin typeface="Comic Sans MS" panose="030F0702030302020204" pitchFamily="66" charset="0"/>
              </a:rPr>
              <a:t>?</a:t>
            </a:r>
          </a:p>
        </p:txBody>
      </p:sp>
      <p:sp>
        <p:nvSpPr>
          <p:cNvPr id="4" name="Rectangle 3"/>
          <p:cNvSpPr/>
          <p:nvPr/>
        </p:nvSpPr>
        <p:spPr>
          <a:xfrm>
            <a:off x="466997" y="2346867"/>
            <a:ext cx="11258006" cy="18401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dirty="0">
                <a:solidFill>
                  <a:srgbClr val="00B050"/>
                </a:solidFill>
                <a:latin typeface="Comic Sans MS" panose="030F0702030302020204" pitchFamily="66" charset="0"/>
              </a:rPr>
              <a:t>Es – </a:t>
            </a:r>
            <a:r>
              <a:rPr lang="fr-FR" sz="2800" dirty="0" err="1">
                <a:solidFill>
                  <a:srgbClr val="00B050"/>
                </a:solidFill>
                <a:latin typeface="Comic Sans MS" panose="030F0702030302020204" pitchFamily="66" charset="0"/>
              </a:rPr>
              <a:t>is</a:t>
            </a:r>
            <a:r>
              <a:rPr lang="fr-FR" sz="2800" dirty="0">
                <a:solidFill>
                  <a:srgbClr val="00B050"/>
                </a:solidFill>
                <a:latin typeface="Comic Sans MS" panose="030F0702030302020204" pitchFamily="66" charset="0"/>
              </a:rPr>
              <a:t>/</a:t>
            </a:r>
            <a:r>
              <a:rPr lang="fr-FR" sz="2800" dirty="0" err="1">
                <a:solidFill>
                  <a:srgbClr val="00B050"/>
                </a:solidFill>
                <a:latin typeface="Comic Sans MS" panose="030F0702030302020204" pitchFamily="66" charset="0"/>
              </a:rPr>
              <a:t>it</a:t>
            </a:r>
            <a:r>
              <a:rPr lang="fr-FR" sz="2800" dirty="0">
                <a:solidFill>
                  <a:srgbClr val="00B050"/>
                </a:solidFill>
                <a:latin typeface="Comic Sans MS" panose="030F0702030302020204" pitchFamily="66" charset="0"/>
              </a:rPr>
              <a:t> </a:t>
            </a:r>
            <a:r>
              <a:rPr lang="fr-FR" sz="2800" dirty="0" err="1">
                <a:solidFill>
                  <a:srgbClr val="00B050"/>
                </a:solidFill>
                <a:latin typeface="Comic Sans MS" panose="030F0702030302020204" pitchFamily="66" charset="0"/>
              </a:rPr>
              <a:t>is</a:t>
            </a:r>
            <a:endParaRPr lang="fr-FR" sz="2800" dirty="0">
              <a:solidFill>
                <a:srgbClr val="00B050"/>
              </a:solidFill>
              <a:latin typeface="Comic Sans MS" panose="030F0702030302020204" pitchFamily="66" charset="0"/>
            </a:endParaRPr>
          </a:p>
          <a:p>
            <a:r>
              <a:rPr lang="fr-FR" sz="2800" dirty="0">
                <a:solidFill>
                  <a:srgbClr val="00B050"/>
                </a:solidFill>
                <a:latin typeface="Comic Sans MS" panose="030F0702030302020204" pitchFamily="66" charset="0"/>
              </a:rPr>
              <a:t>Son – are</a:t>
            </a:r>
          </a:p>
          <a:p>
            <a:r>
              <a:rPr lang="fr-FR" sz="2800" dirty="0">
                <a:solidFill>
                  <a:srgbClr val="00B050"/>
                </a:solidFill>
                <a:latin typeface="Comic Sans MS" panose="030F0702030302020204" pitchFamily="66" charset="0"/>
              </a:rPr>
              <a:t>Hay– </a:t>
            </a:r>
            <a:r>
              <a:rPr lang="fr-FR" sz="2800" dirty="0" err="1">
                <a:solidFill>
                  <a:srgbClr val="00B050"/>
                </a:solidFill>
                <a:latin typeface="Comic Sans MS" panose="030F0702030302020204" pitchFamily="66" charset="0"/>
              </a:rPr>
              <a:t>there</a:t>
            </a:r>
            <a:r>
              <a:rPr lang="fr-FR" sz="2800" dirty="0">
                <a:solidFill>
                  <a:srgbClr val="00B050"/>
                </a:solidFill>
                <a:latin typeface="Comic Sans MS" panose="030F0702030302020204" pitchFamily="66" charset="0"/>
              </a:rPr>
              <a:t> </a:t>
            </a:r>
            <a:r>
              <a:rPr lang="fr-FR" sz="2800" dirty="0" err="1">
                <a:solidFill>
                  <a:srgbClr val="00B050"/>
                </a:solidFill>
                <a:latin typeface="Comic Sans MS" panose="030F0702030302020204" pitchFamily="66" charset="0"/>
              </a:rPr>
              <a:t>is</a:t>
            </a:r>
            <a:r>
              <a:rPr lang="fr-FR" sz="2800" dirty="0">
                <a:solidFill>
                  <a:srgbClr val="00B050"/>
                </a:solidFill>
                <a:latin typeface="Comic Sans MS" panose="030F0702030302020204" pitchFamily="66" charset="0"/>
              </a:rPr>
              <a:t> / </a:t>
            </a:r>
            <a:r>
              <a:rPr lang="fr-FR" sz="2800" dirty="0" err="1">
                <a:solidFill>
                  <a:srgbClr val="00B050"/>
                </a:solidFill>
                <a:latin typeface="Comic Sans MS" panose="030F0702030302020204" pitchFamily="66" charset="0"/>
              </a:rPr>
              <a:t>there</a:t>
            </a:r>
            <a:r>
              <a:rPr lang="fr-FR" sz="2800" dirty="0">
                <a:solidFill>
                  <a:srgbClr val="00B050"/>
                </a:solidFill>
                <a:latin typeface="Comic Sans MS" panose="030F0702030302020204" pitchFamily="66" charset="0"/>
              </a:rPr>
              <a:t> are </a:t>
            </a:r>
          </a:p>
        </p:txBody>
      </p:sp>
    </p:spTree>
    <p:extLst>
      <p:ext uri="{BB962C8B-B14F-4D97-AF65-F5344CB8AC3E}">
        <p14:creationId xmlns:p14="http://schemas.microsoft.com/office/powerpoint/2010/main" val="309196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389" y="365125"/>
            <a:ext cx="11405708" cy="1325563"/>
          </a:xfrm>
        </p:spPr>
        <p:txBody>
          <a:bodyPr>
            <a:noAutofit/>
          </a:bodyPr>
          <a:lstStyle/>
          <a:p>
            <a:pPr lvl="0"/>
            <a:r>
              <a:rPr lang="en-GB" sz="3200" dirty="0">
                <a:latin typeface="Comic Sans MS" panose="030F0702030302020204" pitchFamily="66" charset="0"/>
              </a:rPr>
              <a:t>6. Conjugate the following verbs in the present, future and the past with pronoun “</a:t>
            </a:r>
            <a:r>
              <a:rPr lang="en-GB" sz="3200" dirty="0" err="1">
                <a:latin typeface="Comic Sans MS" panose="030F0702030302020204" pitchFamily="66" charset="0"/>
              </a:rPr>
              <a:t>Yo</a:t>
            </a:r>
            <a:r>
              <a:rPr lang="en-GB" sz="3200" dirty="0">
                <a:latin typeface="Comic Sans MS" panose="030F0702030302020204" pitchFamily="66" charset="0"/>
              </a:rPr>
              <a:t>” and add the English meaning.</a:t>
            </a:r>
          </a:p>
        </p:txBody>
      </p:sp>
      <p:sp>
        <p:nvSpPr>
          <p:cNvPr id="4" name="Content Placeholder 3"/>
          <p:cNvSpPr>
            <a:spLocks noGrp="1"/>
          </p:cNvSpPr>
          <p:nvPr>
            <p:ph sz="half" idx="1"/>
          </p:nvPr>
        </p:nvSpPr>
        <p:spPr>
          <a:xfrm>
            <a:off x="0" y="2482907"/>
            <a:ext cx="2786743" cy="3115343"/>
          </a:xfrm>
        </p:spPr>
        <p:txBody>
          <a:bodyPr>
            <a:normAutofit/>
          </a:bodyPr>
          <a:lstStyle/>
          <a:p>
            <a:pPr marL="514350" indent="-514350">
              <a:buFont typeface="+mj-lt"/>
              <a:buAutoNum type="alphaLcParenR"/>
            </a:pPr>
            <a:r>
              <a:rPr lang="es-ES" dirty="0"/>
              <a:t>estudiar
trabajar
comer
ir
hacer
ver</a:t>
            </a:r>
            <a:endParaRPr lang="en-GB" dirty="0"/>
          </a:p>
        </p:txBody>
      </p:sp>
      <p:sp>
        <p:nvSpPr>
          <p:cNvPr id="5" name="Content Placeholder 4"/>
          <p:cNvSpPr>
            <a:spLocks noGrp="1"/>
          </p:cNvSpPr>
          <p:nvPr>
            <p:ph sz="half" idx="2"/>
          </p:nvPr>
        </p:nvSpPr>
        <p:spPr>
          <a:xfrm>
            <a:off x="2067715" y="2006934"/>
            <a:ext cx="3196616" cy="4067294"/>
          </a:xfrm>
          <a:solidFill>
            <a:schemeClr val="bg1"/>
          </a:solidFill>
        </p:spPr>
        <p:txBody>
          <a:bodyPr>
            <a:normAutofit/>
          </a:bodyPr>
          <a:lstStyle/>
          <a:p>
            <a:pPr marL="0" indent="0">
              <a:buNone/>
            </a:pPr>
            <a:r>
              <a:rPr lang="en-GB" b="1" u="sng" dirty="0">
                <a:solidFill>
                  <a:srgbClr val="00B050"/>
                </a:solidFill>
              </a:rPr>
              <a:t>Present</a:t>
            </a:r>
          </a:p>
          <a:p>
            <a:pPr marL="514350" indent="-514350">
              <a:buFont typeface="+mj-lt"/>
              <a:buAutoNum type="alphaLcParenR"/>
            </a:pPr>
            <a:r>
              <a:rPr lang="en-GB" dirty="0" err="1">
                <a:solidFill>
                  <a:srgbClr val="00B050"/>
                </a:solidFill>
              </a:rPr>
              <a:t>Estudio</a:t>
            </a:r>
            <a:r>
              <a:rPr lang="en-GB" dirty="0">
                <a:solidFill>
                  <a:srgbClr val="00B050"/>
                </a:solidFill>
              </a:rPr>
              <a:t> – I study</a:t>
            </a:r>
          </a:p>
          <a:p>
            <a:pPr marL="514350" indent="-514350">
              <a:buFont typeface="+mj-lt"/>
              <a:buAutoNum type="alphaLcParenR"/>
            </a:pPr>
            <a:r>
              <a:rPr lang="en-GB" dirty="0" err="1">
                <a:solidFill>
                  <a:srgbClr val="00B050"/>
                </a:solidFill>
              </a:rPr>
              <a:t>Trabajo</a:t>
            </a:r>
            <a:r>
              <a:rPr lang="en-GB" dirty="0">
                <a:solidFill>
                  <a:srgbClr val="00B050"/>
                </a:solidFill>
              </a:rPr>
              <a:t> – I work</a:t>
            </a:r>
          </a:p>
          <a:p>
            <a:pPr marL="514350" indent="-514350">
              <a:buFont typeface="+mj-lt"/>
              <a:buAutoNum type="alphaLcParenR"/>
            </a:pPr>
            <a:r>
              <a:rPr lang="en-GB" dirty="0">
                <a:solidFill>
                  <a:srgbClr val="00B050"/>
                </a:solidFill>
              </a:rPr>
              <a:t>Como – I eat</a:t>
            </a:r>
          </a:p>
          <a:p>
            <a:pPr marL="514350" indent="-514350">
              <a:buFont typeface="+mj-lt"/>
              <a:buAutoNum type="alphaLcParenR"/>
            </a:pPr>
            <a:r>
              <a:rPr lang="en-GB" dirty="0">
                <a:solidFill>
                  <a:srgbClr val="00B050"/>
                </a:solidFill>
              </a:rPr>
              <a:t>Voy – I go</a:t>
            </a:r>
          </a:p>
          <a:p>
            <a:pPr marL="514350" indent="-514350">
              <a:buFont typeface="+mj-lt"/>
              <a:buAutoNum type="alphaLcParenR"/>
            </a:pPr>
            <a:r>
              <a:rPr lang="en-GB" dirty="0">
                <a:solidFill>
                  <a:srgbClr val="00B050"/>
                </a:solidFill>
              </a:rPr>
              <a:t>Hago – I do</a:t>
            </a:r>
          </a:p>
          <a:p>
            <a:pPr marL="514350" indent="-514350">
              <a:buFont typeface="+mj-lt"/>
              <a:buAutoNum type="alphaLcParenR"/>
            </a:pPr>
            <a:r>
              <a:rPr lang="en-GB" dirty="0">
                <a:solidFill>
                  <a:srgbClr val="00B050"/>
                </a:solidFill>
              </a:rPr>
              <a:t>Veo – I watch</a:t>
            </a:r>
          </a:p>
        </p:txBody>
      </p:sp>
      <p:sp>
        <p:nvSpPr>
          <p:cNvPr id="6" name="Content Placeholder 4"/>
          <p:cNvSpPr txBox="1">
            <a:spLocks/>
          </p:cNvSpPr>
          <p:nvPr/>
        </p:nvSpPr>
        <p:spPr>
          <a:xfrm>
            <a:off x="5338613" y="2002183"/>
            <a:ext cx="3325585" cy="4067297"/>
          </a:xfrm>
          <a:prstGeom prst="rect">
            <a:avLst/>
          </a:prstGeom>
          <a:solidFill>
            <a:schemeClr val="bg1"/>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B050"/>
                </a:solidFill>
              </a:rPr>
              <a:t>Near Future</a:t>
            </a:r>
          </a:p>
          <a:p>
            <a:pPr marL="514350" indent="-514350">
              <a:buFont typeface="+mj-lt"/>
              <a:buAutoNum type="alphaLcParenR"/>
            </a:pPr>
            <a:r>
              <a:rPr lang="en-GB" dirty="0">
                <a:solidFill>
                  <a:srgbClr val="00B050"/>
                </a:solidFill>
              </a:rPr>
              <a:t>Voy a </a:t>
            </a:r>
            <a:r>
              <a:rPr lang="en-GB" dirty="0" err="1">
                <a:solidFill>
                  <a:srgbClr val="00B050"/>
                </a:solidFill>
              </a:rPr>
              <a:t>estudiar</a:t>
            </a:r>
            <a:r>
              <a:rPr lang="en-GB" dirty="0">
                <a:solidFill>
                  <a:srgbClr val="00B050"/>
                </a:solidFill>
              </a:rPr>
              <a:t> – I am going to study</a:t>
            </a:r>
          </a:p>
          <a:p>
            <a:pPr marL="514350" indent="-514350">
              <a:buFont typeface="+mj-lt"/>
              <a:buAutoNum type="alphaLcParenR"/>
            </a:pPr>
            <a:r>
              <a:rPr lang="en-GB" dirty="0">
                <a:solidFill>
                  <a:srgbClr val="00B050"/>
                </a:solidFill>
              </a:rPr>
              <a:t>Voy a </a:t>
            </a:r>
            <a:r>
              <a:rPr lang="en-GB" dirty="0" err="1">
                <a:solidFill>
                  <a:srgbClr val="00B050"/>
                </a:solidFill>
              </a:rPr>
              <a:t>trabajar</a:t>
            </a:r>
            <a:r>
              <a:rPr lang="en-GB" dirty="0">
                <a:solidFill>
                  <a:srgbClr val="00B050"/>
                </a:solidFill>
              </a:rPr>
              <a:t> – I am going to work</a:t>
            </a:r>
          </a:p>
          <a:p>
            <a:pPr marL="514350" indent="-514350">
              <a:buFont typeface="+mj-lt"/>
              <a:buAutoNum type="alphaLcParenR"/>
            </a:pPr>
            <a:r>
              <a:rPr lang="en-GB" dirty="0">
                <a:solidFill>
                  <a:srgbClr val="00B050"/>
                </a:solidFill>
              </a:rPr>
              <a:t>Voy a comer – I am going to eat</a:t>
            </a:r>
          </a:p>
          <a:p>
            <a:pPr marL="514350" indent="-514350">
              <a:buFont typeface="+mj-lt"/>
              <a:buAutoNum type="alphaLcParenR"/>
            </a:pPr>
            <a:r>
              <a:rPr lang="en-GB" dirty="0">
                <a:solidFill>
                  <a:srgbClr val="00B050"/>
                </a:solidFill>
              </a:rPr>
              <a:t>Voy a </a:t>
            </a:r>
            <a:r>
              <a:rPr lang="en-GB" dirty="0" err="1">
                <a:solidFill>
                  <a:srgbClr val="00B050"/>
                </a:solidFill>
              </a:rPr>
              <a:t>ir</a:t>
            </a:r>
            <a:r>
              <a:rPr lang="en-GB" dirty="0">
                <a:solidFill>
                  <a:srgbClr val="00B050"/>
                </a:solidFill>
              </a:rPr>
              <a:t> – I am going to go</a:t>
            </a:r>
          </a:p>
          <a:p>
            <a:pPr marL="514350" indent="-514350">
              <a:buFont typeface="+mj-lt"/>
              <a:buAutoNum type="alphaLcParenR"/>
            </a:pPr>
            <a:r>
              <a:rPr lang="en-GB" dirty="0">
                <a:solidFill>
                  <a:srgbClr val="00B050"/>
                </a:solidFill>
              </a:rPr>
              <a:t>Voy a </a:t>
            </a:r>
            <a:r>
              <a:rPr lang="en-GB" dirty="0" err="1">
                <a:solidFill>
                  <a:srgbClr val="00B050"/>
                </a:solidFill>
              </a:rPr>
              <a:t>hacer</a:t>
            </a:r>
            <a:r>
              <a:rPr lang="en-GB" dirty="0">
                <a:solidFill>
                  <a:srgbClr val="00B050"/>
                </a:solidFill>
              </a:rPr>
              <a:t> – I am going to do</a:t>
            </a:r>
          </a:p>
          <a:p>
            <a:pPr marL="514350" indent="-514350">
              <a:buFont typeface="+mj-lt"/>
              <a:buAutoNum type="alphaLcParenR"/>
            </a:pPr>
            <a:r>
              <a:rPr lang="en-GB" dirty="0">
                <a:solidFill>
                  <a:srgbClr val="00B050"/>
                </a:solidFill>
              </a:rPr>
              <a:t>Voy a </a:t>
            </a:r>
            <a:r>
              <a:rPr lang="en-GB" dirty="0" err="1">
                <a:solidFill>
                  <a:srgbClr val="00B050"/>
                </a:solidFill>
              </a:rPr>
              <a:t>ver</a:t>
            </a:r>
            <a:r>
              <a:rPr lang="en-GB" dirty="0">
                <a:solidFill>
                  <a:srgbClr val="00B050"/>
                </a:solidFill>
              </a:rPr>
              <a:t> – I am going to watch</a:t>
            </a:r>
          </a:p>
        </p:txBody>
      </p:sp>
      <p:sp>
        <p:nvSpPr>
          <p:cNvPr id="7" name="Content Placeholder 4"/>
          <p:cNvSpPr txBox="1">
            <a:spLocks/>
          </p:cNvSpPr>
          <p:nvPr/>
        </p:nvSpPr>
        <p:spPr>
          <a:xfrm>
            <a:off x="8738481" y="2006932"/>
            <a:ext cx="3196616" cy="4067297"/>
          </a:xfrm>
          <a:prstGeom prst="rect">
            <a:avLst/>
          </a:prstGeom>
          <a:solidFill>
            <a:schemeClr val="bg1"/>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err="1">
                <a:solidFill>
                  <a:srgbClr val="00B050"/>
                </a:solidFill>
              </a:rPr>
              <a:t>Preterite</a:t>
            </a:r>
            <a:r>
              <a:rPr lang="en-GB" b="1" u="sng" dirty="0">
                <a:solidFill>
                  <a:srgbClr val="00B050"/>
                </a:solidFill>
              </a:rPr>
              <a:t> (Past)</a:t>
            </a:r>
          </a:p>
          <a:p>
            <a:pPr marL="514350" indent="-514350">
              <a:buFont typeface="+mj-lt"/>
              <a:buAutoNum type="alphaLcParenR"/>
            </a:pPr>
            <a:r>
              <a:rPr lang="en-GB" dirty="0" err="1">
                <a:solidFill>
                  <a:srgbClr val="00B050"/>
                </a:solidFill>
              </a:rPr>
              <a:t>Estudié</a:t>
            </a:r>
            <a:r>
              <a:rPr lang="en-GB" dirty="0">
                <a:solidFill>
                  <a:srgbClr val="00B050"/>
                </a:solidFill>
              </a:rPr>
              <a:t> – I studied</a:t>
            </a:r>
          </a:p>
          <a:p>
            <a:pPr marL="514350" indent="-514350">
              <a:buFont typeface="+mj-lt"/>
              <a:buAutoNum type="alphaLcParenR"/>
            </a:pPr>
            <a:r>
              <a:rPr lang="en-GB" dirty="0" err="1">
                <a:solidFill>
                  <a:srgbClr val="00B050"/>
                </a:solidFill>
              </a:rPr>
              <a:t>Trabajé</a:t>
            </a:r>
            <a:r>
              <a:rPr lang="en-GB" dirty="0">
                <a:solidFill>
                  <a:srgbClr val="00B050"/>
                </a:solidFill>
              </a:rPr>
              <a:t> – I worked</a:t>
            </a:r>
          </a:p>
          <a:p>
            <a:pPr marL="514350" indent="-514350">
              <a:buFont typeface="+mj-lt"/>
              <a:buAutoNum type="alphaLcParenR"/>
            </a:pPr>
            <a:r>
              <a:rPr lang="en-GB" dirty="0">
                <a:solidFill>
                  <a:srgbClr val="00B050"/>
                </a:solidFill>
              </a:rPr>
              <a:t> </a:t>
            </a:r>
            <a:r>
              <a:rPr lang="en-GB" dirty="0" err="1">
                <a:solidFill>
                  <a:srgbClr val="00B050"/>
                </a:solidFill>
              </a:rPr>
              <a:t>comí</a:t>
            </a:r>
            <a:r>
              <a:rPr lang="en-GB" dirty="0">
                <a:solidFill>
                  <a:srgbClr val="00B050"/>
                </a:solidFill>
              </a:rPr>
              <a:t> – I ate</a:t>
            </a:r>
          </a:p>
          <a:p>
            <a:pPr marL="514350" indent="-514350">
              <a:buFont typeface="+mj-lt"/>
              <a:buAutoNum type="alphaLcParenR"/>
            </a:pPr>
            <a:r>
              <a:rPr lang="en-GB" dirty="0">
                <a:solidFill>
                  <a:srgbClr val="00B050"/>
                </a:solidFill>
              </a:rPr>
              <a:t>Fui – I went</a:t>
            </a:r>
          </a:p>
          <a:p>
            <a:pPr marL="514350" indent="-514350">
              <a:buFont typeface="+mj-lt"/>
              <a:buAutoNum type="alphaLcParenR"/>
            </a:pPr>
            <a:r>
              <a:rPr lang="en-GB" dirty="0">
                <a:solidFill>
                  <a:srgbClr val="00B050"/>
                </a:solidFill>
              </a:rPr>
              <a:t>Hice – I did</a:t>
            </a:r>
          </a:p>
          <a:p>
            <a:pPr marL="514350" indent="-514350">
              <a:buFont typeface="+mj-lt"/>
              <a:buAutoNum type="alphaLcParenR"/>
            </a:pPr>
            <a:r>
              <a:rPr lang="en-GB" dirty="0">
                <a:solidFill>
                  <a:srgbClr val="00B050"/>
                </a:solidFill>
              </a:rPr>
              <a:t>Vi – I watched</a:t>
            </a:r>
          </a:p>
        </p:txBody>
      </p:sp>
    </p:spTree>
    <p:extLst>
      <p:ext uri="{BB962C8B-B14F-4D97-AF65-F5344CB8AC3E}">
        <p14:creationId xmlns:p14="http://schemas.microsoft.com/office/powerpoint/2010/main" val="408892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ipe(down)">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down)">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down)">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down)">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wipe(down)">
                                      <p:cBhvr>
                                        <p:cTn id="42" dur="500"/>
                                        <p:tgtEl>
                                          <p:spTgt spid="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bg/>
                                          </p:spTgt>
                                        </p:tgtEl>
                                        <p:attrNameLst>
                                          <p:attrName>style.visibility</p:attrName>
                                        </p:attrNameLst>
                                      </p:cBhvr>
                                      <p:to>
                                        <p:strVal val="visible"/>
                                      </p:to>
                                    </p:set>
                                    <p:animEffect transition="in" filter="wipe(down)">
                                      <p:cBhvr>
                                        <p:cTn id="47" dur="500"/>
                                        <p:tgtEl>
                                          <p:spTgt spid="6">
                                            <p:bg/>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Effect transition="in" filter="wipe(down)">
                                      <p:cBhvr>
                                        <p:cTn id="62" dur="500"/>
                                        <p:tgtEl>
                                          <p:spTgt spid="6">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6">
                                            <p:txEl>
                                              <p:pRg st="3" end="3"/>
                                            </p:txEl>
                                          </p:spTgt>
                                        </p:tgtEl>
                                        <p:attrNameLst>
                                          <p:attrName>style.visibility</p:attrName>
                                        </p:attrNameLst>
                                      </p:cBhvr>
                                      <p:to>
                                        <p:strVal val="visible"/>
                                      </p:to>
                                    </p:set>
                                    <p:animEffect transition="in" filter="wipe(down)">
                                      <p:cBhvr>
                                        <p:cTn id="67" dur="500"/>
                                        <p:tgtEl>
                                          <p:spTgt spid="6">
                                            <p:txEl>
                                              <p:pRg st="3" end="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6">
                                            <p:txEl>
                                              <p:pRg st="4" end="4"/>
                                            </p:txEl>
                                          </p:spTgt>
                                        </p:tgtEl>
                                        <p:attrNameLst>
                                          <p:attrName>style.visibility</p:attrName>
                                        </p:attrNameLst>
                                      </p:cBhvr>
                                      <p:to>
                                        <p:strVal val="visible"/>
                                      </p:to>
                                    </p:set>
                                    <p:animEffect transition="in" filter="wipe(down)">
                                      <p:cBhvr>
                                        <p:cTn id="72" dur="500"/>
                                        <p:tgtEl>
                                          <p:spTgt spid="6">
                                            <p:txEl>
                                              <p:pRg st="4" end="4"/>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6">
                                            <p:txEl>
                                              <p:pRg st="5" end="5"/>
                                            </p:txEl>
                                          </p:spTgt>
                                        </p:tgtEl>
                                        <p:attrNameLst>
                                          <p:attrName>style.visibility</p:attrName>
                                        </p:attrNameLst>
                                      </p:cBhvr>
                                      <p:to>
                                        <p:strVal val="visible"/>
                                      </p:to>
                                    </p:set>
                                    <p:animEffect transition="in" filter="wipe(down)">
                                      <p:cBhvr>
                                        <p:cTn id="77" dur="500"/>
                                        <p:tgtEl>
                                          <p:spTgt spid="6">
                                            <p:txEl>
                                              <p:pRg st="5" end="5"/>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6">
                                            <p:txEl>
                                              <p:pRg st="6" end="6"/>
                                            </p:txEl>
                                          </p:spTgt>
                                        </p:tgtEl>
                                        <p:attrNameLst>
                                          <p:attrName>style.visibility</p:attrName>
                                        </p:attrNameLst>
                                      </p:cBhvr>
                                      <p:to>
                                        <p:strVal val="visible"/>
                                      </p:to>
                                    </p:set>
                                    <p:animEffect transition="in" filter="wipe(down)">
                                      <p:cBhvr>
                                        <p:cTn id="82" dur="500"/>
                                        <p:tgtEl>
                                          <p:spTgt spid="6">
                                            <p:txEl>
                                              <p:pRg st="6" end="6"/>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7">
                                            <p:bg/>
                                          </p:spTgt>
                                        </p:tgtEl>
                                        <p:attrNameLst>
                                          <p:attrName>style.visibility</p:attrName>
                                        </p:attrNameLst>
                                      </p:cBhvr>
                                      <p:to>
                                        <p:strVal val="visible"/>
                                      </p:to>
                                    </p:set>
                                    <p:animEffect transition="in" filter="wipe(down)">
                                      <p:cBhvr>
                                        <p:cTn id="87" dur="500"/>
                                        <p:tgtEl>
                                          <p:spTgt spid="7">
                                            <p:bg/>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7">
                                            <p:txEl>
                                              <p:pRg st="0" end="0"/>
                                            </p:txEl>
                                          </p:spTgt>
                                        </p:tgtEl>
                                        <p:attrNameLst>
                                          <p:attrName>style.visibility</p:attrName>
                                        </p:attrNameLst>
                                      </p:cBhvr>
                                      <p:to>
                                        <p:strVal val="visible"/>
                                      </p:to>
                                    </p:set>
                                    <p:animEffect transition="in" filter="wipe(down)">
                                      <p:cBhvr>
                                        <p:cTn id="92" dur="500"/>
                                        <p:tgtEl>
                                          <p:spTgt spid="7">
                                            <p:txEl>
                                              <p:pRg st="0" end="0"/>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7">
                                            <p:txEl>
                                              <p:pRg st="1" end="1"/>
                                            </p:txEl>
                                          </p:spTgt>
                                        </p:tgtEl>
                                        <p:attrNameLst>
                                          <p:attrName>style.visibility</p:attrName>
                                        </p:attrNameLst>
                                      </p:cBhvr>
                                      <p:to>
                                        <p:strVal val="visible"/>
                                      </p:to>
                                    </p:set>
                                    <p:animEffect transition="in" filter="wipe(down)">
                                      <p:cBhvr>
                                        <p:cTn id="97" dur="500"/>
                                        <p:tgtEl>
                                          <p:spTgt spid="7">
                                            <p:txEl>
                                              <p:pRg st="1" end="1"/>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7">
                                            <p:txEl>
                                              <p:pRg st="2" end="2"/>
                                            </p:txEl>
                                          </p:spTgt>
                                        </p:tgtEl>
                                        <p:attrNameLst>
                                          <p:attrName>style.visibility</p:attrName>
                                        </p:attrNameLst>
                                      </p:cBhvr>
                                      <p:to>
                                        <p:strVal val="visible"/>
                                      </p:to>
                                    </p:set>
                                    <p:animEffect transition="in" filter="wipe(down)">
                                      <p:cBhvr>
                                        <p:cTn id="102" dur="500"/>
                                        <p:tgtEl>
                                          <p:spTgt spid="7">
                                            <p:txEl>
                                              <p:pRg st="2" end="2"/>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7">
                                            <p:txEl>
                                              <p:pRg st="3" end="3"/>
                                            </p:txEl>
                                          </p:spTgt>
                                        </p:tgtEl>
                                        <p:attrNameLst>
                                          <p:attrName>style.visibility</p:attrName>
                                        </p:attrNameLst>
                                      </p:cBhvr>
                                      <p:to>
                                        <p:strVal val="visible"/>
                                      </p:to>
                                    </p:set>
                                    <p:animEffect transition="in" filter="wipe(down)">
                                      <p:cBhvr>
                                        <p:cTn id="107" dur="500"/>
                                        <p:tgtEl>
                                          <p:spTgt spid="7">
                                            <p:txEl>
                                              <p:pRg st="3" end="3"/>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7">
                                            <p:txEl>
                                              <p:pRg st="4" end="4"/>
                                            </p:txEl>
                                          </p:spTgt>
                                        </p:tgtEl>
                                        <p:attrNameLst>
                                          <p:attrName>style.visibility</p:attrName>
                                        </p:attrNameLst>
                                      </p:cBhvr>
                                      <p:to>
                                        <p:strVal val="visible"/>
                                      </p:to>
                                    </p:set>
                                    <p:animEffect transition="in" filter="wipe(down)">
                                      <p:cBhvr>
                                        <p:cTn id="112" dur="500"/>
                                        <p:tgtEl>
                                          <p:spTgt spid="7">
                                            <p:txEl>
                                              <p:pRg st="4" end="4"/>
                                            </p:txEl>
                                          </p:spTgt>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grpId="0" nodeType="clickEffect">
                                  <p:stCondLst>
                                    <p:cond delay="0"/>
                                  </p:stCondLst>
                                  <p:childTnLst>
                                    <p:set>
                                      <p:cBhvr>
                                        <p:cTn id="116" dur="1" fill="hold">
                                          <p:stCondLst>
                                            <p:cond delay="0"/>
                                          </p:stCondLst>
                                        </p:cTn>
                                        <p:tgtEl>
                                          <p:spTgt spid="7">
                                            <p:txEl>
                                              <p:pRg st="5" end="5"/>
                                            </p:txEl>
                                          </p:spTgt>
                                        </p:tgtEl>
                                        <p:attrNameLst>
                                          <p:attrName>style.visibility</p:attrName>
                                        </p:attrNameLst>
                                      </p:cBhvr>
                                      <p:to>
                                        <p:strVal val="visible"/>
                                      </p:to>
                                    </p:set>
                                    <p:animEffect transition="in" filter="wipe(down)">
                                      <p:cBhvr>
                                        <p:cTn id="117" dur="500"/>
                                        <p:tgtEl>
                                          <p:spTgt spid="7">
                                            <p:txEl>
                                              <p:pRg st="5" end="5"/>
                                            </p:txEl>
                                          </p:spTgt>
                                        </p:tgtEl>
                                      </p:cBhvr>
                                    </p:animEffect>
                                  </p:childTnLst>
                                </p:cTn>
                              </p:par>
                            </p:childTnLst>
                          </p:cTn>
                        </p:par>
                      </p:childTnLst>
                    </p:cTn>
                  </p:par>
                  <p:par>
                    <p:cTn id="118" fill="hold">
                      <p:stCondLst>
                        <p:cond delay="indefinite"/>
                      </p:stCondLst>
                      <p:childTnLst>
                        <p:par>
                          <p:cTn id="119" fill="hold">
                            <p:stCondLst>
                              <p:cond delay="0"/>
                            </p:stCondLst>
                            <p:childTnLst>
                              <p:par>
                                <p:cTn id="120" presetID="22" presetClass="entr" presetSubtype="4" fill="hold" grpId="0" nodeType="clickEffect">
                                  <p:stCondLst>
                                    <p:cond delay="0"/>
                                  </p:stCondLst>
                                  <p:childTnLst>
                                    <p:set>
                                      <p:cBhvr>
                                        <p:cTn id="121" dur="1" fill="hold">
                                          <p:stCondLst>
                                            <p:cond delay="0"/>
                                          </p:stCondLst>
                                        </p:cTn>
                                        <p:tgtEl>
                                          <p:spTgt spid="7">
                                            <p:txEl>
                                              <p:pRg st="6" end="6"/>
                                            </p:txEl>
                                          </p:spTgt>
                                        </p:tgtEl>
                                        <p:attrNameLst>
                                          <p:attrName>style.visibility</p:attrName>
                                        </p:attrNameLst>
                                      </p:cBhvr>
                                      <p:to>
                                        <p:strVal val="visible"/>
                                      </p:to>
                                    </p:set>
                                    <p:animEffect transition="in" filter="wipe(down)">
                                      <p:cBhvr>
                                        <p:cTn id="12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6" grpId="0" build="p" animBg="1"/>
      <p:bldP spid="7"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13" y="165121"/>
            <a:ext cx="11304086" cy="1325563"/>
          </a:xfrm>
        </p:spPr>
        <p:txBody>
          <a:bodyPr>
            <a:noAutofit/>
          </a:bodyPr>
          <a:lstStyle/>
          <a:p>
            <a:pPr lvl="0">
              <a:lnSpc>
                <a:spcPct val="107000"/>
              </a:lnSpc>
              <a:spcAft>
                <a:spcPts val="800"/>
              </a:spcAft>
            </a:pPr>
            <a:r>
              <a:rPr lang="en-GB" sz="3200" dirty="0">
                <a:latin typeface="Comic Sans MS" panose="030F0702030302020204" pitchFamily="66" charset="0"/>
                <a:ea typeface="Calibri" panose="020F0502020204030204" pitchFamily="34" charset="0"/>
                <a:cs typeface="Calibri" panose="020F0502020204030204" pitchFamily="34" charset="0"/>
              </a:rPr>
              <a:t>7. Are the following sentences positive (P), </a:t>
            </a:r>
            <a:br>
              <a:rPr lang="en-GB" sz="3200" dirty="0">
                <a:latin typeface="Comic Sans MS" panose="030F0702030302020204" pitchFamily="66" charset="0"/>
                <a:ea typeface="Calibri" panose="020F0502020204030204" pitchFamily="34" charset="0"/>
                <a:cs typeface="Calibri" panose="020F0502020204030204" pitchFamily="34" charset="0"/>
              </a:rPr>
            </a:br>
            <a:r>
              <a:rPr lang="en-GB" sz="3200" dirty="0">
                <a:latin typeface="Comic Sans MS" panose="030F0702030302020204" pitchFamily="66" charset="0"/>
                <a:ea typeface="Calibri" panose="020F0502020204030204" pitchFamily="34" charset="0"/>
                <a:cs typeface="Calibri" panose="020F0502020204030204" pitchFamily="34" charset="0"/>
              </a:rPr>
              <a:t>negative (N) or both </a:t>
            </a:r>
            <a:r>
              <a:rPr lang="en-GB" sz="3200">
                <a:latin typeface="Comic Sans MS" panose="030F0702030302020204" pitchFamily="66" charset="0"/>
                <a:ea typeface="Calibri" panose="020F0502020204030204" pitchFamily="34" charset="0"/>
                <a:cs typeface="Calibri" panose="020F0502020204030204" pitchFamily="34" charset="0"/>
              </a:rPr>
              <a:t>(P+N</a:t>
            </a:r>
            <a:r>
              <a:rPr lang="en-GB" sz="3200" dirty="0">
                <a:latin typeface="Comic Sans MS" panose="030F0702030302020204" pitchFamily="66" charset="0"/>
                <a:ea typeface="Calibri" panose="020F0502020204030204" pitchFamily="34" charset="0"/>
                <a:cs typeface="Calibri" panose="020F0502020204030204" pitchFamily="34" charset="0"/>
              </a:rPr>
              <a:t>)?</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0" y="1602766"/>
            <a:ext cx="11746947" cy="5021055"/>
          </a:xfrm>
          <a:prstGeom prst="rect">
            <a:avLst/>
          </a:prstGeom>
        </p:spPr>
        <p:txBody>
          <a:bodyPr wrap="square">
            <a:spAutoFit/>
          </a:bodyPr>
          <a:lstStyle/>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a) </a:t>
            </a:r>
            <a:r>
              <a:rPr lang="es-ES" sz="2400" dirty="0">
                <a:latin typeface="Calibri" panose="020F0502020204030204" pitchFamily="34" charset="0"/>
                <a:ea typeface="Calibri" panose="020F0502020204030204" pitchFamily="34" charset="0"/>
                <a:cs typeface="Calibri" panose="020F0502020204030204" pitchFamily="34" charset="0"/>
              </a:rPr>
              <a:t>Voy a la escuela a las siete, creo que es agotador</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b) La </a:t>
            </a:r>
            <a:r>
              <a:rPr lang="fr-FR" sz="2400" dirty="0" err="1">
                <a:latin typeface="Calibri" panose="020F0502020204030204" pitchFamily="34" charset="0"/>
                <a:ea typeface="Calibri" panose="020F0502020204030204" pitchFamily="34" charset="0"/>
                <a:cs typeface="Calibri" panose="020F0502020204030204" pitchFamily="34" charset="0"/>
              </a:rPr>
              <a:t>ciencia</a:t>
            </a:r>
            <a:r>
              <a:rPr lang="fr-FR" sz="2400" dirty="0">
                <a:latin typeface="Calibri" panose="020F0502020204030204" pitchFamily="34" charset="0"/>
                <a:ea typeface="Calibri" panose="020F0502020204030204" pitchFamily="34" charset="0"/>
                <a:cs typeface="Calibri" panose="020F0502020204030204" pitchFamily="34" charset="0"/>
              </a:rPr>
              <a:t> es </a:t>
            </a:r>
            <a:r>
              <a:rPr lang="fr-FR" sz="2400" dirty="0" err="1">
                <a:latin typeface="Calibri" panose="020F0502020204030204" pitchFamily="34" charset="0"/>
                <a:ea typeface="Calibri" panose="020F0502020204030204" pitchFamily="34" charset="0"/>
                <a:cs typeface="Calibri" panose="020F0502020204030204" pitchFamily="34" charset="0"/>
              </a:rPr>
              <a:t>inútil</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c) </a:t>
            </a:r>
            <a:r>
              <a:rPr lang="es-ES" sz="2400" dirty="0">
                <a:latin typeface="Calibri" panose="020F0502020204030204" pitchFamily="34" charset="0"/>
                <a:ea typeface="Calibri" panose="020F0502020204030204" pitchFamily="34" charset="0"/>
                <a:cs typeface="Calibri" panose="020F0502020204030204" pitchFamily="34" charset="0"/>
              </a:rPr>
              <a:t>Los idiomas son muy útiles.</a:t>
            </a: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d) </a:t>
            </a:r>
            <a:r>
              <a:rPr lang="es-ES" sz="2400" dirty="0">
                <a:latin typeface="Calibri" panose="020F0502020204030204" pitchFamily="34" charset="0"/>
                <a:ea typeface="Calibri" panose="020F0502020204030204" pitchFamily="34" charset="0"/>
                <a:cs typeface="Calibri" panose="020F0502020204030204" pitchFamily="34" charset="0"/>
              </a:rPr>
              <a:t>El profesor de inglés no es malo</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e) </a:t>
            </a:r>
            <a:r>
              <a:rPr lang="es-ES" sz="2400" dirty="0">
                <a:latin typeface="Calibri" panose="020F0502020204030204" pitchFamily="34" charset="0"/>
                <a:ea typeface="Calibri" panose="020F0502020204030204" pitchFamily="34" charset="0"/>
                <a:cs typeface="Calibri" panose="020F0502020204030204" pitchFamily="34" charset="0"/>
              </a:rPr>
              <a:t>El profesor de educación física no explica bien</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f) </a:t>
            </a:r>
            <a:r>
              <a:rPr lang="es-ES" sz="2400" dirty="0">
                <a:latin typeface="Calibri" panose="020F0502020204030204" pitchFamily="34" charset="0"/>
                <a:ea typeface="Calibri" panose="020F0502020204030204" pitchFamily="34" charset="0"/>
                <a:cs typeface="Calibri" panose="020F0502020204030204" pitchFamily="34" charset="0"/>
              </a:rPr>
              <a:t>Mi colegio es muy moderno, pero bastante sucio</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g) </a:t>
            </a:r>
            <a:r>
              <a:rPr lang="es-ES" sz="2400" dirty="0">
                <a:latin typeface="Calibri" panose="020F0502020204030204" pitchFamily="34" charset="0"/>
                <a:ea typeface="Calibri" panose="020F0502020204030204" pitchFamily="34" charset="0"/>
                <a:cs typeface="Calibri" panose="020F0502020204030204" pitchFamily="34" charset="0"/>
              </a:rPr>
              <a:t>En mi escuela no hay piscina, es muy malo</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h) </a:t>
            </a:r>
            <a:r>
              <a:rPr lang="es-ES" sz="2400" dirty="0">
                <a:latin typeface="Calibri" panose="020F0502020204030204" pitchFamily="34" charset="0"/>
                <a:ea typeface="Calibri" panose="020F0502020204030204" pitchFamily="34" charset="0"/>
                <a:cs typeface="Calibri" panose="020F0502020204030204" pitchFamily="34" charset="0"/>
              </a:rPr>
              <a:t>El inglés no es aburrido</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800"/>
              </a:spcAft>
            </a:pPr>
            <a:r>
              <a:rPr lang="fr-FR" sz="2400" dirty="0">
                <a:latin typeface="Calibri" panose="020F0502020204030204" pitchFamily="34" charset="0"/>
                <a:ea typeface="Calibri" panose="020F0502020204030204" pitchFamily="34" charset="0"/>
                <a:cs typeface="Calibri" panose="020F0502020204030204" pitchFamily="34" charset="0"/>
              </a:rPr>
              <a:t>i) </a:t>
            </a:r>
            <a:r>
              <a:rPr lang="es-ES" sz="2400" dirty="0">
                <a:latin typeface="Calibri" panose="020F0502020204030204" pitchFamily="34" charset="0"/>
                <a:ea typeface="Calibri" panose="020F0502020204030204" pitchFamily="34" charset="0"/>
                <a:cs typeface="Calibri" panose="020F0502020204030204" pitchFamily="34" charset="0"/>
              </a:rPr>
              <a:t>Mi profesor de informática es menos comprensivo que mi profesor de ciencias</a:t>
            </a:r>
            <a:r>
              <a:rPr lang="fr-FR" sz="2400" dirty="0">
                <a:latin typeface="Calibri" panose="020F0502020204030204" pitchFamily="34" charset="0"/>
                <a:ea typeface="Calibri" panose="020F0502020204030204" pitchFamily="34" charset="0"/>
                <a:cs typeface="Calibri" panose="020F0502020204030204" pitchFamily="34" charset="0"/>
              </a:rPr>
              <a: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ounded Rectangle 5"/>
          <p:cNvSpPr/>
          <p:nvPr/>
        </p:nvSpPr>
        <p:spPr>
          <a:xfrm>
            <a:off x="5763181" y="1699271"/>
            <a:ext cx="108371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7" name="Rounded Rectangle 6"/>
          <p:cNvSpPr/>
          <p:nvPr/>
        </p:nvSpPr>
        <p:spPr>
          <a:xfrm>
            <a:off x="2306349" y="2326364"/>
            <a:ext cx="108371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9" name="Rounded Rectangle 8"/>
          <p:cNvSpPr/>
          <p:nvPr/>
        </p:nvSpPr>
        <p:spPr>
          <a:xfrm>
            <a:off x="2848206" y="2808160"/>
            <a:ext cx="144076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0" name="Rounded Rectangle 9"/>
          <p:cNvSpPr/>
          <p:nvPr/>
        </p:nvSpPr>
        <p:spPr>
          <a:xfrm>
            <a:off x="3390064" y="3371911"/>
            <a:ext cx="1610562"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1" name="Rounded Rectangle 10"/>
          <p:cNvSpPr/>
          <p:nvPr/>
        </p:nvSpPr>
        <p:spPr>
          <a:xfrm>
            <a:off x="4613649" y="3954223"/>
            <a:ext cx="203534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2" name="Rounded Rectangle 11"/>
          <p:cNvSpPr/>
          <p:nvPr/>
        </p:nvSpPr>
        <p:spPr>
          <a:xfrm>
            <a:off x="2459431" y="4491356"/>
            <a:ext cx="4450820"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3" name="Rounded Rectangle 12"/>
          <p:cNvSpPr/>
          <p:nvPr/>
        </p:nvSpPr>
        <p:spPr>
          <a:xfrm>
            <a:off x="2590801" y="5066641"/>
            <a:ext cx="360997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4" name="Rounded Rectangle 13"/>
          <p:cNvSpPr/>
          <p:nvPr/>
        </p:nvSpPr>
        <p:spPr>
          <a:xfrm>
            <a:off x="1887093" y="5584728"/>
            <a:ext cx="2037207"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5" name="Rounded Rectangle 14"/>
          <p:cNvSpPr/>
          <p:nvPr/>
        </p:nvSpPr>
        <p:spPr>
          <a:xfrm>
            <a:off x="4103354" y="6147313"/>
            <a:ext cx="294514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5" name="TextBox 4"/>
          <p:cNvSpPr txBox="1"/>
          <p:nvPr/>
        </p:nvSpPr>
        <p:spPr>
          <a:xfrm>
            <a:off x="10453699" y="898813"/>
            <a:ext cx="1293248" cy="5909310"/>
          </a:xfrm>
          <a:prstGeom prst="rect">
            <a:avLst/>
          </a:prstGeom>
          <a:noFill/>
        </p:spPr>
        <p:txBody>
          <a:bodyPr wrap="square" rtlCol="0">
            <a:spAutoFit/>
          </a:bodyPr>
          <a:lstStyle/>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P/N</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N</a:t>
            </a:r>
          </a:p>
        </p:txBody>
      </p:sp>
    </p:spTree>
    <p:extLst>
      <p:ext uri="{BB962C8B-B14F-4D97-AF65-F5344CB8AC3E}">
        <p14:creationId xmlns:p14="http://schemas.microsoft.com/office/powerpoint/2010/main" val="148084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down)">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2" grpId="0" animBg="1"/>
      <p:bldP spid="13" grpId="0" animBg="1"/>
      <p:bldP spid="14" grpId="0" animBg="1"/>
      <p:bldP spid="15"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283504" y="142689"/>
            <a:ext cx="7632587" cy="64374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mj-lt"/>
              <a:buAutoNum type="arabicPeriod"/>
            </a:pPr>
            <a:r>
              <a:rPr lang="es-ES" sz="2200" b="1" dirty="0">
                <a:solidFill>
                  <a:schemeClr val="bg1"/>
                </a:solidFill>
                <a:latin typeface="Comic Sans MS" panose="030F0702030302020204" pitchFamily="66" charset="0"/>
              </a:rPr>
              <a:t>Mi colegio se llama...
Yo estudio. 
Estudié..
Mi colegio es...
En mi colegio hay laboratorios. 
En mi escuela hay una biblioteca. 
En mi colegio no hay gimnasio. 
Me gusta el inglés.
No me gusta la educación física.
Mi asignatura favorita es la geografía.
Es muy útil.
Mi profesor favorito es el profesor de geografía.
Es más paciente que mi profesor de matemáticas
Mañana
Voy a estudiar
Voy a comer en la cantina</a:t>
            </a:r>
            <a:endParaRPr lang="fr-FR" sz="2200" b="1" dirty="0">
              <a:solidFill>
                <a:schemeClr val="bg1"/>
              </a:solidFill>
              <a:latin typeface="Comic Sans MS" panose="030F0702030302020204" pitchFamily="66" charset="0"/>
            </a:endParaRPr>
          </a:p>
        </p:txBody>
      </p:sp>
      <p:pic>
        <p:nvPicPr>
          <p:cNvPr id="7" name="Picture 2">
            <a:extLst>
              <a:ext uri="{FF2B5EF4-FFF2-40B4-BE49-F238E27FC236}">
                <a16:creationId xmlns:a16="http://schemas.microsoft.com/office/drawing/2014/main" id="{0590BDEE-D1A0-9941-9543-B43FEF4239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0579" y="1631854"/>
            <a:ext cx="3717917" cy="2486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2677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1"/>
            <a:ext cx="10515600" cy="1005840"/>
          </a:xfrm>
        </p:spPr>
        <p:txBody>
          <a:bodyPr anchor="ctr">
            <a:normAutofit/>
          </a:bodyPr>
          <a:lstStyle/>
          <a:p>
            <a:pPr algn="ctr"/>
            <a:r>
              <a:rPr lang="en-GB" u="sng" dirty="0">
                <a:latin typeface="Comic Sans MS" panose="030F0702030302020204" pitchFamily="66" charset="0"/>
              </a:rPr>
              <a:t>Revising in MFL</a:t>
            </a:r>
          </a:p>
        </p:txBody>
      </p:sp>
      <p:sp>
        <p:nvSpPr>
          <p:cNvPr id="5" name="Title 5"/>
          <p:cNvSpPr txBox="1">
            <a:spLocks noGrp="1"/>
          </p:cNvSpPr>
          <p:nvPr>
            <p:ph idx="1"/>
          </p:nvPr>
        </p:nvSpPr>
        <p:spPr>
          <a:xfrm>
            <a:off x="838200" y="1005842"/>
            <a:ext cx="10515600" cy="5852158"/>
          </a:xfrm>
          <a:prstGeom prst="rect">
            <a:avLst/>
          </a:prstGeom>
        </p:spPr>
        <p:txBody>
          <a:bodyPr vert="horz" lIns="68580" tIns="34290" rIns="68580" bIns="3429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Research suggests that you need to hear a word </a:t>
            </a:r>
            <a:r>
              <a:rPr lang="en-GB" sz="2800" u="sng" dirty="0">
                <a:latin typeface="Comic Sans MS" panose="030F0702030302020204" pitchFamily="66" charset="0"/>
                <a:cs typeface="Calibri" panose="020F0502020204030204" pitchFamily="34" charset="0"/>
              </a:rPr>
              <a:t>seven</a:t>
            </a:r>
            <a:r>
              <a:rPr lang="en-GB" sz="2800" dirty="0">
                <a:latin typeface="Comic Sans MS" panose="030F0702030302020204" pitchFamily="66" charset="0"/>
                <a:cs typeface="Calibri" panose="020F0502020204030204" pitchFamily="34" charset="0"/>
              </a:rPr>
              <a:t> times before you remember it, so make sure you spend a good amount of time revising.</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Research also suggests it is better to learn language in context e.g. </a:t>
            </a:r>
            <a:r>
              <a:rPr lang="en-GB" sz="2800" i="1" dirty="0" err="1">
                <a:latin typeface="Comic Sans MS" panose="030F0702030302020204" pitchFamily="66" charset="0"/>
                <a:cs typeface="Calibri" panose="020F0502020204030204" pitchFamily="34" charset="0"/>
              </a:rPr>
              <a:t>Fui</a:t>
            </a:r>
            <a:r>
              <a:rPr lang="en-GB" sz="2800" i="1" dirty="0">
                <a:latin typeface="Comic Sans MS" panose="030F0702030302020204" pitchFamily="66" charset="0"/>
                <a:cs typeface="Calibri" panose="020F0502020204030204" pitchFamily="34" charset="0"/>
              </a:rPr>
              <a:t> con mi </a:t>
            </a:r>
            <a:r>
              <a:rPr lang="en-GB" sz="2800" i="1" dirty="0" err="1">
                <a:latin typeface="Comic Sans MS" panose="030F0702030302020204" pitchFamily="66" charset="0"/>
                <a:cs typeface="Calibri" panose="020F0502020204030204" pitchFamily="34" charset="0"/>
              </a:rPr>
              <a:t>familia</a:t>
            </a:r>
            <a:r>
              <a:rPr lang="en-GB" sz="2800" i="1" dirty="0">
                <a:latin typeface="Comic Sans MS" panose="030F0702030302020204" pitchFamily="66" charset="0"/>
                <a:cs typeface="Calibri" panose="020F0502020204030204" pitchFamily="34" charset="0"/>
              </a:rPr>
              <a:t> </a:t>
            </a:r>
            <a:r>
              <a:rPr lang="en-GB" sz="2800" i="1" dirty="0" err="1">
                <a:latin typeface="Comic Sans MS" panose="030F0702030302020204" pitchFamily="66" charset="0"/>
                <a:cs typeface="Calibri" panose="020F0502020204030204" pitchFamily="34" charset="0"/>
              </a:rPr>
              <a:t>en</a:t>
            </a:r>
            <a:r>
              <a:rPr lang="en-GB" sz="2800" i="1" dirty="0">
                <a:latin typeface="Comic Sans MS" panose="030F0702030302020204" pitchFamily="66" charset="0"/>
                <a:cs typeface="Calibri" panose="020F0502020204030204" pitchFamily="34" charset="0"/>
              </a:rPr>
              <a:t> </a:t>
            </a:r>
            <a:r>
              <a:rPr lang="en-GB" sz="2800" i="1" dirty="0" err="1">
                <a:latin typeface="Comic Sans MS" panose="030F0702030302020204" pitchFamily="66" charset="0"/>
                <a:cs typeface="Calibri" panose="020F0502020204030204" pitchFamily="34" charset="0"/>
              </a:rPr>
              <a:t>avión</a:t>
            </a:r>
            <a:endParaRPr lang="en-GB" sz="2800" i="1" dirty="0">
              <a:latin typeface="Comic Sans MS" panose="030F0702030302020204" pitchFamily="66" charset="0"/>
              <a:cs typeface="Calibri" panose="020F0502020204030204" pitchFamily="34" charset="0"/>
            </a:endParaRP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You can try:</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Look/cover/check</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Say the Spanish out loud, repeat the English</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Create flashcards with Spanish on one side and English on the other to test yourself</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Ask a friend/family member to test you</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Try short bursts but revisit vocab regularly e.g. 3 x 10-minute spells, rather than one 30-minute session </a:t>
            </a:r>
            <a:endParaRPr lang="en-GB" sz="2800" dirty="0">
              <a:solidFill>
                <a:prstClr val="black"/>
              </a:solidFill>
              <a:latin typeface="Comic Sans MS" panose="030F0702030302020204" pitchFamily="66" charset="0"/>
              <a:cs typeface="Calibri" panose="020F0502020204030204" pitchFamily="34" charset="0"/>
            </a:endParaRPr>
          </a:p>
        </p:txBody>
      </p:sp>
    </p:spTree>
    <p:extLst>
      <p:ext uri="{BB962C8B-B14F-4D97-AF65-F5344CB8AC3E}">
        <p14:creationId xmlns:p14="http://schemas.microsoft.com/office/powerpoint/2010/main" val="235989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RVPSRJS5WCQE-1801518596-45946</_dlc_DocId>
    <_dlc_DocIdUrl xmlns="17a39593-945a-4813-81bf-1728cf9e5038">
      <Url>https://stpeterscatholicschool.sharepoint.com/sites/StaffShared/_layouts/15/DocIdRedir.aspx?ID=RVPSRJS5WCQE-1801518596-45946</Url>
      <Description>RVPSRJS5WCQE-1801518596-45946</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021F93-AD4A-4C80-B0C7-C37A48559D12}">
  <ds:schemaRefs>
    <ds:schemaRef ds:uri="http://purl.org/dc/term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b718aa60-7cf0-45e3-8d89-7c676556ebc7"/>
    <ds:schemaRef ds:uri="http://purl.org/dc/elements/1.1/"/>
    <ds:schemaRef ds:uri="a0474e4c-aed6-4eae-a604-0bea1de83e7a"/>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27F9EC1-12E8-400C-95AA-24C5F9F211EC}">
  <ds:schemaRefs>
    <ds:schemaRef ds:uri="http://schemas.microsoft.com/sharepoint/v3/contenttype/forms"/>
  </ds:schemaRefs>
</ds:datastoreItem>
</file>

<file path=customXml/itemProps3.xml><?xml version="1.0" encoding="utf-8"?>
<ds:datastoreItem xmlns:ds="http://schemas.openxmlformats.org/officeDocument/2006/customXml" ds:itemID="{9BD1B4B6-1D84-486D-89D9-17A6A358F4AD}">
  <ds:schemaRefs>
    <ds:schemaRef ds:uri="http://schemas.microsoft.com/sharepoint/events"/>
  </ds:schemaRefs>
</ds:datastoreItem>
</file>

<file path=customXml/itemProps4.xml><?xml version="1.0" encoding="utf-8"?>
<ds:datastoreItem xmlns:ds="http://schemas.openxmlformats.org/officeDocument/2006/customXml" ds:itemID="{50D37348-773C-497F-9532-0E7722FAFDFD}"/>
</file>

<file path=docProps/app.xml><?xml version="1.0" encoding="utf-8"?>
<Properties xmlns="http://schemas.openxmlformats.org/officeDocument/2006/extended-properties" xmlns:vt="http://schemas.openxmlformats.org/officeDocument/2006/docPropsVTypes">
  <TotalTime>187</TotalTime>
  <Words>1767</Words>
  <Application>Microsoft Office PowerPoint</Application>
  <PresentationFormat>Widescreen</PresentationFormat>
  <Paragraphs>266</Paragraphs>
  <Slides>15</Slides>
  <Notes>4</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Arial</vt:lpstr>
      <vt:lpstr>Bodoni MT</vt:lpstr>
      <vt:lpstr>Book Antiqua</vt:lpstr>
      <vt:lpstr>Calibri</vt:lpstr>
      <vt:lpstr>Calibri Light</vt:lpstr>
      <vt:lpstr>Comic Sans MS</vt:lpstr>
      <vt:lpstr>Univers Next Pro</vt:lpstr>
      <vt:lpstr>Univers Next Pro Condensed</vt:lpstr>
      <vt:lpstr>Wingdings</vt:lpstr>
      <vt:lpstr>1_Office Theme</vt:lpstr>
      <vt:lpstr>PowerPoint Presentation</vt:lpstr>
      <vt:lpstr>PowerPoint Presentation</vt:lpstr>
      <vt:lpstr>Article 28...</vt:lpstr>
      <vt:lpstr>The sentence builders</vt:lpstr>
      <vt:lpstr>PowerPoint Presentation</vt:lpstr>
      <vt:lpstr>PowerPoint Presentation</vt:lpstr>
      <vt:lpstr>1. Match the English with the Spanish</vt:lpstr>
      <vt:lpstr>2. Translate the following questions into English</vt:lpstr>
      <vt:lpstr>3. Answer the following questions in Spanish</vt:lpstr>
      <vt:lpstr>4. Choose the right option in brackets to complete the sentence.</vt:lpstr>
      <vt:lpstr>5. What is the difference between ‘es’,  ‘son’ and ‘hay’?</vt:lpstr>
      <vt:lpstr>6. Conjugate the following verbs in the present, future and the past with pronoun “Yo” and add the English meaning.</vt:lpstr>
      <vt:lpstr>7. Are the following sentences positive (P),  negative (N) or both (P+N)?</vt:lpstr>
      <vt:lpstr>PowerPoint Presentation</vt:lpstr>
      <vt:lpstr>Revising in MFL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H Clements</dc:creator>
  <cp:lastModifiedBy>Mrs J Pacheco</cp:lastModifiedBy>
  <cp:revision>2</cp:revision>
  <dcterms:created xsi:type="dcterms:W3CDTF">2024-07-29T11:29:02Z</dcterms:created>
  <dcterms:modified xsi:type="dcterms:W3CDTF">2025-11-14T10:06:55Z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ae186de1-152d-4c34-b1b4-a36b6f5b918e</vt:lpwstr>
  </property>
  <property fmtid="{D5CDD505-2E9C-101B-9397-08002B2CF9AE}" pid="4" name="MediaServiceImageTags">
    <vt:lpwstr/>
  </property>
</Properties>
</file>