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</p:sldMasterIdLst>
  <p:sldIdLst>
    <p:sldId id="666" r:id="rId7"/>
    <p:sldId id="667" r:id="rId8"/>
    <p:sldId id="258" r:id="rId9"/>
    <p:sldId id="656" r:id="rId10"/>
    <p:sldId id="257" r:id="rId11"/>
    <p:sldId id="263" r:id="rId12"/>
    <p:sldId id="259" r:id="rId13"/>
    <p:sldId id="260" r:id="rId14"/>
    <p:sldId id="261" r:id="rId15"/>
    <p:sldId id="661" r:id="rId16"/>
    <p:sldId id="662" r:id="rId17"/>
    <p:sldId id="663" r:id="rId18"/>
    <p:sldId id="664" r:id="rId19"/>
    <p:sldId id="670" r:id="rId20"/>
    <p:sldId id="671" r:id="rId21"/>
    <p:sldId id="264" r:id="rId22"/>
    <p:sldId id="657" r:id="rId23"/>
    <p:sldId id="668" r:id="rId24"/>
    <p:sldId id="669" r:id="rId25"/>
    <p:sldId id="665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C Kelleher" userId="97861bd7-958b-4c62-9d76-6b48f5d2e9f9" providerId="ADAL" clId="{215AFB90-6EDB-4802-9345-5E3F534A2BC2}"/>
    <pc:docChg chg="addSld modSld">
      <pc:chgData name="Mrs C Kelleher" userId="97861bd7-958b-4c62-9d76-6b48f5d2e9f9" providerId="ADAL" clId="{215AFB90-6EDB-4802-9345-5E3F534A2BC2}" dt="2026-10-13T17:18:29.127" v="62" actId="20577"/>
      <pc:docMkLst>
        <pc:docMk/>
      </pc:docMkLst>
      <pc:sldChg chg="modSp new mod">
        <pc:chgData name="Mrs C Kelleher" userId="97861bd7-958b-4c62-9d76-6b48f5d2e9f9" providerId="ADAL" clId="{215AFB90-6EDB-4802-9345-5E3F534A2BC2}" dt="2026-10-13T17:18:29.127" v="62" actId="20577"/>
        <pc:sldMkLst>
          <pc:docMk/>
          <pc:sldMk cId="772912430" sldId="671"/>
        </pc:sldMkLst>
        <pc:spChg chg="mod">
          <ac:chgData name="Mrs C Kelleher" userId="97861bd7-958b-4c62-9d76-6b48f5d2e9f9" providerId="ADAL" clId="{215AFB90-6EDB-4802-9345-5E3F534A2BC2}" dt="2026-10-13T17:18:29.127" v="62" actId="20577"/>
          <ac:spMkLst>
            <pc:docMk/>
            <pc:sldMk cId="772912430" sldId="671"/>
            <ac:spMk id="2" creationId="{8440FE51-85D1-C787-AEB9-7C70459349E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023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10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174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71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51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47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233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99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37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25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30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4711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42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661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077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801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42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2637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6328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67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850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956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CEFE8-EE24-4676-80C5-67E64B12C3DD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25E3E-2AAE-4671-97DB-2A35EE25C4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39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ACEAA-CEDC-4148-A14D-6FCA43E50A98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451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Knowledge Quiz!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8 minutes</a:t>
            </a:r>
          </a:p>
        </p:txBody>
      </p:sp>
    </p:spTree>
    <p:extLst>
      <p:ext uri="{BB962C8B-B14F-4D97-AF65-F5344CB8AC3E}">
        <p14:creationId xmlns:p14="http://schemas.microsoft.com/office/powerpoint/2010/main" val="23800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562097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Knowledge Quiz!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905933"/>
            <a:ext cx="11557686" cy="571680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A man, woman who are married and their dependent children.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main income earner in a family/household.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A children who lives at home and is in full time education so relies on their parents.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Beanpole, nuclear, extended, same sex, lone parent, reconstituted.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Beanpole.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Cultural, organisational, life cycle, social class and life course.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Depending on when you were born in history can impact the set-up of your family. E.g. during war time it was common for dads to be absent.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Divorce Reform Act 1969, Same Sex Couples Act 2014, Equal Pay Act 1970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Benefits provided for single mothers helps them become financially independent and therefore they can live in a lone parent family rather than relying on a man.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decline of religion. </a:t>
            </a:r>
          </a:p>
          <a:p>
            <a:pPr marL="0" indent="0">
              <a:buNone/>
            </a:pP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50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66415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Do it now! Whiteboards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DD83D83-808E-3645-8102-4449D2FF3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5216DDE-55B5-1C5F-9BA6-D1A5BBA4EFD0}"/>
              </a:ext>
            </a:extLst>
          </p:cNvPr>
          <p:cNvSpPr txBox="1">
            <a:spLocks/>
          </p:cNvSpPr>
          <p:nvPr/>
        </p:nvSpPr>
        <p:spPr>
          <a:xfrm>
            <a:off x="99753" y="1067609"/>
            <a:ext cx="11945389" cy="51093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might someone prefer to do rather than live in a family?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Give a form of communal living. What is it?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is a typical family like in China?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are south Asian families different?</a:t>
            </a:r>
          </a:p>
          <a:p>
            <a:pPr marL="514350" indent="-514350">
              <a:buFont typeface="Arial" panose="020B0604020202020204" pitchFamily="34" charset="0"/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Font typeface="Arial" panose="020B0604020202020204" pitchFamily="34" charset="0"/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is a typical Afro-</a:t>
            </a:r>
            <a:r>
              <a:rPr lang="en-GB" b="1" dirty="0" err="1">
                <a:latin typeface="Comic Sans MS" panose="030F0702030302020204" pitchFamily="66" charset="0"/>
              </a:rPr>
              <a:t>Carribean</a:t>
            </a:r>
            <a:r>
              <a:rPr lang="en-GB" b="1" dirty="0">
                <a:latin typeface="Comic Sans MS" panose="030F0702030302020204" pitchFamily="66" charset="0"/>
              </a:rPr>
              <a:t> family like?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2CF1CC-CDF6-F583-3CC1-A93E04EBB580}"/>
              </a:ext>
            </a:extLst>
          </p:cNvPr>
          <p:cNvSpPr txBox="1"/>
          <p:nvPr/>
        </p:nvSpPr>
        <p:spPr>
          <a:xfrm>
            <a:off x="275292" y="1536497"/>
            <a:ext cx="9816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Live alone, live with friends, house share, live in a communal area - commune.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5F249-CAA6-BBCD-F3AB-4E9DCD3C3CF8}"/>
              </a:ext>
            </a:extLst>
          </p:cNvPr>
          <p:cNvSpPr txBox="1"/>
          <p:nvPr/>
        </p:nvSpPr>
        <p:spPr>
          <a:xfrm>
            <a:off x="544744" y="2609530"/>
            <a:ext cx="79742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Commune, kibbutz, house share, residential homes.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B3C85B-1B6D-003F-4E37-1A55485A3269}"/>
              </a:ext>
            </a:extLst>
          </p:cNvPr>
          <p:cNvSpPr txBox="1"/>
          <p:nvPr/>
        </p:nvSpPr>
        <p:spPr>
          <a:xfrm>
            <a:off x="544744" y="3622286"/>
            <a:ext cx="102561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Male dominated, daughters obey fathers, women obey husband, widow obeys her son.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E626F1-DFDE-C596-B045-EA29AC52AE6B}"/>
              </a:ext>
            </a:extLst>
          </p:cNvPr>
          <p:cNvSpPr txBox="1"/>
          <p:nvPr/>
        </p:nvSpPr>
        <p:spPr>
          <a:xfrm>
            <a:off x="355388" y="4662328"/>
            <a:ext cx="11434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Based around extended family networks, male dominated, the older you are the more important you are.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B7FB1-CEF0-1AE2-0E31-432294E9F858}"/>
              </a:ext>
            </a:extLst>
          </p:cNvPr>
          <p:cNvSpPr txBox="1"/>
          <p:nvPr/>
        </p:nvSpPr>
        <p:spPr>
          <a:xfrm>
            <a:off x="355388" y="5735361"/>
            <a:ext cx="11434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B050"/>
                </a:solidFill>
              </a:rPr>
              <a:t>Mother tends to be head of the family. Children looked after by other relatives and friends.</a:t>
            </a:r>
          </a:p>
        </p:txBody>
      </p:sp>
    </p:spTree>
    <p:extLst>
      <p:ext uri="{BB962C8B-B14F-4D97-AF65-F5344CB8AC3E}">
        <p14:creationId xmlns:p14="http://schemas.microsoft.com/office/powerpoint/2010/main" val="9277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42A4A-D3B2-470E-8BD5-63C4EBA24BE3}"/>
              </a:ext>
            </a:extLst>
          </p:cNvPr>
          <p:cNvSpPr txBox="1"/>
          <p:nvPr/>
        </p:nvSpPr>
        <p:spPr>
          <a:xfrm>
            <a:off x="3686081" y="324578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Journey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CF3D7EF-A7C9-4914-AF53-B71FACD6FED1}"/>
              </a:ext>
            </a:extLst>
          </p:cNvPr>
          <p:cNvSpPr/>
          <p:nvPr/>
        </p:nvSpPr>
        <p:spPr>
          <a:xfrm>
            <a:off x="1809750" y="1485901"/>
            <a:ext cx="2667000" cy="418849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0408899-A53C-4F82-A27F-2D07384FD74E}"/>
              </a:ext>
            </a:extLst>
          </p:cNvPr>
          <p:cNvSpPr/>
          <p:nvPr/>
        </p:nvSpPr>
        <p:spPr>
          <a:xfrm>
            <a:off x="4686300" y="1485901"/>
            <a:ext cx="2667000" cy="4188493"/>
          </a:xfrm>
          <a:prstGeom prst="round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B6EA817-4633-478A-B1D6-392DC3BF9685}"/>
              </a:ext>
            </a:extLst>
          </p:cNvPr>
          <p:cNvSpPr/>
          <p:nvPr/>
        </p:nvSpPr>
        <p:spPr>
          <a:xfrm>
            <a:off x="7581900" y="1485901"/>
            <a:ext cx="2667000" cy="418849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58E1D41-48C7-435E-83ED-40E82516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876" y="1554346"/>
            <a:ext cx="1677722" cy="1524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39C489-B0FB-452F-8835-A15DE04E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330" y="1696492"/>
            <a:ext cx="1728059" cy="14833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DA6614-7744-449D-9D5C-47AC07802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222" y="1696493"/>
            <a:ext cx="1872378" cy="11642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C0B3B5-6613-F275-0E59-49D99AA8D008}"/>
              </a:ext>
            </a:extLst>
          </p:cNvPr>
          <p:cNvSpPr txBox="1"/>
          <p:nvPr/>
        </p:nvSpPr>
        <p:spPr>
          <a:xfrm>
            <a:off x="1914899" y="3868530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 the nuclear family still important?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CF97F6-C708-2732-FC48-69F6A11EF3FE}"/>
              </a:ext>
            </a:extLst>
          </p:cNvPr>
          <p:cNvSpPr txBox="1"/>
          <p:nvPr/>
        </p:nvSpPr>
        <p:spPr>
          <a:xfrm>
            <a:off x="4759962" y="3826968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Functionalist view of the nuclear family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A92C78-4901-0B8A-1AAD-1A8D7965243C}"/>
              </a:ext>
            </a:extLst>
          </p:cNvPr>
          <p:cNvSpPr txBox="1"/>
          <p:nvPr/>
        </p:nvSpPr>
        <p:spPr>
          <a:xfrm>
            <a:off x="7655562" y="3746612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Marx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ist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view of the nuclear family</a:t>
            </a:r>
          </a:p>
        </p:txBody>
      </p:sp>
    </p:spTree>
    <p:extLst>
      <p:ext uri="{BB962C8B-B14F-4D97-AF65-F5344CB8AC3E}">
        <p14:creationId xmlns:p14="http://schemas.microsoft.com/office/powerpoint/2010/main" val="2840907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514" y="170079"/>
            <a:ext cx="11565924" cy="90942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Functions of the family: Functionalist 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9514" y="5676899"/>
            <a:ext cx="11450594" cy="100628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sz="2000" b="1" u="sng" dirty="0">
                <a:latin typeface="Comic Sans MS" panose="030F0702030302020204" pitchFamily="66" charset="0"/>
              </a:rPr>
              <a:t>Learning Objectives:</a:t>
            </a:r>
          </a:p>
          <a:p>
            <a:pPr algn="l"/>
            <a:r>
              <a:rPr lang="en-GB" sz="2000" b="1" dirty="0">
                <a:latin typeface="Comic Sans MS" panose="030F0702030302020204" pitchFamily="66" charset="0"/>
              </a:rPr>
              <a:t>To describe the functions of families and explain the work of sociologist Parsons.</a:t>
            </a:r>
            <a:endParaRPr lang="en-GB" sz="3200" b="1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740" y="1647568"/>
            <a:ext cx="3177750" cy="31355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942" y="1196208"/>
            <a:ext cx="2857500" cy="4219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1864" y="2131681"/>
            <a:ext cx="4473574" cy="234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94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738973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Getting us thinking… whiteboards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78" y="1165424"/>
            <a:ext cx="11820248" cy="546727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Write a list of all the domestic jobs that need to be done within a household.</a:t>
            </a:r>
          </a:p>
        </p:txBody>
      </p:sp>
      <p:sp>
        <p:nvSpPr>
          <p:cNvPr id="5" name="Cloud Callout 4"/>
          <p:cNvSpPr/>
          <p:nvPr/>
        </p:nvSpPr>
        <p:spPr>
          <a:xfrm>
            <a:off x="4402600" y="2789937"/>
            <a:ext cx="3247804" cy="21506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omic Sans MS" panose="030F0702030302020204" pitchFamily="66" charset="0"/>
              </a:rPr>
              <a:t>Functions of the family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378" y="2407965"/>
            <a:ext cx="4610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THINK-PAIR-SHARE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37EAC7-A772-7D7F-5B9D-09C1599E1B9A}"/>
              </a:ext>
            </a:extLst>
          </p:cNvPr>
          <p:cNvSpPr txBox="1"/>
          <p:nvPr/>
        </p:nvSpPr>
        <p:spPr>
          <a:xfrm>
            <a:off x="7514705" y="4940585"/>
            <a:ext cx="4039535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>
                <a:latin typeface="Comic Sans MS" panose="030F0702030302020204" pitchFamily="66" charset="0"/>
              </a:rPr>
              <a:t>Now write next to each job whether you think it is a man or woman’s role. Who tends to take on the role in your household?</a:t>
            </a:r>
          </a:p>
        </p:txBody>
      </p:sp>
    </p:spTree>
    <p:extLst>
      <p:ext uri="{BB962C8B-B14F-4D97-AF65-F5344CB8AC3E}">
        <p14:creationId xmlns:p14="http://schemas.microsoft.com/office/powerpoint/2010/main" val="112053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Functionalism and the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Functionalists are interested in the positive functions of the family.</a:t>
            </a:r>
          </a:p>
          <a:p>
            <a:pPr marL="0" indent="0" algn="ctr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They see the nuclear family as extremely functional.</a:t>
            </a:r>
          </a:p>
          <a:p>
            <a:pPr marL="0" indent="0" algn="ctr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It is necessary for the smooth running of society.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548AFE-0B70-77FA-5B48-64E3252AB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00" y="4752888"/>
            <a:ext cx="1530480" cy="1512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2" y="208827"/>
            <a:ext cx="11557686" cy="7138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Functionalism and the nuclear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31" y="1039472"/>
            <a:ext cx="5659732" cy="56452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Using the information given, highlight and read through the information on Murdock and the nuclear family. (2 minutes)</a:t>
            </a:r>
          </a:p>
          <a:p>
            <a:pPr marL="0" indent="0">
              <a:buNone/>
            </a:pPr>
            <a:endParaRPr lang="en-GB" sz="24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Reduce this information into the correct box on your worksheet your worksheet, try and do no more than two bullet points for each box. </a:t>
            </a: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(6 minutes)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93494" y="4824250"/>
            <a:ext cx="641727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other sociologists might criticise the functionalist view of the family? Write your answers in your book!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negatives might functionalists ignore of the nuclear family? Write your answers in your book!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63B3D7-66BC-E974-1F8C-2C2D4133E805}"/>
              </a:ext>
            </a:extLst>
          </p:cNvPr>
          <p:cNvSpPr txBox="1"/>
          <p:nvPr/>
        </p:nvSpPr>
        <p:spPr>
          <a:xfrm>
            <a:off x="565988" y="5101248"/>
            <a:ext cx="4642750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0BA892-FD01-AE10-1B04-3F67B6DCF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6473" y="981008"/>
            <a:ext cx="5038786" cy="378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1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7157" y="1449087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Who did Murdock study when researching the nuclear family?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did he find in those societies?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did functionalist Murdock state are the four functions of the family?</a:t>
            </a:r>
          </a:p>
          <a:p>
            <a:pPr marL="514350" indent="-514350">
              <a:buAutoNum type="arabicParenR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469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2" y="208827"/>
            <a:ext cx="11557686" cy="7138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Functionalism and the nuclear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31" y="1039472"/>
            <a:ext cx="5659732" cy="56452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Using the information given, highlight and read through the information on Parsons and the nuclear family. (2 minutes)</a:t>
            </a:r>
          </a:p>
          <a:p>
            <a:pPr marL="0" indent="0">
              <a:buNone/>
            </a:pPr>
            <a:endParaRPr lang="en-GB" sz="24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Reduce this information into the correct box on your worksheet your worksheet, try and do no more than four bullet points. </a:t>
            </a: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(5 minutes)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93494" y="4824250"/>
            <a:ext cx="641727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other sociologists might criticise the functionalist view of the family? Write your answers in your book!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negatives might functionalists ignore of the nuclear family? Write your answers in your book!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63B3D7-66BC-E974-1F8C-2C2D4133E805}"/>
              </a:ext>
            </a:extLst>
          </p:cNvPr>
          <p:cNvSpPr txBox="1"/>
          <p:nvPr/>
        </p:nvSpPr>
        <p:spPr>
          <a:xfrm>
            <a:off x="565988" y="5101248"/>
            <a:ext cx="4642750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1A2CE6-5C50-9A4D-9591-A5770D83D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5738" y="1039473"/>
            <a:ext cx="4862156" cy="360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98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Name the two functions of the family according to functionalist Parsons.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is primary socialisation?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did Parsons mean by stabilisation of adult personality?</a:t>
            </a:r>
          </a:p>
          <a:p>
            <a:pPr marL="514350" indent="-514350">
              <a:buAutoNum type="arabicParenR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82752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702" y="208827"/>
            <a:ext cx="11557686" cy="713811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Functionalism and the nuclear family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31" y="1039472"/>
            <a:ext cx="5659732" cy="56452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Now let’s read through the criticisms of the functionalist view of the family. (1 minutes)</a:t>
            </a:r>
          </a:p>
          <a:p>
            <a:pPr marL="0" indent="0">
              <a:buNone/>
            </a:pPr>
            <a:endParaRPr lang="en-GB" sz="24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Reduce this information into the correct box on your worksheet your worksheet, try and do no more than four bullet points. </a:t>
            </a:r>
          </a:p>
          <a:p>
            <a:pPr marL="0" indent="0">
              <a:buNone/>
            </a:pPr>
            <a:r>
              <a:rPr lang="en-GB" sz="2400" b="1" dirty="0">
                <a:latin typeface="Comic Sans MS" panose="030F0702030302020204" pitchFamily="66" charset="0"/>
              </a:rPr>
              <a:t>(5 minutes)</a:t>
            </a:r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593494" y="4824250"/>
            <a:ext cx="6417275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other sociologists might criticise the functionalist view of the family? Write your answers in your book!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negatives might functionalists ignore of the nuclear family? Write your answers in your book!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63B3D7-66BC-E974-1F8C-2C2D4133E805}"/>
              </a:ext>
            </a:extLst>
          </p:cNvPr>
          <p:cNvSpPr txBox="1"/>
          <p:nvPr/>
        </p:nvSpPr>
        <p:spPr>
          <a:xfrm>
            <a:off x="565988" y="5101248"/>
            <a:ext cx="4642750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1A2CE6-5C50-9A4D-9591-A5770D83D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5738" y="1039473"/>
            <a:ext cx="4862156" cy="360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72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Give two criticisms of the functionalist view of the nuclear family.</a:t>
            </a:r>
          </a:p>
          <a:p>
            <a:pPr marL="514350" indent="-514350">
              <a:buAutoNum type="arabicParenR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56895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did functionalist Murdock state are the four functions of the family?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Name the two functions of the family according to functionalist Parsons.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Give two criticisms of the functionalist view of the nuclear family.</a:t>
            </a:r>
          </a:p>
          <a:p>
            <a:pPr marL="514350" indent="-514350">
              <a:buAutoNum type="arabicParenR"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079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0FE51-85D1-C787-AEB9-7C7045934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READ THE KEY STUDY SHEET ON DELPHY AND LEONARD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FC3F0-06C6-C5C2-88CD-36E5AF5A3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912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Practice exam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b="1" dirty="0">
                <a:latin typeface="Comic Sans MS" panose="030F0702030302020204" pitchFamily="66" charset="0"/>
              </a:rPr>
              <a:t>Explain the functions of the family according to Murdock.</a:t>
            </a:r>
          </a:p>
          <a:p>
            <a:pPr marL="0" indent="0" algn="ctr">
              <a:buNone/>
            </a:pPr>
            <a:r>
              <a:rPr lang="en-GB" sz="4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 algn="ctr">
              <a:buNone/>
            </a:pPr>
            <a:endParaRPr lang="en-GB" sz="4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Functionalist Murdock studied… He believes…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The four functions of the family are… </a:t>
            </a: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This is beneficial for society because… (explain two of the functions and why they are good for society according to Murdock).</a:t>
            </a:r>
            <a:endParaRPr lang="en-GB" sz="2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9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792" y="0"/>
            <a:ext cx="11557686" cy="789709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Model 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721" y="1098875"/>
            <a:ext cx="11662757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Explain the functions of the family according to Murdock.</a:t>
            </a:r>
          </a:p>
          <a:p>
            <a:pPr marL="0" indent="0" algn="ctr">
              <a:buNone/>
            </a:pP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Functionalist Murdock studies over 250 societies and found some form of a nuclear family existed in all of them. He believes the nuclear family is the best fit to keep society running smoothly.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[1] </a:t>
            </a:r>
            <a:r>
              <a:rPr lang="en-GB" dirty="0">
                <a:latin typeface="Comic Sans MS" panose="030F0702030302020204" pitchFamily="66" charset="0"/>
              </a:rPr>
              <a:t>He states there are four clear functions of the nuclear family, they are the sexual, reproductive, educational and economic functions.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[2] </a:t>
            </a:r>
            <a:r>
              <a:rPr lang="en-GB" dirty="0">
                <a:latin typeface="Comic Sans MS" panose="030F0702030302020204" pitchFamily="66" charset="0"/>
              </a:rPr>
              <a:t>Murdock believed these were beneficial for society, for example the reproductive function ensured new people are being born to continue society, which generally occurs in a family setting.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[3] </a:t>
            </a:r>
            <a:r>
              <a:rPr lang="en-GB" dirty="0">
                <a:latin typeface="Comic Sans MS" panose="030F0702030302020204" pitchFamily="66" charset="0"/>
              </a:rPr>
              <a:t>Furthermore, the educational function meant children learnt the norms and values of society through their parents (primary socialisation) which helps society run smoothly when everyone knows and follows these values.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[4]</a:t>
            </a:r>
          </a:p>
        </p:txBody>
      </p:sp>
    </p:spTree>
    <p:extLst>
      <p:ext uri="{BB962C8B-B14F-4D97-AF65-F5344CB8AC3E}">
        <p14:creationId xmlns:p14="http://schemas.microsoft.com/office/powerpoint/2010/main" val="3671319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59948"/>
            <a:ext cx="8998325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Key study! Parsons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374" y="1290461"/>
            <a:ext cx="9614145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As we mentioned with the Rapoport’s study on family diversity, there are key studies you must know for your exam. </a:t>
            </a:r>
          </a:p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One of these key studies will be on your exam paper and you must be able to answer an exam question on this.</a:t>
            </a:r>
          </a:p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We will complete an Item question on Parsons. </a:t>
            </a:r>
          </a:p>
        </p:txBody>
      </p:sp>
      <p:pic>
        <p:nvPicPr>
          <p:cNvPr id="1028" name="Picture 4" descr="Key Clipart Images | Free Download | PNG Transparent ...">
            <a:extLst>
              <a:ext uri="{FF2B5EF4-FFF2-40B4-BE49-F238E27FC236}">
                <a16:creationId xmlns:a16="http://schemas.microsoft.com/office/drawing/2014/main" id="{76D2A861-A27C-8BF5-0EB0-CD3F76F64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156" y="59948"/>
            <a:ext cx="1819469" cy="18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Key Clipart Images | Free Download | PNG Transparent ...">
            <a:extLst>
              <a:ext uri="{FF2B5EF4-FFF2-40B4-BE49-F238E27FC236}">
                <a16:creationId xmlns:a16="http://schemas.microsoft.com/office/drawing/2014/main" id="{DEE6335F-E9B2-7C57-0AC5-699EB282E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7156" y="2295911"/>
            <a:ext cx="1819469" cy="18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Key Clipart Images | Free Download | PNG Transparent ...">
            <a:extLst>
              <a:ext uri="{FF2B5EF4-FFF2-40B4-BE49-F238E27FC236}">
                <a16:creationId xmlns:a16="http://schemas.microsoft.com/office/drawing/2014/main" id="{925C970B-A399-DF4E-09E7-10F14EB11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629" y="4320654"/>
            <a:ext cx="1819469" cy="181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70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5184" y="65315"/>
            <a:ext cx="8998325" cy="602525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Key study! Parsons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374" y="667840"/>
            <a:ext cx="11855761" cy="608752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Studying from a ________ perspective, Parson’s believed….. </a:t>
            </a:r>
            <a:r>
              <a:rPr lang="en-GB" sz="3200" i="1" dirty="0">
                <a:latin typeface="Comic Sans MS" panose="030F0702030302020204" pitchFamily="66" charset="0"/>
              </a:rPr>
              <a:t>(quote the item). 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One way the family is seen as important is…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This is when…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The roles in the family are…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This is beneficial for </a:t>
            </a:r>
            <a:r>
              <a:rPr lang="en-GB" sz="3200">
                <a:latin typeface="Comic Sans MS" panose="030F0702030302020204" pitchFamily="66" charset="0"/>
              </a:rPr>
              <a:t>society because…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AF6A71-5B1C-306A-980F-1DBF81E29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011" y="824183"/>
            <a:ext cx="5680485" cy="288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53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126449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have we learnt…. 3, 2, 1.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65107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Three things I have learnt today is…</a:t>
            </a:r>
          </a:p>
          <a:p>
            <a:pPr marL="0" indent="0">
              <a:buNone/>
            </a:pPr>
            <a:endParaRPr lang="en-GB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Two things I did well was…</a:t>
            </a:r>
          </a:p>
          <a:p>
            <a:pPr marL="0" indent="0">
              <a:buNone/>
            </a:pPr>
            <a:endParaRPr lang="en-GB" sz="36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b="1" dirty="0">
                <a:latin typeface="Comic Sans MS" panose="030F0702030302020204" pitchFamily="66" charset="0"/>
              </a:rPr>
              <a:t>One question I still have is…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1892" y="3731740"/>
            <a:ext cx="2420605" cy="239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4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RVPSRJS5WCQE-1801518596-45572</_dlc_DocId>
    <_dlc_DocIdUrl xmlns="17a39593-945a-4813-81bf-1728cf9e5038">
      <Url>https://stpeterscatholicschool.sharepoint.com/sites/StaffShared/_layouts/15/DocIdRedir.aspx?ID=RVPSRJS5WCQE-1801518596-45572</Url>
      <Description>RVPSRJS5WCQE-1801518596-45572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Props1.xml><?xml version="1.0" encoding="utf-8"?>
<ds:datastoreItem xmlns:ds="http://schemas.openxmlformats.org/officeDocument/2006/customXml" ds:itemID="{7D3F050A-8739-423D-8BAE-3064D6BFFFF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B7DE05-02FF-4603-8580-48CE756B72C1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F66590B1-54B1-42F6-A870-05879B2A5EB3}"/>
</file>

<file path=customXml/itemProps4.xml><?xml version="1.0" encoding="utf-8"?>
<ds:datastoreItem xmlns:ds="http://schemas.openxmlformats.org/officeDocument/2006/customXml" ds:itemID="{4B65CC51-6F1D-44B3-8825-D295BE4DC1F0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dcmitype/"/>
    <ds:schemaRef ds:uri="http://purl.org/dc/elements/1.1/"/>
    <ds:schemaRef ds:uri="http://schemas.openxmlformats.org/package/2006/metadata/core-properties"/>
    <ds:schemaRef ds:uri="b718aa60-7cf0-45e3-8d89-7c676556ebc7"/>
    <ds:schemaRef ds:uri="http://purl.org/dc/terms/"/>
    <ds:schemaRef ds:uri="http://schemas.microsoft.com/office/infopath/2007/PartnerControls"/>
    <ds:schemaRef ds:uri="9e683f99-5220-42b6-ba8a-178dcd410c3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1232</Words>
  <Application>Microsoft Office PowerPoint</Application>
  <PresentationFormat>Widescreen</PresentationFormat>
  <Paragraphs>134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1_Office Theme</vt:lpstr>
      <vt:lpstr>Knowledge Quiz!</vt:lpstr>
      <vt:lpstr>Knowledge Quiz! Answers</vt:lpstr>
      <vt:lpstr>Do it now! Whiteboards</vt:lpstr>
      <vt:lpstr>PowerPoint Presentation</vt:lpstr>
      <vt:lpstr>Functions of the family: Functionalist view</vt:lpstr>
      <vt:lpstr>Getting us thinking… whiteboards</vt:lpstr>
      <vt:lpstr>Functionalism and the family</vt:lpstr>
      <vt:lpstr>Functionalism and the nuclear family</vt:lpstr>
      <vt:lpstr>What have we learnt? Whiteboards!</vt:lpstr>
      <vt:lpstr>Functionalism and the nuclear family</vt:lpstr>
      <vt:lpstr>What have we learnt? Whiteboards!</vt:lpstr>
      <vt:lpstr>Functionalism and the nuclear family</vt:lpstr>
      <vt:lpstr>What have we learnt? Whiteboards!</vt:lpstr>
      <vt:lpstr>What have we learnt? Whiteboards!</vt:lpstr>
      <vt:lpstr>READ THE KEY STUDY SHEET ON DELPHY AND LEONARD</vt:lpstr>
      <vt:lpstr>Practice exam question</vt:lpstr>
      <vt:lpstr>Model answer</vt:lpstr>
      <vt:lpstr>Key study! Parsons</vt:lpstr>
      <vt:lpstr>Key study! Parsons</vt:lpstr>
      <vt:lpstr>What have we learnt…. 3, 2, 1.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 the nuclear family still important in modern Britain?</dc:title>
  <dc:creator>Miss S Hall</dc:creator>
  <cp:lastModifiedBy>Mrs C Kelleher</cp:lastModifiedBy>
  <cp:revision>14</cp:revision>
  <dcterms:created xsi:type="dcterms:W3CDTF">2018-09-25T06:50:29Z</dcterms:created>
  <dcterms:modified xsi:type="dcterms:W3CDTF">2026-10-13T17:18:35Z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227200</vt:r8>
  </property>
  <property fmtid="{D5CDD505-2E9C-101B-9397-08002B2CF9AE}" pid="4" name="_dlc_DocIdItemGuid">
    <vt:lpwstr>42a81690-8338-4047-b482-3a6ce06bf378</vt:lpwstr>
  </property>
  <property fmtid="{D5CDD505-2E9C-101B-9397-08002B2CF9AE}" pid="5" name="MediaServiceImageTags">
    <vt:lpwstr/>
  </property>
</Properties>
</file>