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ink/ink1.xml" ContentType="application/inkml+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5"/>
    <p:sldMasterId id="2147483672" r:id="rId6"/>
  </p:sldMasterIdLst>
  <p:sldIdLst>
    <p:sldId id="260" r:id="rId7"/>
    <p:sldId id="671" r:id="rId8"/>
    <p:sldId id="266" r:id="rId9"/>
    <p:sldId id="267" r:id="rId10"/>
    <p:sldId id="656" r:id="rId11"/>
    <p:sldId id="257" r:id="rId12"/>
    <p:sldId id="670" r:id="rId13"/>
    <p:sldId id="261" r:id="rId14"/>
    <p:sldId id="262" r:id="rId15"/>
    <p:sldId id="668" r:id="rId16"/>
    <p:sldId id="263" r:id="rId17"/>
    <p:sldId id="264" r:id="rId18"/>
    <p:sldId id="669" r:id="rId19"/>
    <p:sldId id="665" r:id="rId2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D6C7D4F-5320-429C-BF18-7A50C792579E}" v="28" dt="2025-10-13T13:36:24.14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1" d="100"/>
          <a:sy n="111" d="100"/>
        </p:scale>
        <p:origin x="534" y="60"/>
      </p:cViewPr>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microsoft.com/office/2015/10/relationships/revisionInfo" Target="revisionInfo.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1" Type="http://schemas.openxmlformats.org/officeDocument/2006/relationships/customXml" Target="../customXml/item1.xml"/><Relationship Id="rId6" Type="http://schemas.openxmlformats.org/officeDocument/2006/relationships/slideMaster" Target="slideMasters/slideMaster2.xml"/><Relationship Id="rId11" Type="http://schemas.openxmlformats.org/officeDocument/2006/relationships/slide" Target="slides/slide5.xml"/><Relationship Id="rId24" Type="http://schemas.openxmlformats.org/officeDocument/2006/relationships/tableStyles" Target="tableStyles.xml"/><Relationship Id="rId5" Type="http://schemas.openxmlformats.org/officeDocument/2006/relationships/slideMaster" Target="slideMasters/slideMaster1.xml"/><Relationship Id="rId15" Type="http://schemas.openxmlformats.org/officeDocument/2006/relationships/slide" Target="slides/slide9.xml"/><Relationship Id="rId23" Type="http://schemas.openxmlformats.org/officeDocument/2006/relationships/theme" Target="theme/theme1.xml"/><Relationship Id="rId10" Type="http://schemas.openxmlformats.org/officeDocument/2006/relationships/slide" Target="slides/slide4.xml"/><Relationship Id="rId19" Type="http://schemas.openxmlformats.org/officeDocument/2006/relationships/slide" Target="slides/slide13.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S Deery" userId="b52f665b-ec4e-4b4c-991a-dfed447f5776" providerId="ADAL" clId="{8D6C7D4F-5320-429C-BF18-7A50C792579E}"/>
    <pc:docChg chg="custSel modSld sldOrd">
      <pc:chgData name="Mrs S Deery" userId="b52f665b-ec4e-4b4c-991a-dfed447f5776" providerId="ADAL" clId="{8D6C7D4F-5320-429C-BF18-7A50C792579E}" dt="2025-10-13T13:36:24.148" v="30" actId="20577"/>
      <pc:docMkLst>
        <pc:docMk/>
      </pc:docMkLst>
      <pc:sldChg chg="ord">
        <pc:chgData name="Mrs S Deery" userId="b52f665b-ec4e-4b4c-991a-dfed447f5776" providerId="ADAL" clId="{8D6C7D4F-5320-429C-BF18-7A50C792579E}" dt="2025-10-13T12:58:44.532" v="1"/>
        <pc:sldMkLst>
          <pc:docMk/>
          <pc:sldMk cId="258812251" sldId="263"/>
        </pc:sldMkLst>
      </pc:sldChg>
      <pc:sldChg chg="ord">
        <pc:chgData name="Mrs S Deery" userId="b52f665b-ec4e-4b4c-991a-dfed447f5776" providerId="ADAL" clId="{8D6C7D4F-5320-429C-BF18-7A50C792579E}" dt="2025-10-13T12:58:44.532" v="1"/>
        <pc:sldMkLst>
          <pc:docMk/>
          <pc:sldMk cId="3287613559" sldId="264"/>
        </pc:sldMkLst>
      </pc:sldChg>
      <pc:sldChg chg="modSp mod">
        <pc:chgData name="Mrs S Deery" userId="b52f665b-ec4e-4b4c-991a-dfed447f5776" providerId="ADAL" clId="{8D6C7D4F-5320-429C-BF18-7A50C792579E}" dt="2025-10-13T13:36:24.148" v="30" actId="20577"/>
        <pc:sldMkLst>
          <pc:docMk/>
          <pc:sldMk cId="4039538196" sldId="669"/>
        </pc:sldMkLst>
        <pc:spChg chg="mod">
          <ac:chgData name="Mrs S Deery" userId="b52f665b-ec4e-4b4c-991a-dfed447f5776" providerId="ADAL" clId="{8D6C7D4F-5320-429C-BF18-7A50C792579E}" dt="2025-10-13T13:36:24.148" v="30" actId="20577"/>
          <ac:spMkLst>
            <pc:docMk/>
            <pc:sldMk cId="4039538196" sldId="669"/>
            <ac:spMk id="3" creationId="{00000000-0000-0000-0000-000000000000}"/>
          </ac:spMkLst>
        </pc:spChg>
      </pc:sldChg>
    </pc:docChg>
  </pc:docChgLst>
  <pc:docChgLst>
    <pc:chgData name="Miss S Hall" userId="b52f665b-ec4e-4b4c-991a-dfed447f5776" providerId="ADAL" clId="{F998659E-C2A5-42AB-A9F7-3A3D60225816}"/>
    <pc:docChg chg="modSld">
      <pc:chgData name="Miss S Hall" userId="b52f665b-ec4e-4b4c-991a-dfed447f5776" providerId="ADAL" clId="{F998659E-C2A5-42AB-A9F7-3A3D60225816}" dt="2024-10-29T14:34:18.721" v="4" actId="20577"/>
      <pc:docMkLst>
        <pc:docMk/>
      </pc:docMkLst>
      <pc:sldChg chg="modSp">
        <pc:chgData name="Miss S Hall" userId="b52f665b-ec4e-4b4c-991a-dfed447f5776" providerId="ADAL" clId="{F998659E-C2A5-42AB-A9F7-3A3D60225816}" dt="2024-10-29T14:34:18.721" v="4" actId="20577"/>
        <pc:sldMkLst>
          <pc:docMk/>
          <pc:sldMk cId="4039538196" sldId="669"/>
        </pc:sldMkLst>
      </pc:sldChg>
    </pc:docChg>
  </pc:docChgLst>
  <pc:docChgLst>
    <pc:chgData name="Mrs S Deery" userId="b52f665b-ec4e-4b4c-991a-dfed447f5776" providerId="ADAL" clId="{32DE391C-B797-429A-9AA7-7574F992BF26}"/>
    <pc:docChg chg="custSel addSld modSld sldOrd">
      <pc:chgData name="Mrs S Deery" userId="b52f665b-ec4e-4b4c-991a-dfed447f5776" providerId="ADAL" clId="{32DE391C-B797-429A-9AA7-7574F992BF26}" dt="2025-10-07T13:19:19.818" v="570"/>
      <pc:docMkLst>
        <pc:docMk/>
      </pc:docMkLst>
      <pc:sldChg chg="modSp mod ord modAnim">
        <pc:chgData name="Mrs S Deery" userId="b52f665b-ec4e-4b4c-991a-dfed447f5776" providerId="ADAL" clId="{32DE391C-B797-429A-9AA7-7574F992BF26}" dt="2025-10-07T12:57:48.555" v="36" actId="20577"/>
        <pc:sldMkLst>
          <pc:docMk/>
          <pc:sldMk cId="1466002970" sldId="260"/>
        </pc:sldMkLst>
        <pc:spChg chg="mod">
          <ac:chgData name="Mrs S Deery" userId="b52f665b-ec4e-4b4c-991a-dfed447f5776" providerId="ADAL" clId="{32DE391C-B797-429A-9AA7-7574F992BF26}" dt="2025-10-07T12:57:39.107" v="28" actId="20577"/>
          <ac:spMkLst>
            <pc:docMk/>
            <pc:sldMk cId="1466002970" sldId="260"/>
            <ac:spMk id="2" creationId="{00000000-0000-0000-0000-000000000000}"/>
          </ac:spMkLst>
        </pc:spChg>
        <pc:spChg chg="mod">
          <ac:chgData name="Mrs S Deery" userId="b52f665b-ec4e-4b4c-991a-dfed447f5776" providerId="ADAL" clId="{32DE391C-B797-429A-9AA7-7574F992BF26}" dt="2025-10-07T12:57:48.555" v="36" actId="20577"/>
          <ac:spMkLst>
            <pc:docMk/>
            <pc:sldMk cId="1466002970" sldId="260"/>
            <ac:spMk id="3" creationId="{00000000-0000-0000-0000-000000000000}"/>
          </ac:spMkLst>
        </pc:spChg>
      </pc:sldChg>
      <pc:sldChg chg="add">
        <pc:chgData name="Mrs S Deery" userId="b52f665b-ec4e-4b4c-991a-dfed447f5776" providerId="ADAL" clId="{32DE391C-B797-429A-9AA7-7574F992BF26}" dt="2025-10-07T12:57:29.610" v="0" actId="2890"/>
        <pc:sldMkLst>
          <pc:docMk/>
          <pc:sldMk cId="2638724473" sldId="670"/>
        </pc:sldMkLst>
      </pc:sldChg>
      <pc:sldChg chg="addSp modSp add mod modAnim">
        <pc:chgData name="Mrs S Deery" userId="b52f665b-ec4e-4b4c-991a-dfed447f5776" providerId="ADAL" clId="{32DE391C-B797-429A-9AA7-7574F992BF26}" dt="2025-10-07T13:19:19.818" v="570"/>
        <pc:sldMkLst>
          <pc:docMk/>
          <pc:sldMk cId="2941421" sldId="671"/>
        </pc:sldMkLst>
        <pc:spChg chg="mod">
          <ac:chgData name="Mrs S Deery" userId="b52f665b-ec4e-4b4c-991a-dfed447f5776" providerId="ADAL" clId="{32DE391C-B797-429A-9AA7-7574F992BF26}" dt="2025-10-07T12:57:58.869" v="39" actId="27636"/>
          <ac:spMkLst>
            <pc:docMk/>
            <pc:sldMk cId="2941421" sldId="671"/>
            <ac:spMk id="2" creationId="{5FF611E7-14D6-36A0-9DD0-8371E494A955}"/>
          </ac:spMkLst>
        </pc:spChg>
        <pc:spChg chg="mod">
          <ac:chgData name="Mrs S Deery" userId="b52f665b-ec4e-4b4c-991a-dfed447f5776" providerId="ADAL" clId="{32DE391C-B797-429A-9AA7-7574F992BF26}" dt="2025-10-07T13:02:41.996" v="569" actId="20577"/>
          <ac:spMkLst>
            <pc:docMk/>
            <pc:sldMk cId="2941421" sldId="671"/>
            <ac:spMk id="3" creationId="{0DD832E0-BEE0-0748-C158-EC3527759696}"/>
          </ac:spMkLst>
        </pc:spChg>
        <pc:inkChg chg="add">
          <ac:chgData name="Mrs S Deery" userId="b52f665b-ec4e-4b4c-991a-dfed447f5776" providerId="ADAL" clId="{32DE391C-B797-429A-9AA7-7574F992BF26}" dt="2025-10-07T13:19:19.818" v="570"/>
          <ac:inkMkLst>
            <pc:docMk/>
            <pc:sldMk cId="2941421" sldId="671"/>
            <ac:inkMk id="4" creationId="{D283FA9E-CA8F-0963-141B-070F89701E64}"/>
          </ac:inkMkLst>
        </pc:inkChg>
      </pc:sldChg>
    </pc:docChg>
  </pc:docChgLst>
  <pc:docChgLst>
    <pc:chgData name="Miss A Hussain" userId="6bbd677d-0980-4464-85ac-d45b0c24101d" providerId="ADAL" clId="{4A6B26A9-1055-4BC9-A355-FA659E4BC32A}"/>
    <pc:docChg chg="custSel modSld">
      <pc:chgData name="Miss A Hussain" userId="6bbd677d-0980-4464-85ac-d45b0c24101d" providerId="ADAL" clId="{4A6B26A9-1055-4BC9-A355-FA659E4BC32A}" dt="2024-10-16T12:07:16.550" v="608" actId="478"/>
      <pc:docMkLst>
        <pc:docMk/>
      </pc:docMkLst>
      <pc:sldChg chg="addSp delSp modSp mod">
        <pc:chgData name="Miss A Hussain" userId="6bbd677d-0980-4464-85ac-d45b0c24101d" providerId="ADAL" clId="{4A6B26A9-1055-4BC9-A355-FA659E4BC32A}" dt="2024-10-16T12:07:16.550" v="608" actId="478"/>
        <pc:sldMkLst>
          <pc:docMk/>
          <pc:sldMk cId="1607872779" sldId="261"/>
        </pc:sldMkLst>
      </pc:sldChg>
    </pc:docChg>
  </pc:docChgLst>
  <pc:docChgLst>
    <pc:chgData name="Miss S Hall" userId="b52f665b-ec4e-4b4c-991a-dfed447f5776" providerId="ADAL" clId="{8E1A377B-C5A1-4047-9EBF-096BA53BB2EA}"/>
    <pc:docChg chg="custSel modSld">
      <pc:chgData name="Miss S Hall" userId="b52f665b-ec4e-4b4c-991a-dfed447f5776" providerId="ADAL" clId="{8E1A377B-C5A1-4047-9EBF-096BA53BB2EA}" dt="2024-10-17T08:57:35.605" v="38" actId="20577"/>
      <pc:docMkLst>
        <pc:docMk/>
      </pc:docMkLst>
      <pc:sldChg chg="modSp mod">
        <pc:chgData name="Miss S Hall" userId="b52f665b-ec4e-4b4c-991a-dfed447f5776" providerId="ADAL" clId="{8E1A377B-C5A1-4047-9EBF-096BA53BB2EA}" dt="2024-10-17T08:57:35.605" v="38" actId="20577"/>
        <pc:sldMkLst>
          <pc:docMk/>
          <pc:sldMk cId="258812251" sldId="263"/>
        </pc:sldMkLst>
      </pc:sldChg>
    </pc:docChg>
  </pc:docChgLst>
  <pc:docChgLst>
    <pc:chgData name="Miss S Hall" userId="b52f665b-ec4e-4b4c-991a-dfed447f5776" providerId="ADAL" clId="{AEF11F27-9ADF-44B6-8948-F962FCCF3A09}"/>
    <pc:docChg chg="modSld">
      <pc:chgData name="Miss S Hall" userId="b52f665b-ec4e-4b4c-991a-dfed447f5776" providerId="ADAL" clId="{AEF11F27-9ADF-44B6-8948-F962FCCF3A09}" dt="2024-10-21T11:22:14.871" v="2" actId="207"/>
      <pc:docMkLst>
        <pc:docMk/>
      </pc:docMkLst>
      <pc:sldChg chg="modSp mod">
        <pc:chgData name="Miss S Hall" userId="b52f665b-ec4e-4b4c-991a-dfed447f5776" providerId="ADAL" clId="{AEF11F27-9ADF-44B6-8948-F962FCCF3A09}" dt="2024-10-21T11:22:14.871" v="2" actId="207"/>
        <pc:sldMkLst>
          <pc:docMk/>
          <pc:sldMk cId="4039538196" sldId="669"/>
        </pc:sldMkLst>
      </pc:sldChg>
    </pc:docChg>
  </pc:docChgLst>
  <pc:docChgLst>
    <pc:chgData name="Miss S Hall" userId="b52f665b-ec4e-4b4c-991a-dfed447f5776" providerId="ADAL" clId="{21D507EB-5F74-4BAC-8B56-49733DA1410C}"/>
    <pc:docChg chg="custSel addSld delSld modSld sldOrd delMainMaster">
      <pc:chgData name="Miss S Hall" userId="b52f665b-ec4e-4b4c-991a-dfed447f5776" providerId="ADAL" clId="{21D507EB-5F74-4BAC-8B56-49733DA1410C}" dt="2024-10-09T10:20:45.647" v="2075" actId="47"/>
      <pc:docMkLst>
        <pc:docMk/>
      </pc:docMkLst>
      <pc:sldChg chg="del">
        <pc:chgData name="Miss S Hall" userId="b52f665b-ec4e-4b4c-991a-dfed447f5776" providerId="ADAL" clId="{21D507EB-5F74-4BAC-8B56-49733DA1410C}" dt="2024-10-09T09:48:09.316" v="2" actId="47"/>
        <pc:sldMkLst>
          <pc:docMk/>
          <pc:sldMk cId="1609445667" sldId="256"/>
        </pc:sldMkLst>
      </pc:sldChg>
      <pc:sldChg chg="modSp mod ord">
        <pc:chgData name="Miss S Hall" userId="b52f665b-ec4e-4b4c-991a-dfed447f5776" providerId="ADAL" clId="{21D507EB-5F74-4BAC-8B56-49733DA1410C}" dt="2024-10-09T09:49:01.378" v="40" actId="20577"/>
        <pc:sldMkLst>
          <pc:docMk/>
          <pc:sldMk cId="2042326436" sldId="257"/>
        </pc:sldMkLst>
      </pc:sldChg>
      <pc:sldChg chg="modSp mod modAnim">
        <pc:chgData name="Miss S Hall" userId="b52f665b-ec4e-4b4c-991a-dfed447f5776" providerId="ADAL" clId="{21D507EB-5F74-4BAC-8B56-49733DA1410C}" dt="2024-10-09T09:49:53.596" v="66" actId="20577"/>
        <pc:sldMkLst>
          <pc:docMk/>
          <pc:sldMk cId="1466002970" sldId="260"/>
        </pc:sldMkLst>
      </pc:sldChg>
      <pc:sldChg chg="addSp delSp modSp mod modAnim">
        <pc:chgData name="Miss S Hall" userId="b52f665b-ec4e-4b4c-991a-dfed447f5776" providerId="ADAL" clId="{21D507EB-5F74-4BAC-8B56-49733DA1410C}" dt="2024-10-09T09:53:11.012" v="260" actId="1076"/>
        <pc:sldMkLst>
          <pc:docMk/>
          <pc:sldMk cId="1607872779" sldId="261"/>
        </pc:sldMkLst>
      </pc:sldChg>
      <pc:sldChg chg="modSp mod">
        <pc:chgData name="Miss S Hall" userId="b52f665b-ec4e-4b4c-991a-dfed447f5776" providerId="ADAL" clId="{21D507EB-5F74-4BAC-8B56-49733DA1410C}" dt="2024-10-09T09:53:38.173" v="303" actId="20577"/>
        <pc:sldMkLst>
          <pc:docMk/>
          <pc:sldMk cId="3022954103" sldId="262"/>
        </pc:sldMkLst>
      </pc:sldChg>
      <pc:sldChg chg="delSp modSp mod modAnim">
        <pc:chgData name="Miss S Hall" userId="b52f665b-ec4e-4b4c-991a-dfed447f5776" providerId="ADAL" clId="{21D507EB-5F74-4BAC-8B56-49733DA1410C}" dt="2024-10-09T09:56:15.235" v="646" actId="207"/>
        <pc:sldMkLst>
          <pc:docMk/>
          <pc:sldMk cId="258812251" sldId="263"/>
        </pc:sldMkLst>
      </pc:sldChg>
      <pc:sldChg chg="modSp mod">
        <pc:chgData name="Miss S Hall" userId="b52f665b-ec4e-4b4c-991a-dfed447f5776" providerId="ADAL" clId="{21D507EB-5F74-4BAC-8B56-49733DA1410C}" dt="2024-10-09T10:00:29.989" v="1452" actId="20577"/>
        <pc:sldMkLst>
          <pc:docMk/>
          <pc:sldMk cId="3287613559" sldId="264"/>
        </pc:sldMkLst>
      </pc:sldChg>
      <pc:sldChg chg="ord">
        <pc:chgData name="Miss S Hall" userId="b52f665b-ec4e-4b4c-991a-dfed447f5776" providerId="ADAL" clId="{21D507EB-5F74-4BAC-8B56-49733DA1410C}" dt="2024-10-09T09:48:07.565" v="1"/>
        <pc:sldMkLst>
          <pc:docMk/>
          <pc:sldMk cId="2356364149" sldId="266"/>
        </pc:sldMkLst>
      </pc:sldChg>
      <pc:sldChg chg="ord">
        <pc:chgData name="Miss S Hall" userId="b52f665b-ec4e-4b4c-991a-dfed447f5776" providerId="ADAL" clId="{21D507EB-5F74-4BAC-8B56-49733DA1410C}" dt="2024-10-09T09:48:11.300" v="4"/>
        <pc:sldMkLst>
          <pc:docMk/>
          <pc:sldMk cId="2559484369" sldId="267"/>
        </pc:sldMkLst>
      </pc:sldChg>
      <pc:sldChg chg="addSp delSp modSp mod">
        <pc:chgData name="Miss S Hall" userId="b52f665b-ec4e-4b4c-991a-dfed447f5776" providerId="ADAL" clId="{21D507EB-5F74-4BAC-8B56-49733DA1410C}" dt="2024-10-09T09:48:38.911" v="18" actId="20577"/>
        <pc:sldMkLst>
          <pc:docMk/>
          <pc:sldMk cId="2840907448" sldId="656"/>
        </pc:sldMkLst>
      </pc:sldChg>
      <pc:sldChg chg="modSp add del mod ord">
        <pc:chgData name="Miss S Hall" userId="b52f665b-ec4e-4b4c-991a-dfed447f5776" providerId="ADAL" clId="{21D507EB-5F74-4BAC-8B56-49733DA1410C}" dt="2024-10-09T10:20:45.647" v="2075" actId="47"/>
        <pc:sldMkLst>
          <pc:docMk/>
          <pc:sldMk cId="2620707633" sldId="657"/>
        </pc:sldMkLst>
      </pc:sldChg>
      <pc:sldChg chg="modSp mod modAnim">
        <pc:chgData name="Miss S Hall" userId="b52f665b-ec4e-4b4c-991a-dfed447f5776" providerId="ADAL" clId="{21D507EB-5F74-4BAC-8B56-49733DA1410C}" dt="2024-10-09T10:20:33.861" v="2074" actId="14100"/>
        <pc:sldMkLst>
          <pc:docMk/>
          <pc:sldMk cId="1578147690" sldId="668"/>
        </pc:sldMkLst>
      </pc:sldChg>
      <pc:sldChg chg="addSp delSp modSp mod">
        <pc:chgData name="Miss S Hall" userId="b52f665b-ec4e-4b4c-991a-dfed447f5776" providerId="ADAL" clId="{21D507EB-5F74-4BAC-8B56-49733DA1410C}" dt="2024-10-09T10:19:30.301" v="1856" actId="20577"/>
        <pc:sldMkLst>
          <pc:docMk/>
          <pc:sldMk cId="4039538196" sldId="669"/>
        </pc:sldMkLst>
      </pc:sldChg>
      <pc:sldMasterChg chg="del delSldLayout">
        <pc:chgData name="Miss S Hall" userId="b52f665b-ec4e-4b4c-991a-dfed447f5776" providerId="ADAL" clId="{21D507EB-5F74-4BAC-8B56-49733DA1410C}" dt="2024-10-09T09:48:09.316" v="2" actId="47"/>
        <pc:sldMasterMkLst>
          <pc:docMk/>
          <pc:sldMasterMk cId="3680160579" sldId="2147483648"/>
        </pc:sldMasterMkLst>
        <pc:sldLayoutChg chg="del">
          <pc:chgData name="Miss S Hall" userId="b52f665b-ec4e-4b4c-991a-dfed447f5776" providerId="ADAL" clId="{21D507EB-5F74-4BAC-8B56-49733DA1410C}" dt="2024-10-09T09:48:09.316" v="2" actId="47"/>
          <pc:sldLayoutMkLst>
            <pc:docMk/>
            <pc:sldMasterMk cId="3680160579" sldId="2147483648"/>
            <pc:sldLayoutMk cId="1859078989" sldId="2147483649"/>
          </pc:sldLayoutMkLst>
        </pc:sldLayoutChg>
        <pc:sldLayoutChg chg="del">
          <pc:chgData name="Miss S Hall" userId="b52f665b-ec4e-4b4c-991a-dfed447f5776" providerId="ADAL" clId="{21D507EB-5F74-4BAC-8B56-49733DA1410C}" dt="2024-10-09T09:48:09.316" v="2" actId="47"/>
          <pc:sldLayoutMkLst>
            <pc:docMk/>
            <pc:sldMasterMk cId="3680160579" sldId="2147483648"/>
            <pc:sldLayoutMk cId="1883508735" sldId="2147483650"/>
          </pc:sldLayoutMkLst>
        </pc:sldLayoutChg>
        <pc:sldLayoutChg chg="del">
          <pc:chgData name="Miss S Hall" userId="b52f665b-ec4e-4b4c-991a-dfed447f5776" providerId="ADAL" clId="{21D507EB-5F74-4BAC-8B56-49733DA1410C}" dt="2024-10-09T09:48:09.316" v="2" actId="47"/>
          <pc:sldLayoutMkLst>
            <pc:docMk/>
            <pc:sldMasterMk cId="3680160579" sldId="2147483648"/>
            <pc:sldLayoutMk cId="2888019629" sldId="2147483651"/>
          </pc:sldLayoutMkLst>
        </pc:sldLayoutChg>
        <pc:sldLayoutChg chg="del">
          <pc:chgData name="Miss S Hall" userId="b52f665b-ec4e-4b4c-991a-dfed447f5776" providerId="ADAL" clId="{21D507EB-5F74-4BAC-8B56-49733DA1410C}" dt="2024-10-09T09:48:09.316" v="2" actId="47"/>
          <pc:sldLayoutMkLst>
            <pc:docMk/>
            <pc:sldMasterMk cId="3680160579" sldId="2147483648"/>
            <pc:sldLayoutMk cId="1835701144" sldId="2147483652"/>
          </pc:sldLayoutMkLst>
        </pc:sldLayoutChg>
        <pc:sldLayoutChg chg="del">
          <pc:chgData name="Miss S Hall" userId="b52f665b-ec4e-4b4c-991a-dfed447f5776" providerId="ADAL" clId="{21D507EB-5F74-4BAC-8B56-49733DA1410C}" dt="2024-10-09T09:48:09.316" v="2" actId="47"/>
          <pc:sldLayoutMkLst>
            <pc:docMk/>
            <pc:sldMasterMk cId="3680160579" sldId="2147483648"/>
            <pc:sldLayoutMk cId="1800147789" sldId="2147483653"/>
          </pc:sldLayoutMkLst>
        </pc:sldLayoutChg>
        <pc:sldLayoutChg chg="del">
          <pc:chgData name="Miss S Hall" userId="b52f665b-ec4e-4b4c-991a-dfed447f5776" providerId="ADAL" clId="{21D507EB-5F74-4BAC-8B56-49733DA1410C}" dt="2024-10-09T09:48:09.316" v="2" actId="47"/>
          <pc:sldLayoutMkLst>
            <pc:docMk/>
            <pc:sldMasterMk cId="3680160579" sldId="2147483648"/>
            <pc:sldLayoutMk cId="753998486" sldId="2147483654"/>
          </pc:sldLayoutMkLst>
        </pc:sldLayoutChg>
        <pc:sldLayoutChg chg="del">
          <pc:chgData name="Miss S Hall" userId="b52f665b-ec4e-4b4c-991a-dfed447f5776" providerId="ADAL" clId="{21D507EB-5F74-4BAC-8B56-49733DA1410C}" dt="2024-10-09T09:48:09.316" v="2" actId="47"/>
          <pc:sldLayoutMkLst>
            <pc:docMk/>
            <pc:sldMasterMk cId="3680160579" sldId="2147483648"/>
            <pc:sldLayoutMk cId="4277922322" sldId="2147483655"/>
          </pc:sldLayoutMkLst>
        </pc:sldLayoutChg>
        <pc:sldLayoutChg chg="del">
          <pc:chgData name="Miss S Hall" userId="b52f665b-ec4e-4b4c-991a-dfed447f5776" providerId="ADAL" clId="{21D507EB-5F74-4BAC-8B56-49733DA1410C}" dt="2024-10-09T09:48:09.316" v="2" actId="47"/>
          <pc:sldLayoutMkLst>
            <pc:docMk/>
            <pc:sldMasterMk cId="3680160579" sldId="2147483648"/>
            <pc:sldLayoutMk cId="2481391787" sldId="2147483656"/>
          </pc:sldLayoutMkLst>
        </pc:sldLayoutChg>
        <pc:sldLayoutChg chg="del">
          <pc:chgData name="Miss S Hall" userId="b52f665b-ec4e-4b4c-991a-dfed447f5776" providerId="ADAL" clId="{21D507EB-5F74-4BAC-8B56-49733DA1410C}" dt="2024-10-09T09:48:09.316" v="2" actId="47"/>
          <pc:sldLayoutMkLst>
            <pc:docMk/>
            <pc:sldMasterMk cId="3680160579" sldId="2147483648"/>
            <pc:sldLayoutMk cId="175634864" sldId="2147483657"/>
          </pc:sldLayoutMkLst>
        </pc:sldLayoutChg>
        <pc:sldLayoutChg chg="del">
          <pc:chgData name="Miss S Hall" userId="b52f665b-ec4e-4b4c-991a-dfed447f5776" providerId="ADAL" clId="{21D507EB-5F74-4BAC-8B56-49733DA1410C}" dt="2024-10-09T09:48:09.316" v="2" actId="47"/>
          <pc:sldLayoutMkLst>
            <pc:docMk/>
            <pc:sldMasterMk cId="3680160579" sldId="2147483648"/>
            <pc:sldLayoutMk cId="949892096" sldId="2147483658"/>
          </pc:sldLayoutMkLst>
        </pc:sldLayoutChg>
        <pc:sldLayoutChg chg="del">
          <pc:chgData name="Miss S Hall" userId="b52f665b-ec4e-4b4c-991a-dfed447f5776" providerId="ADAL" clId="{21D507EB-5F74-4BAC-8B56-49733DA1410C}" dt="2024-10-09T09:48:09.316" v="2" actId="47"/>
          <pc:sldLayoutMkLst>
            <pc:docMk/>
            <pc:sldMasterMk cId="3680160579" sldId="2147483648"/>
            <pc:sldLayoutMk cId="2381323080" sldId="2147483659"/>
          </pc:sldLayoutMkLst>
        </pc:sldLayoutChg>
      </pc:sldMasterChg>
    </pc:docChg>
  </pc:docChgLst>
</pc:chgInfo>
</file>

<file path=ppt/ink/ink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4095" units="cm"/>
          <inkml:channel name="T" type="integer" max="2.14748E9" units="dev"/>
        </inkml:traceFormat>
        <inkml:channelProperties>
          <inkml:channelProperty channel="X" name="resolution" value="377.1958" units="1/cm"/>
          <inkml:channelProperty channel="Y" name="resolution" value="657.57574" units="1/cm"/>
          <inkml:channelProperty channel="F" name="resolution" value="82.17941" units="1/cm"/>
          <inkml:channelProperty channel="T" name="resolution" value="1" units="1/dev"/>
        </inkml:channelProperties>
      </inkml:inkSource>
      <inkml:timestamp xml:id="ts0" timeString="2025-10-07T13:08:27.001"/>
    </inkml:context>
    <inkml:brush xml:id="br0">
      <inkml:brushProperty name="width" value="0.05292" units="cm"/>
      <inkml:brushProperty name="height" value="0.05292" units="cm"/>
      <inkml:brushProperty name="color" value="#FF0000"/>
    </inkml:brush>
    <inkml:context xml:id="ctx1">
      <inkml:inkSource xml:id="inkSrc1">
        <inkml:traceFormat>
          <inkml:channel name="X" type="integer" max="32767" units="cm"/>
          <inkml:channel name="Y" type="integer" max="32767" units="cm"/>
          <inkml:channel name="T" type="integer" max="2.14748E9" units="dev"/>
        </inkml:traceFormat>
        <inkml:channelProperties>
          <inkml:channelProperty channel="X" name="resolution" value="377.1958" units="1/cm"/>
          <inkml:channelProperty channel="Y" name="resolution" value="657.57574" units="1/cm"/>
          <inkml:channelProperty channel="T" name="resolution" value="1" units="1/dev"/>
        </inkml:channelProperties>
      </inkml:inkSource>
      <inkml:timestamp xml:id="ts1" timeString="2025-10-07T13:08:27.769"/>
    </inkml:context>
  </inkml:definitions>
  <inkml:trace contextRef="#ctx0" brushRef="#br0">11052 10873 255 0,'0'0'0'0</inkml:trace>
  <inkml:trace contextRef="#ctx1" brushRef="#br0">11494 10121 0,'0'0'0,"-9"0"0,9 0 0,-11 0 0,-9 0 0,-2 0 16,-15 2-16,2 0 0,-19 1 0,0 1 15,-26 3-15,0 1 0,-21 10 16,1 0-16,-7 16 0,-1-1 0,5 18 16,1 3-16,15 11 0,-3 0 15</inkml:trace>
  <inkml:trace contextRef="#ctx1" brushRef="#br0" timeOffset="527.02">11518 9703 0,'0'0'0,"-4"0"0,4 0 0,-4 0 0,-10-4 0,1 2 16,-12-6-16,1 2 0,-11-5 16,0 0-16,-5-3 0,-3 4 0,-21-5 15,-4 4-15,-21 0 0,-1 0 16,-12 8-16,-1-2 0,10 7 16,-3 2-16,20 12 0,-1-1 0,23 4 31,-3-2-31,19 1 0,0-1 0</inkml:trace>
</inkml:ink>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5C8A963-EE74-430A-AEC5-D3C1B7B2D789}" type="datetimeFigureOut">
              <a:rPr lang="en-GB" smtClean="0"/>
              <a:t>13/10/2025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230E8E-5A01-4B1F-8717-D7FB0B9887DF}" type="slidenum">
              <a:rPr lang="en-GB" smtClean="0"/>
              <a:t>‹#›</a:t>
            </a:fld>
            <a:endParaRPr lang="en-GB"/>
          </a:p>
        </p:txBody>
      </p:sp>
    </p:spTree>
    <p:extLst>
      <p:ext uri="{BB962C8B-B14F-4D97-AF65-F5344CB8AC3E}">
        <p14:creationId xmlns:p14="http://schemas.microsoft.com/office/powerpoint/2010/main" val="14221237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5C8A963-EE74-430A-AEC5-D3C1B7B2D789}" type="datetimeFigureOut">
              <a:rPr lang="en-GB" smtClean="0"/>
              <a:t>13/10/2025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230E8E-5A01-4B1F-8717-D7FB0B9887DF}" type="slidenum">
              <a:rPr lang="en-GB" smtClean="0"/>
              <a:t>‹#›</a:t>
            </a:fld>
            <a:endParaRPr lang="en-GB"/>
          </a:p>
        </p:txBody>
      </p:sp>
    </p:spTree>
    <p:extLst>
      <p:ext uri="{BB962C8B-B14F-4D97-AF65-F5344CB8AC3E}">
        <p14:creationId xmlns:p14="http://schemas.microsoft.com/office/powerpoint/2010/main" val="4420666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5C8A963-EE74-430A-AEC5-D3C1B7B2D789}" type="datetimeFigureOut">
              <a:rPr lang="en-GB" smtClean="0"/>
              <a:t>13/10/2025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230E8E-5A01-4B1F-8717-D7FB0B9887DF}" type="slidenum">
              <a:rPr lang="en-GB" smtClean="0"/>
              <a:t>‹#›</a:t>
            </a:fld>
            <a:endParaRPr lang="en-GB"/>
          </a:p>
        </p:txBody>
      </p:sp>
    </p:spTree>
    <p:extLst>
      <p:ext uri="{BB962C8B-B14F-4D97-AF65-F5344CB8AC3E}">
        <p14:creationId xmlns:p14="http://schemas.microsoft.com/office/powerpoint/2010/main" val="46993477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5C8A963-EE74-430A-AEC5-D3C1B7B2D789}" type="datetimeFigureOut">
              <a:rPr lang="en-GB" smtClean="0"/>
              <a:t>13/10/2025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3230E8E-5A01-4B1F-8717-D7FB0B9887DF}" type="slidenum">
              <a:rPr lang="en-GB" smtClean="0"/>
              <a:t>‹#›</a:t>
            </a:fld>
            <a:endParaRPr lang="en-GB"/>
          </a:p>
        </p:txBody>
      </p:sp>
    </p:spTree>
    <p:extLst>
      <p:ext uri="{BB962C8B-B14F-4D97-AF65-F5344CB8AC3E}">
        <p14:creationId xmlns:p14="http://schemas.microsoft.com/office/powerpoint/2010/main" val="94858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5C8A963-EE74-430A-AEC5-D3C1B7B2D789}" type="datetimeFigureOut">
              <a:rPr lang="en-GB" smtClean="0"/>
              <a:t>13/10/2025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3230E8E-5A01-4B1F-8717-D7FB0B9887DF}" type="slidenum">
              <a:rPr lang="en-GB" smtClean="0"/>
              <a:t>‹#›</a:t>
            </a:fld>
            <a:endParaRPr lang="en-GB"/>
          </a:p>
        </p:txBody>
      </p:sp>
    </p:spTree>
    <p:extLst>
      <p:ext uri="{BB962C8B-B14F-4D97-AF65-F5344CB8AC3E}">
        <p14:creationId xmlns:p14="http://schemas.microsoft.com/office/powerpoint/2010/main" val="304143847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5C8A963-EE74-430A-AEC5-D3C1B7B2D789}" type="datetimeFigureOut">
              <a:rPr lang="en-GB" smtClean="0"/>
              <a:t>13/10/2025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3230E8E-5A01-4B1F-8717-D7FB0B9887DF}" type="slidenum">
              <a:rPr lang="en-GB" smtClean="0"/>
              <a:t>‹#›</a:t>
            </a:fld>
            <a:endParaRPr lang="en-GB"/>
          </a:p>
        </p:txBody>
      </p:sp>
    </p:spTree>
    <p:extLst>
      <p:ext uri="{BB962C8B-B14F-4D97-AF65-F5344CB8AC3E}">
        <p14:creationId xmlns:p14="http://schemas.microsoft.com/office/powerpoint/2010/main" val="985056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5C8A963-EE74-430A-AEC5-D3C1B7B2D789}" type="datetimeFigureOut">
              <a:rPr lang="en-GB" smtClean="0"/>
              <a:t>13/10/2025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3230E8E-5A01-4B1F-8717-D7FB0B9887DF}" type="slidenum">
              <a:rPr lang="en-GB" smtClean="0"/>
              <a:t>‹#›</a:t>
            </a:fld>
            <a:endParaRPr lang="en-GB"/>
          </a:p>
        </p:txBody>
      </p:sp>
    </p:spTree>
    <p:extLst>
      <p:ext uri="{BB962C8B-B14F-4D97-AF65-F5344CB8AC3E}">
        <p14:creationId xmlns:p14="http://schemas.microsoft.com/office/powerpoint/2010/main" val="21725715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5C8A963-EE74-430A-AEC5-D3C1B7B2D789}" type="datetimeFigureOut">
              <a:rPr lang="en-GB" smtClean="0"/>
              <a:t>13/10/2025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3230E8E-5A01-4B1F-8717-D7FB0B9887DF}" type="slidenum">
              <a:rPr lang="en-GB" smtClean="0"/>
              <a:t>‹#›</a:t>
            </a:fld>
            <a:endParaRPr lang="en-GB"/>
          </a:p>
        </p:txBody>
      </p:sp>
    </p:spTree>
    <p:extLst>
      <p:ext uri="{BB962C8B-B14F-4D97-AF65-F5344CB8AC3E}">
        <p14:creationId xmlns:p14="http://schemas.microsoft.com/office/powerpoint/2010/main" val="19071138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5C8A963-EE74-430A-AEC5-D3C1B7B2D789}" type="datetimeFigureOut">
              <a:rPr lang="en-GB" smtClean="0"/>
              <a:t>13/10/2025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3230E8E-5A01-4B1F-8717-D7FB0B9887DF}" type="slidenum">
              <a:rPr lang="en-GB" smtClean="0"/>
              <a:t>‹#›</a:t>
            </a:fld>
            <a:endParaRPr lang="en-GB"/>
          </a:p>
        </p:txBody>
      </p:sp>
    </p:spTree>
    <p:extLst>
      <p:ext uri="{BB962C8B-B14F-4D97-AF65-F5344CB8AC3E}">
        <p14:creationId xmlns:p14="http://schemas.microsoft.com/office/powerpoint/2010/main" val="5625769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5C8A963-EE74-430A-AEC5-D3C1B7B2D789}" type="datetimeFigureOut">
              <a:rPr lang="en-GB" smtClean="0"/>
              <a:t>13/10/2025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230E8E-5A01-4B1F-8717-D7FB0B9887DF}" type="slidenum">
              <a:rPr lang="en-GB" smtClean="0"/>
              <a:t>‹#›</a:t>
            </a:fld>
            <a:endParaRPr lang="en-GB"/>
          </a:p>
        </p:txBody>
      </p:sp>
    </p:spTree>
    <p:extLst>
      <p:ext uri="{BB962C8B-B14F-4D97-AF65-F5344CB8AC3E}">
        <p14:creationId xmlns:p14="http://schemas.microsoft.com/office/powerpoint/2010/main" val="31246834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5C8A963-EE74-430A-AEC5-D3C1B7B2D789}" type="datetimeFigureOut">
              <a:rPr lang="en-GB" smtClean="0"/>
              <a:t>13/10/2025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3230E8E-5A01-4B1F-8717-D7FB0B9887DF}" type="slidenum">
              <a:rPr lang="en-GB" smtClean="0"/>
              <a:t>‹#›</a:t>
            </a:fld>
            <a:endParaRPr lang="en-GB"/>
          </a:p>
        </p:txBody>
      </p:sp>
    </p:spTree>
    <p:extLst>
      <p:ext uri="{BB962C8B-B14F-4D97-AF65-F5344CB8AC3E}">
        <p14:creationId xmlns:p14="http://schemas.microsoft.com/office/powerpoint/2010/main" val="283770780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57ACEAA-CEDC-4148-A14D-6FCA43E50A98}" type="datetimeFigureOut">
              <a:rPr lang="en-GB" smtClean="0"/>
              <a:t>13/10/2025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50C4D6F-82CE-4998-9EBC-E4D387172B7E}" type="slidenum">
              <a:rPr lang="en-GB" smtClean="0"/>
              <a:t>‹#›</a:t>
            </a:fld>
            <a:endParaRPr lang="en-GB"/>
          </a:p>
        </p:txBody>
      </p:sp>
    </p:spTree>
    <p:extLst>
      <p:ext uri="{BB962C8B-B14F-4D97-AF65-F5344CB8AC3E}">
        <p14:creationId xmlns:p14="http://schemas.microsoft.com/office/powerpoint/2010/main" val="6944498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57ACEAA-CEDC-4148-A14D-6FCA43E50A98}" type="datetimeFigureOut">
              <a:rPr lang="en-GB" smtClean="0"/>
              <a:t>13/10/2025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50C4D6F-82CE-4998-9EBC-E4D387172B7E}" type="slidenum">
              <a:rPr lang="en-GB" smtClean="0"/>
              <a:t>‹#›</a:t>
            </a:fld>
            <a:endParaRPr lang="en-GB"/>
          </a:p>
        </p:txBody>
      </p:sp>
    </p:spTree>
    <p:extLst>
      <p:ext uri="{BB962C8B-B14F-4D97-AF65-F5344CB8AC3E}">
        <p14:creationId xmlns:p14="http://schemas.microsoft.com/office/powerpoint/2010/main" val="106351273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57ACEAA-CEDC-4148-A14D-6FCA43E50A98}" type="datetimeFigureOut">
              <a:rPr lang="en-GB" smtClean="0"/>
              <a:t>13/10/2025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50C4D6F-82CE-4998-9EBC-E4D387172B7E}" type="slidenum">
              <a:rPr lang="en-GB" smtClean="0"/>
              <a:t>‹#›</a:t>
            </a:fld>
            <a:endParaRPr lang="en-GB"/>
          </a:p>
        </p:txBody>
      </p:sp>
    </p:spTree>
    <p:extLst>
      <p:ext uri="{BB962C8B-B14F-4D97-AF65-F5344CB8AC3E}">
        <p14:creationId xmlns:p14="http://schemas.microsoft.com/office/powerpoint/2010/main" val="3263113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57ACEAA-CEDC-4148-A14D-6FCA43E50A98}" type="datetimeFigureOut">
              <a:rPr lang="en-GB" smtClean="0"/>
              <a:t>13/10/2025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50C4D6F-82CE-4998-9EBC-E4D387172B7E}" type="slidenum">
              <a:rPr lang="en-GB" smtClean="0"/>
              <a:t>‹#›</a:t>
            </a:fld>
            <a:endParaRPr lang="en-GB"/>
          </a:p>
        </p:txBody>
      </p:sp>
    </p:spTree>
    <p:extLst>
      <p:ext uri="{BB962C8B-B14F-4D97-AF65-F5344CB8AC3E}">
        <p14:creationId xmlns:p14="http://schemas.microsoft.com/office/powerpoint/2010/main" val="407232444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57ACEAA-CEDC-4148-A14D-6FCA43E50A98}" type="datetimeFigureOut">
              <a:rPr lang="en-GB" smtClean="0"/>
              <a:t>13/10/2025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50C4D6F-82CE-4998-9EBC-E4D387172B7E}" type="slidenum">
              <a:rPr lang="en-GB" smtClean="0"/>
              <a:t>‹#›</a:t>
            </a:fld>
            <a:endParaRPr lang="en-GB"/>
          </a:p>
        </p:txBody>
      </p:sp>
    </p:spTree>
    <p:extLst>
      <p:ext uri="{BB962C8B-B14F-4D97-AF65-F5344CB8AC3E}">
        <p14:creationId xmlns:p14="http://schemas.microsoft.com/office/powerpoint/2010/main" val="7678115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57ACEAA-CEDC-4148-A14D-6FCA43E50A98}" type="datetimeFigureOut">
              <a:rPr lang="en-GB" smtClean="0"/>
              <a:t>13/10/2025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50C4D6F-82CE-4998-9EBC-E4D387172B7E}" type="slidenum">
              <a:rPr lang="en-GB" smtClean="0"/>
              <a:t>‹#›</a:t>
            </a:fld>
            <a:endParaRPr lang="en-GB"/>
          </a:p>
        </p:txBody>
      </p:sp>
    </p:spTree>
    <p:extLst>
      <p:ext uri="{BB962C8B-B14F-4D97-AF65-F5344CB8AC3E}">
        <p14:creationId xmlns:p14="http://schemas.microsoft.com/office/powerpoint/2010/main" val="298868498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57ACEAA-CEDC-4148-A14D-6FCA43E50A98}" type="datetimeFigureOut">
              <a:rPr lang="en-GB" smtClean="0"/>
              <a:t>13/10/2025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50C4D6F-82CE-4998-9EBC-E4D387172B7E}" type="slidenum">
              <a:rPr lang="en-GB" smtClean="0"/>
              <a:t>‹#›</a:t>
            </a:fld>
            <a:endParaRPr lang="en-GB"/>
          </a:p>
        </p:txBody>
      </p:sp>
    </p:spTree>
    <p:extLst>
      <p:ext uri="{BB962C8B-B14F-4D97-AF65-F5344CB8AC3E}">
        <p14:creationId xmlns:p14="http://schemas.microsoft.com/office/powerpoint/2010/main" val="186793231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57ACEAA-CEDC-4148-A14D-6FCA43E50A98}" type="datetimeFigureOut">
              <a:rPr lang="en-GB" smtClean="0"/>
              <a:t>13/10/2025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50C4D6F-82CE-4998-9EBC-E4D387172B7E}" type="slidenum">
              <a:rPr lang="en-GB" smtClean="0"/>
              <a:t>‹#›</a:t>
            </a:fld>
            <a:endParaRPr lang="en-GB"/>
          </a:p>
        </p:txBody>
      </p:sp>
    </p:spTree>
    <p:extLst>
      <p:ext uri="{BB962C8B-B14F-4D97-AF65-F5344CB8AC3E}">
        <p14:creationId xmlns:p14="http://schemas.microsoft.com/office/powerpoint/2010/main" val="258404138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57ACEAA-CEDC-4148-A14D-6FCA43E50A98}" type="datetimeFigureOut">
              <a:rPr lang="en-GB" smtClean="0"/>
              <a:t>13/10/2025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50C4D6F-82CE-4998-9EBC-E4D387172B7E}" type="slidenum">
              <a:rPr lang="en-GB" smtClean="0"/>
              <a:t>‹#›</a:t>
            </a:fld>
            <a:endParaRPr lang="en-GB"/>
          </a:p>
        </p:txBody>
      </p:sp>
    </p:spTree>
    <p:extLst>
      <p:ext uri="{BB962C8B-B14F-4D97-AF65-F5344CB8AC3E}">
        <p14:creationId xmlns:p14="http://schemas.microsoft.com/office/powerpoint/2010/main" val="267063544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57ACEAA-CEDC-4148-A14D-6FCA43E50A98}" type="datetimeFigureOut">
              <a:rPr lang="en-GB" smtClean="0"/>
              <a:t>13/10/2025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50C4D6F-82CE-4998-9EBC-E4D387172B7E}" type="slidenum">
              <a:rPr lang="en-GB" smtClean="0"/>
              <a:t>‹#›</a:t>
            </a:fld>
            <a:endParaRPr lang="en-GB"/>
          </a:p>
        </p:txBody>
      </p:sp>
    </p:spTree>
    <p:extLst>
      <p:ext uri="{BB962C8B-B14F-4D97-AF65-F5344CB8AC3E}">
        <p14:creationId xmlns:p14="http://schemas.microsoft.com/office/powerpoint/2010/main" val="150866081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57ACEAA-CEDC-4148-A14D-6FCA43E50A98}" type="datetimeFigureOut">
              <a:rPr lang="en-GB" smtClean="0"/>
              <a:t>13/10/2025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50C4D6F-82CE-4998-9EBC-E4D387172B7E}" type="slidenum">
              <a:rPr lang="en-GB" smtClean="0"/>
              <a:t>‹#›</a:t>
            </a:fld>
            <a:endParaRPr lang="en-GB"/>
          </a:p>
        </p:txBody>
      </p:sp>
    </p:spTree>
    <p:extLst>
      <p:ext uri="{BB962C8B-B14F-4D97-AF65-F5344CB8AC3E}">
        <p14:creationId xmlns:p14="http://schemas.microsoft.com/office/powerpoint/2010/main" val="3443956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C8A963-EE74-430A-AEC5-D3C1B7B2D789}" type="datetimeFigureOut">
              <a:rPr lang="en-GB" smtClean="0"/>
              <a:t>13/10/2025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3230E8E-5A01-4B1F-8717-D7FB0B9887DF}" type="slidenum">
              <a:rPr lang="en-GB" smtClean="0"/>
              <a:t>‹#›</a:t>
            </a:fld>
            <a:endParaRPr lang="en-GB"/>
          </a:p>
        </p:txBody>
      </p:sp>
    </p:spTree>
    <p:extLst>
      <p:ext uri="{BB962C8B-B14F-4D97-AF65-F5344CB8AC3E}">
        <p14:creationId xmlns:p14="http://schemas.microsoft.com/office/powerpoint/2010/main" val="147742078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57ACEAA-CEDC-4148-A14D-6FCA43E50A98}" type="datetimeFigureOut">
              <a:rPr lang="en-GB" smtClean="0"/>
              <a:t>13/10/2025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50C4D6F-82CE-4998-9EBC-E4D387172B7E}" type="slidenum">
              <a:rPr lang="en-GB" smtClean="0"/>
              <a:t>‹#›</a:t>
            </a:fld>
            <a:endParaRPr lang="en-GB"/>
          </a:p>
        </p:txBody>
      </p:sp>
    </p:spTree>
    <p:extLst>
      <p:ext uri="{BB962C8B-B14F-4D97-AF65-F5344CB8AC3E}">
        <p14:creationId xmlns:p14="http://schemas.microsoft.com/office/powerpoint/2010/main" val="38785949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customXml" Target="../ink/ink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8940" y="225303"/>
            <a:ext cx="11557686" cy="936104"/>
          </a:xfrm>
          <a:solidFill>
            <a:srgbClr val="FFFF00"/>
          </a:solidFill>
        </p:spPr>
        <p:txBody>
          <a:bodyPr/>
          <a:lstStyle/>
          <a:p>
            <a:pPr algn="ctr"/>
            <a:r>
              <a:rPr lang="en-GB" b="1" u="sng" dirty="0">
                <a:latin typeface="Comic Sans MS" panose="030F0702030302020204" pitchFamily="66" charset="0"/>
              </a:rPr>
              <a:t>Knowledge Quiz 2</a:t>
            </a:r>
          </a:p>
        </p:txBody>
      </p:sp>
      <p:sp>
        <p:nvSpPr>
          <p:cNvPr id="3" name="Content Placeholder 2"/>
          <p:cNvSpPr>
            <a:spLocks noGrp="1"/>
          </p:cNvSpPr>
          <p:nvPr>
            <p:ph idx="1"/>
          </p:nvPr>
        </p:nvSpPr>
        <p:spPr>
          <a:xfrm>
            <a:off x="165100" y="1405816"/>
            <a:ext cx="11771526" cy="5324498"/>
          </a:xfrm>
          <a:solidFill>
            <a:schemeClr val="accent1">
              <a:lumMod val="20000"/>
              <a:lumOff val="80000"/>
            </a:schemeClr>
          </a:solidFill>
        </p:spPr>
        <p:txBody>
          <a:bodyPr>
            <a:normAutofit/>
          </a:bodyPr>
          <a:lstStyle/>
          <a:p>
            <a:pPr marL="0" indent="0" algn="ctr">
              <a:buNone/>
            </a:pPr>
            <a:r>
              <a:rPr lang="en-GB" sz="3600" b="1" dirty="0">
                <a:latin typeface="Comic Sans MS" panose="030F0702030302020204" pitchFamily="66" charset="0"/>
              </a:rPr>
              <a:t>10 mins</a:t>
            </a:r>
          </a:p>
        </p:txBody>
      </p:sp>
    </p:spTree>
    <p:extLst>
      <p:ext uri="{BB962C8B-B14F-4D97-AF65-F5344CB8AC3E}">
        <p14:creationId xmlns:p14="http://schemas.microsoft.com/office/powerpoint/2010/main" val="14660029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FC41ED-C814-C71E-CF68-409E5022CC1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FF611E7-14D6-36A0-9DD0-8371E494A955}"/>
              </a:ext>
            </a:extLst>
          </p:cNvPr>
          <p:cNvSpPr>
            <a:spLocks noGrp="1"/>
          </p:cNvSpPr>
          <p:nvPr>
            <p:ph type="title"/>
          </p:nvPr>
        </p:nvSpPr>
        <p:spPr>
          <a:xfrm>
            <a:off x="378940" y="225303"/>
            <a:ext cx="11557686" cy="637339"/>
          </a:xfrm>
          <a:solidFill>
            <a:srgbClr val="FFFF00"/>
          </a:solidFill>
        </p:spPr>
        <p:txBody>
          <a:bodyPr>
            <a:normAutofit fontScale="90000"/>
          </a:bodyPr>
          <a:lstStyle/>
          <a:p>
            <a:pPr algn="ctr"/>
            <a:r>
              <a:rPr lang="en-GB" b="1" u="sng" dirty="0">
                <a:latin typeface="Comic Sans MS" panose="030F0702030302020204" pitchFamily="66" charset="0"/>
              </a:rPr>
              <a:t>Knowledge Quiz 2</a:t>
            </a:r>
          </a:p>
        </p:txBody>
      </p:sp>
      <p:sp>
        <p:nvSpPr>
          <p:cNvPr id="3" name="Content Placeholder 2">
            <a:extLst>
              <a:ext uri="{FF2B5EF4-FFF2-40B4-BE49-F238E27FC236}">
                <a16:creationId xmlns:a16="http://schemas.microsoft.com/office/drawing/2014/main" id="{0DD832E0-BEE0-0748-C158-EC3527759696}"/>
              </a:ext>
            </a:extLst>
          </p:cNvPr>
          <p:cNvSpPr>
            <a:spLocks noGrp="1"/>
          </p:cNvSpPr>
          <p:nvPr>
            <p:ph idx="1"/>
          </p:nvPr>
        </p:nvSpPr>
        <p:spPr>
          <a:xfrm>
            <a:off x="165100" y="1035170"/>
            <a:ext cx="11771526" cy="5695144"/>
          </a:xfrm>
          <a:solidFill>
            <a:schemeClr val="accent1">
              <a:lumMod val="20000"/>
              <a:lumOff val="80000"/>
            </a:schemeClr>
          </a:solidFill>
        </p:spPr>
        <p:txBody>
          <a:bodyPr>
            <a:normAutofit lnSpcReduction="10000"/>
          </a:bodyPr>
          <a:lstStyle/>
          <a:p>
            <a:pPr marL="0" indent="0">
              <a:buNone/>
            </a:pPr>
            <a:r>
              <a:rPr lang="en-GB" sz="2400" dirty="0">
                <a:latin typeface="Comic Sans MS" panose="030F0702030302020204" pitchFamily="66" charset="0"/>
              </a:rPr>
              <a:t>A group of two or more persons associated by birth, cohabitation, marriage or adoption.</a:t>
            </a:r>
          </a:p>
          <a:p>
            <a:pPr marL="0" indent="0">
              <a:buNone/>
            </a:pPr>
            <a:r>
              <a:rPr lang="en-GB" sz="2400" dirty="0">
                <a:latin typeface="Comic Sans MS" panose="030F0702030302020204" pitchFamily="66" charset="0"/>
              </a:rPr>
              <a:t>The person in the household who is the main income earner.</a:t>
            </a:r>
          </a:p>
          <a:p>
            <a:pPr marL="0" indent="0">
              <a:buNone/>
            </a:pPr>
            <a:r>
              <a:rPr lang="en-GB" sz="2400" dirty="0">
                <a:latin typeface="Comic Sans MS" panose="030F0702030302020204" pitchFamily="66" charset="0"/>
              </a:rPr>
              <a:t>A person living in the household who is under 16 years of age or aged between 16-18 but in full time education.</a:t>
            </a:r>
          </a:p>
          <a:p>
            <a:pPr marL="0" indent="0">
              <a:buNone/>
            </a:pPr>
            <a:r>
              <a:rPr lang="en-GB" sz="2400" dirty="0">
                <a:latin typeface="Comic Sans MS" panose="030F0702030302020204" pitchFamily="66" charset="0"/>
              </a:rPr>
              <a:t>Nuclear, lone parent, same sex, beanpole, extended, reconstituted.</a:t>
            </a:r>
          </a:p>
          <a:p>
            <a:pPr marL="0" indent="0">
              <a:buNone/>
            </a:pPr>
            <a:r>
              <a:rPr lang="en-GB" sz="2400" dirty="0">
                <a:latin typeface="Comic Sans MS" panose="030F0702030302020204" pitchFamily="66" charset="0"/>
              </a:rPr>
              <a:t>Beanpole.</a:t>
            </a:r>
          </a:p>
          <a:p>
            <a:pPr marL="0" indent="0">
              <a:buNone/>
            </a:pPr>
            <a:r>
              <a:rPr lang="en-GB" sz="2400" dirty="0">
                <a:latin typeface="Comic Sans MS" panose="030F0702030302020204" pitchFamily="66" charset="0"/>
              </a:rPr>
              <a:t>Cultural, life course, organisational, generational (life cycle), social class.</a:t>
            </a:r>
          </a:p>
          <a:p>
            <a:pPr marL="0" indent="0">
              <a:buNone/>
            </a:pPr>
            <a:r>
              <a:rPr lang="en-GB" sz="2400" dirty="0">
                <a:latin typeface="Comic Sans MS" panose="030F0702030302020204" pitchFamily="66" charset="0"/>
              </a:rPr>
              <a:t>Different generations have different beliefs on how the family should be ran depending on when they were born. </a:t>
            </a:r>
          </a:p>
          <a:p>
            <a:pPr marL="0" indent="0">
              <a:buNone/>
            </a:pPr>
            <a:r>
              <a:rPr lang="en-GB" sz="2400" dirty="0">
                <a:latin typeface="Comic Sans MS" panose="030F0702030302020204" pitchFamily="66" charset="0"/>
              </a:rPr>
              <a:t>Same Sex Couples Act 2013.</a:t>
            </a:r>
          </a:p>
          <a:p>
            <a:pPr marL="0" indent="0">
              <a:buNone/>
            </a:pPr>
            <a:r>
              <a:rPr lang="en-GB" sz="2400" dirty="0">
                <a:latin typeface="Comic Sans MS" panose="030F0702030302020204" pitchFamily="66" charset="0"/>
              </a:rPr>
              <a:t>Women have been able to leave unhappy marriages and claim benefits to support them and therefore be a lone parent family.</a:t>
            </a:r>
          </a:p>
          <a:p>
            <a:pPr marL="0" indent="0">
              <a:buNone/>
            </a:pPr>
            <a:r>
              <a:rPr lang="en-GB" sz="2400" dirty="0">
                <a:latin typeface="Comic Sans MS" panose="030F0702030302020204" pitchFamily="66" charset="0"/>
              </a:rPr>
              <a:t>Decline in religion. </a:t>
            </a:r>
          </a:p>
          <a:p>
            <a:pPr marL="0" indent="0">
              <a:buNone/>
            </a:pPr>
            <a:endParaRPr lang="en-GB" sz="3600" b="1" dirty="0">
              <a:latin typeface="Comic Sans MS" panose="030F0702030302020204" pitchFamily="66" charset="0"/>
            </a:endParaRPr>
          </a:p>
        </p:txBody>
      </p:sp>
      <mc:AlternateContent xmlns:mc="http://schemas.openxmlformats.org/markup-compatibility/2006" xmlns:p14="http://schemas.microsoft.com/office/powerpoint/2010/main">
        <mc:Choice Requires="p14">
          <p:contentPart p14:bwMode="auto" r:id="rId2">
            <p14:nvContentPartPr>
              <p14:cNvPr id="4" name="Ink 3">
                <a:extLst>
                  <a:ext uri="{FF2B5EF4-FFF2-40B4-BE49-F238E27FC236}">
                    <a16:creationId xmlns:a16="http://schemas.microsoft.com/office/drawing/2014/main" id="{D283FA9E-CA8F-0963-141B-070F89701E64}"/>
                  </a:ext>
                </a:extLst>
              </p14:cNvPr>
              <p14:cNvContentPartPr/>
              <p14:nvPr/>
            </p14:nvContentPartPr>
            <p14:xfrm>
              <a:off x="3684960" y="3449160"/>
              <a:ext cx="461880" cy="465480"/>
            </p14:xfrm>
          </p:contentPart>
        </mc:Choice>
        <mc:Fallback xmlns="">
          <p:pic>
            <p:nvPicPr>
              <p:cNvPr id="4" name="Ink 3">
                <a:extLst>
                  <a:ext uri="{FF2B5EF4-FFF2-40B4-BE49-F238E27FC236}">
                    <a16:creationId xmlns:a16="http://schemas.microsoft.com/office/drawing/2014/main" id="{D283FA9E-CA8F-0963-141B-070F89701E64}"/>
                  </a:ext>
                </a:extLst>
              </p:cNvPr>
              <p:cNvPicPr/>
              <p:nvPr/>
            </p:nvPicPr>
            <p:blipFill>
              <a:blip r:embed="rId3"/>
              <a:stretch>
                <a:fillRect/>
              </a:stretch>
            </p:blipFill>
            <p:spPr>
              <a:xfrm>
                <a:off x="3675600" y="3439800"/>
                <a:ext cx="480600" cy="484200"/>
              </a:xfrm>
              <a:prstGeom prst="rect">
                <a:avLst/>
              </a:prstGeom>
            </p:spPr>
          </p:pic>
        </mc:Fallback>
      </mc:AlternateContent>
    </p:spTree>
    <p:extLst>
      <p:ext uri="{BB962C8B-B14F-4D97-AF65-F5344CB8AC3E}">
        <p14:creationId xmlns:p14="http://schemas.microsoft.com/office/powerpoint/2010/main" val="29414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2">
            <a:extLst>
              <a:ext uri="{FF2B5EF4-FFF2-40B4-BE49-F238E27FC236}">
                <a16:creationId xmlns:a16="http://schemas.microsoft.com/office/drawing/2014/main" id="{E27F4B7C-79EA-4952-B28C-52C121A764A8}"/>
              </a:ext>
            </a:extLst>
          </p:cNvPr>
          <p:cNvGraphicFramePr>
            <a:graphicFrameLocks noGrp="1"/>
          </p:cNvGraphicFramePr>
          <p:nvPr/>
        </p:nvGraphicFramePr>
        <p:xfrm>
          <a:off x="279400" y="152400"/>
          <a:ext cx="11463868" cy="6263092"/>
        </p:xfrm>
        <a:graphic>
          <a:graphicData uri="http://schemas.openxmlformats.org/drawingml/2006/table">
            <a:tbl>
              <a:tblPr firstRow="1" bandRow="1">
                <a:tableStyleId>{5940675A-B579-460E-94D1-54222C63F5DA}</a:tableStyleId>
              </a:tblPr>
              <a:tblGrid>
                <a:gridCol w="2865967">
                  <a:extLst>
                    <a:ext uri="{9D8B030D-6E8A-4147-A177-3AD203B41FA5}">
                      <a16:colId xmlns:a16="http://schemas.microsoft.com/office/drawing/2014/main" val="1610765961"/>
                    </a:ext>
                  </a:extLst>
                </a:gridCol>
                <a:gridCol w="2865967">
                  <a:extLst>
                    <a:ext uri="{9D8B030D-6E8A-4147-A177-3AD203B41FA5}">
                      <a16:colId xmlns:a16="http://schemas.microsoft.com/office/drawing/2014/main" val="1281525591"/>
                    </a:ext>
                  </a:extLst>
                </a:gridCol>
                <a:gridCol w="2865967">
                  <a:extLst>
                    <a:ext uri="{9D8B030D-6E8A-4147-A177-3AD203B41FA5}">
                      <a16:colId xmlns:a16="http://schemas.microsoft.com/office/drawing/2014/main" val="2544450430"/>
                    </a:ext>
                  </a:extLst>
                </a:gridCol>
                <a:gridCol w="2865967">
                  <a:extLst>
                    <a:ext uri="{9D8B030D-6E8A-4147-A177-3AD203B41FA5}">
                      <a16:colId xmlns:a16="http://schemas.microsoft.com/office/drawing/2014/main" val="2797474578"/>
                    </a:ext>
                  </a:extLst>
                </a:gridCol>
              </a:tblGrid>
              <a:tr h="406400">
                <a:tc>
                  <a:txBody>
                    <a:bodyPr/>
                    <a:lstStyle/>
                    <a:p>
                      <a:r>
                        <a:rPr lang="en-GB" sz="1200" b="1" dirty="0"/>
                        <a:t>From last lesson – 1 point</a:t>
                      </a:r>
                    </a:p>
                  </a:txBody>
                  <a:tcPr/>
                </a:tc>
                <a:tc>
                  <a:txBody>
                    <a:bodyPr/>
                    <a:lstStyle/>
                    <a:p>
                      <a:r>
                        <a:rPr lang="en-GB" sz="1200" b="1" dirty="0"/>
                        <a:t>From two lessons ago – 2 points</a:t>
                      </a:r>
                    </a:p>
                  </a:txBody>
                  <a:tcPr/>
                </a:tc>
                <a:tc>
                  <a:txBody>
                    <a:bodyPr/>
                    <a:lstStyle/>
                    <a:p>
                      <a:r>
                        <a:rPr lang="en-GB" sz="1200" b="1" dirty="0"/>
                        <a:t>From three lessons ago – 3 points</a:t>
                      </a:r>
                    </a:p>
                  </a:txBody>
                  <a:tcPr/>
                </a:tc>
                <a:tc>
                  <a:txBody>
                    <a:bodyPr/>
                    <a:lstStyle/>
                    <a:p>
                      <a:r>
                        <a:rPr lang="en-GB" sz="1200" b="1" dirty="0"/>
                        <a:t>From four </a:t>
                      </a:r>
                      <a:r>
                        <a:rPr lang="en-GB" sz="1200" b="1"/>
                        <a:t>lessons ago  - 4 points</a:t>
                      </a:r>
                      <a:endParaRPr lang="en-GB" sz="1200" b="1" dirty="0"/>
                    </a:p>
                  </a:txBody>
                  <a:tcPr/>
                </a:tc>
                <a:extLst>
                  <a:ext uri="{0D108BD9-81ED-4DB2-BD59-A6C34878D82A}">
                    <a16:rowId xmlns:a16="http://schemas.microsoft.com/office/drawing/2014/main" val="555997565"/>
                  </a:ext>
                </a:extLst>
              </a:tr>
              <a:tr h="146417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t>What are the four functions of the family according to Murdock?</a:t>
                      </a:r>
                    </a:p>
                    <a:p>
                      <a:endParaRPr lang="en-GB" sz="1200" b="1" dirty="0"/>
                    </a:p>
                  </a:txBody>
                  <a:tcPr/>
                </a:tc>
                <a:tc>
                  <a:txBody>
                    <a:bodyPr/>
                    <a:lstStyle/>
                    <a:p>
                      <a:r>
                        <a:rPr lang="en-GB" sz="1200" b="1" dirty="0"/>
                        <a:t>Give an example of communal living</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t>What is meant by the term ‘cereal packet family’?</a:t>
                      </a:r>
                    </a:p>
                    <a:p>
                      <a:endParaRPr lang="en-GB" sz="1200" b="1"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t>Why is there now cultural diversity amongst families?</a:t>
                      </a:r>
                    </a:p>
                    <a:p>
                      <a:endParaRPr lang="en-GB" sz="1200" b="1" dirty="0"/>
                    </a:p>
                  </a:txBody>
                  <a:tcPr/>
                </a:tc>
                <a:extLst>
                  <a:ext uri="{0D108BD9-81ED-4DB2-BD59-A6C34878D82A}">
                    <a16:rowId xmlns:a16="http://schemas.microsoft.com/office/drawing/2014/main" val="3949260873"/>
                  </a:ext>
                </a:extLst>
              </a:tr>
              <a:tr h="1464173">
                <a:tc>
                  <a:txBody>
                    <a:bodyPr/>
                    <a:lstStyle/>
                    <a:p>
                      <a:r>
                        <a:rPr lang="en-GB" sz="1200" b="1" dirty="0"/>
                        <a:t>What did </a:t>
                      </a:r>
                      <a:r>
                        <a:rPr lang="en-GB" sz="1200" b="1" kern="1200" dirty="0">
                          <a:solidFill>
                            <a:schemeClr val="tx1"/>
                          </a:solidFill>
                          <a:effectLst/>
                          <a:latin typeface="+mn-lt"/>
                          <a:ea typeface="+mn-ea"/>
                          <a:cs typeface="+mn-cs"/>
                        </a:rPr>
                        <a:t>Parsons call the belief that families pass on the norms and values of society? </a:t>
                      </a:r>
                      <a:endParaRPr lang="en-GB" sz="1200" b="1"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t>What might someone prefer to do rather than live in a family?</a:t>
                      </a:r>
                    </a:p>
                    <a:p>
                      <a:endParaRPr lang="en-GB" sz="1200" b="1"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t>Which sociologists see the nuclear family as the perfect fit?</a:t>
                      </a:r>
                    </a:p>
                    <a:p>
                      <a:endParaRPr lang="en-GB" sz="1200" b="1"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t>Why has the organisation of families changed over time?</a:t>
                      </a:r>
                    </a:p>
                    <a:p>
                      <a:endParaRPr lang="en-GB" sz="1200" b="1" dirty="0"/>
                    </a:p>
                  </a:txBody>
                  <a:tcPr/>
                </a:tc>
                <a:extLst>
                  <a:ext uri="{0D108BD9-81ED-4DB2-BD59-A6C34878D82A}">
                    <a16:rowId xmlns:a16="http://schemas.microsoft.com/office/drawing/2014/main" val="2711594429"/>
                  </a:ext>
                </a:extLst>
              </a:tr>
              <a:tr h="1464173">
                <a:tc>
                  <a:txBody>
                    <a:bodyPr/>
                    <a:lstStyle/>
                    <a:p>
                      <a:r>
                        <a:rPr lang="en-GB" sz="1200" b="1" dirty="0"/>
                        <a:t>In </a:t>
                      </a:r>
                      <a:r>
                        <a:rPr lang="en-GB" sz="1200" b="1" kern="1200" dirty="0">
                          <a:solidFill>
                            <a:schemeClr val="tx1"/>
                          </a:solidFill>
                          <a:effectLst/>
                          <a:latin typeface="+mn-lt"/>
                          <a:ea typeface="+mn-ea"/>
                          <a:cs typeface="+mn-cs"/>
                        </a:rPr>
                        <a:t>Stabilisation of adult personality: Parsons argued that the family stabilises adults and he called this the….</a:t>
                      </a:r>
                      <a:endParaRPr lang="en-GB" sz="1200" b="1"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t>What are the three rules of obedience in a Chinese family?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t>Give at least one factor that Oakley said would make a family nuclear?</a:t>
                      </a:r>
                    </a:p>
                    <a:p>
                      <a:endParaRPr lang="en-GB" sz="1200" b="1"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t>How do families differ amongst different social classes?</a:t>
                      </a:r>
                    </a:p>
                    <a:p>
                      <a:endParaRPr lang="en-GB" sz="1200" b="1" dirty="0"/>
                    </a:p>
                  </a:txBody>
                  <a:tcPr/>
                </a:tc>
                <a:extLst>
                  <a:ext uri="{0D108BD9-81ED-4DB2-BD59-A6C34878D82A}">
                    <a16:rowId xmlns:a16="http://schemas.microsoft.com/office/drawing/2014/main" val="857188260"/>
                  </a:ext>
                </a:extLst>
              </a:tr>
              <a:tr h="1464173">
                <a:tc>
                  <a:txBody>
                    <a:bodyPr/>
                    <a:lstStyle/>
                    <a:p>
                      <a:r>
                        <a:rPr lang="en-GB" sz="1200" b="1" dirty="0"/>
                        <a:t>Identify one criticism of the Functionalist view of family</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t>What is a typical Afro-Caribbean family like?</a:t>
                      </a:r>
                    </a:p>
                    <a:p>
                      <a:endParaRPr lang="en-GB" sz="1200" b="1"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t>How does the media influence the view of the nuclear family?</a:t>
                      </a:r>
                    </a:p>
                    <a:p>
                      <a:endParaRPr lang="en-GB" sz="1200" b="1"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dirty="0"/>
                        <a:t>Why might life cycle impact families?</a:t>
                      </a:r>
                    </a:p>
                    <a:p>
                      <a:endParaRPr lang="en-GB" sz="1200" b="1" dirty="0"/>
                    </a:p>
                  </a:txBody>
                  <a:tcPr/>
                </a:tc>
                <a:extLst>
                  <a:ext uri="{0D108BD9-81ED-4DB2-BD59-A6C34878D82A}">
                    <a16:rowId xmlns:a16="http://schemas.microsoft.com/office/drawing/2014/main" val="2570426030"/>
                  </a:ext>
                </a:extLst>
              </a:tr>
            </a:tbl>
          </a:graphicData>
        </a:graphic>
      </p:graphicFrame>
    </p:spTree>
    <p:extLst>
      <p:ext uri="{BB962C8B-B14F-4D97-AF65-F5344CB8AC3E}">
        <p14:creationId xmlns:p14="http://schemas.microsoft.com/office/powerpoint/2010/main" val="23563641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2">
            <a:extLst>
              <a:ext uri="{FF2B5EF4-FFF2-40B4-BE49-F238E27FC236}">
                <a16:creationId xmlns:a16="http://schemas.microsoft.com/office/drawing/2014/main" id="{E27F4B7C-79EA-4952-B28C-52C121A764A8}"/>
              </a:ext>
            </a:extLst>
          </p:cNvPr>
          <p:cNvGraphicFramePr>
            <a:graphicFrameLocks noGrp="1"/>
          </p:cNvGraphicFramePr>
          <p:nvPr/>
        </p:nvGraphicFramePr>
        <p:xfrm>
          <a:off x="0" y="0"/>
          <a:ext cx="12192000" cy="7021693"/>
        </p:xfrm>
        <a:graphic>
          <a:graphicData uri="http://schemas.openxmlformats.org/drawingml/2006/table">
            <a:tbl>
              <a:tblPr firstRow="1" bandRow="1">
                <a:tableStyleId>{5940675A-B579-460E-94D1-54222C63F5DA}</a:tableStyleId>
              </a:tblPr>
              <a:tblGrid>
                <a:gridCol w="3048000">
                  <a:extLst>
                    <a:ext uri="{9D8B030D-6E8A-4147-A177-3AD203B41FA5}">
                      <a16:colId xmlns:a16="http://schemas.microsoft.com/office/drawing/2014/main" val="1610765961"/>
                    </a:ext>
                  </a:extLst>
                </a:gridCol>
                <a:gridCol w="3048000">
                  <a:extLst>
                    <a:ext uri="{9D8B030D-6E8A-4147-A177-3AD203B41FA5}">
                      <a16:colId xmlns:a16="http://schemas.microsoft.com/office/drawing/2014/main" val="1281525591"/>
                    </a:ext>
                  </a:extLst>
                </a:gridCol>
                <a:gridCol w="3048000">
                  <a:extLst>
                    <a:ext uri="{9D8B030D-6E8A-4147-A177-3AD203B41FA5}">
                      <a16:colId xmlns:a16="http://schemas.microsoft.com/office/drawing/2014/main" val="2544450430"/>
                    </a:ext>
                  </a:extLst>
                </a:gridCol>
                <a:gridCol w="3048000">
                  <a:extLst>
                    <a:ext uri="{9D8B030D-6E8A-4147-A177-3AD203B41FA5}">
                      <a16:colId xmlns:a16="http://schemas.microsoft.com/office/drawing/2014/main" val="2797474578"/>
                    </a:ext>
                  </a:extLst>
                </a:gridCol>
              </a:tblGrid>
              <a:tr h="406400">
                <a:tc>
                  <a:txBody>
                    <a:bodyPr/>
                    <a:lstStyle/>
                    <a:p>
                      <a:r>
                        <a:rPr lang="en-GB" sz="1200" b="1" dirty="0"/>
                        <a:t>From last lesson – 1 point</a:t>
                      </a:r>
                    </a:p>
                  </a:txBody>
                  <a:tcPr/>
                </a:tc>
                <a:tc>
                  <a:txBody>
                    <a:bodyPr/>
                    <a:lstStyle/>
                    <a:p>
                      <a:r>
                        <a:rPr lang="en-GB" sz="1200" b="1" dirty="0"/>
                        <a:t>From two lessons ago – 2 points</a:t>
                      </a:r>
                    </a:p>
                  </a:txBody>
                  <a:tcPr/>
                </a:tc>
                <a:tc>
                  <a:txBody>
                    <a:bodyPr/>
                    <a:lstStyle/>
                    <a:p>
                      <a:r>
                        <a:rPr lang="en-GB" sz="1200" b="1" dirty="0"/>
                        <a:t>From three lessons ago – 3 points</a:t>
                      </a:r>
                    </a:p>
                  </a:txBody>
                  <a:tcPr/>
                </a:tc>
                <a:tc>
                  <a:txBody>
                    <a:bodyPr/>
                    <a:lstStyle/>
                    <a:p>
                      <a:r>
                        <a:rPr lang="en-GB" sz="1200" b="1" dirty="0"/>
                        <a:t>From four </a:t>
                      </a:r>
                      <a:r>
                        <a:rPr lang="en-GB" sz="1200" b="1"/>
                        <a:t>lessons ago  - 4 points</a:t>
                      </a:r>
                      <a:endParaRPr lang="en-GB" sz="1200" b="1" dirty="0"/>
                    </a:p>
                  </a:txBody>
                  <a:tcPr/>
                </a:tc>
                <a:extLst>
                  <a:ext uri="{0D108BD9-81ED-4DB2-BD59-A6C34878D82A}">
                    <a16:rowId xmlns:a16="http://schemas.microsoft.com/office/drawing/2014/main" val="555997565"/>
                  </a:ext>
                </a:extLst>
              </a:tr>
              <a:tr h="146417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t>What are the four functions of the family according to Murdock?</a:t>
                      </a:r>
                      <a:endParaRPr lang="en-GB" sz="1800" b="0" dirty="0"/>
                    </a:p>
                    <a:p>
                      <a:r>
                        <a:rPr lang="en-GB" sz="2000" b="0" dirty="0">
                          <a:highlight>
                            <a:srgbClr val="00FF00"/>
                          </a:highlight>
                        </a:rPr>
                        <a:t>Sexual, reproductive, educational and economic</a:t>
                      </a:r>
                      <a:endParaRPr lang="en-GB" sz="2000" b="0" dirty="0"/>
                    </a:p>
                  </a:txBody>
                  <a:tcPr/>
                </a:tc>
                <a:tc>
                  <a:txBody>
                    <a:bodyPr/>
                    <a:lstStyle/>
                    <a:p>
                      <a:r>
                        <a:rPr lang="en-GB" sz="1200" b="0" dirty="0"/>
                        <a:t>Give an example of communal living</a:t>
                      </a:r>
                    </a:p>
                    <a:p>
                      <a:r>
                        <a:rPr lang="en-GB" sz="1600" b="0" dirty="0">
                          <a:highlight>
                            <a:srgbClr val="00FF00"/>
                          </a:highlight>
                        </a:rPr>
                        <a:t>Student at Uni</a:t>
                      </a:r>
                    </a:p>
                    <a:p>
                      <a:r>
                        <a:rPr lang="en-GB" sz="1600" b="0" dirty="0">
                          <a:highlight>
                            <a:srgbClr val="00FF00"/>
                          </a:highlight>
                        </a:rPr>
                        <a:t>House share</a:t>
                      </a:r>
                    </a:p>
                    <a:p>
                      <a:r>
                        <a:rPr lang="en-GB" sz="1600" b="0" dirty="0">
                          <a:highlight>
                            <a:srgbClr val="00FF00"/>
                          </a:highlight>
                        </a:rPr>
                        <a:t>Commune </a:t>
                      </a:r>
                      <a:r>
                        <a:rPr lang="en-GB" sz="1600" b="0" dirty="0" err="1">
                          <a:highlight>
                            <a:srgbClr val="00FF00"/>
                          </a:highlight>
                        </a:rPr>
                        <a:t>e.,g</a:t>
                      </a:r>
                      <a:r>
                        <a:rPr lang="en-GB" sz="1600" b="0" dirty="0">
                          <a:highlight>
                            <a:srgbClr val="00FF00"/>
                          </a:highlight>
                        </a:rPr>
                        <a:t>. Kibbutz</a:t>
                      </a:r>
                    </a:p>
                    <a:p>
                      <a:r>
                        <a:rPr lang="en-GB" sz="1600" b="0" dirty="0">
                          <a:highlight>
                            <a:srgbClr val="00FF00"/>
                          </a:highlight>
                        </a:rPr>
                        <a:t>Care home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t>What is meant by the term ‘cereal packet family’?</a:t>
                      </a:r>
                    </a:p>
                    <a:p>
                      <a:r>
                        <a:rPr lang="en-GB" sz="1800" b="0" kern="1200" dirty="0">
                          <a:solidFill>
                            <a:schemeClr val="tx1"/>
                          </a:solidFill>
                          <a:effectLst/>
                          <a:highlight>
                            <a:srgbClr val="00FF00"/>
                          </a:highlight>
                          <a:latin typeface="+mn-lt"/>
                          <a:ea typeface="+mn-ea"/>
                          <a:cs typeface="+mn-cs"/>
                        </a:rPr>
                        <a:t>society’s model image of a family</a:t>
                      </a:r>
                      <a:endParaRPr lang="en-GB" sz="1200" b="0" dirty="0">
                        <a:highlight>
                          <a:srgbClr val="00FF00"/>
                        </a:highligh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t>Why is there now cultural diversity amongst families?</a:t>
                      </a:r>
                    </a:p>
                    <a:p>
                      <a:r>
                        <a:rPr lang="en-GB" sz="1600" b="0" dirty="0">
                          <a:highlight>
                            <a:srgbClr val="00FF00"/>
                          </a:highlight>
                        </a:rPr>
                        <a:t>Legal changes, changes in social attitudes, longer life expectancy, benefits,  decline in religion, immigration </a:t>
                      </a:r>
                    </a:p>
                  </a:txBody>
                  <a:tcPr/>
                </a:tc>
                <a:extLst>
                  <a:ext uri="{0D108BD9-81ED-4DB2-BD59-A6C34878D82A}">
                    <a16:rowId xmlns:a16="http://schemas.microsoft.com/office/drawing/2014/main" val="3949260873"/>
                  </a:ext>
                </a:extLst>
              </a:tr>
              <a:tr h="1367927">
                <a:tc>
                  <a:txBody>
                    <a:bodyPr/>
                    <a:lstStyle/>
                    <a:p>
                      <a:r>
                        <a:rPr lang="en-GB" sz="1200" b="0" dirty="0"/>
                        <a:t>What did </a:t>
                      </a:r>
                      <a:r>
                        <a:rPr lang="en-GB" sz="1200" b="0" kern="1200" dirty="0">
                          <a:solidFill>
                            <a:schemeClr val="tx1"/>
                          </a:solidFill>
                          <a:effectLst/>
                          <a:latin typeface="+mn-lt"/>
                          <a:ea typeface="+mn-ea"/>
                          <a:cs typeface="+mn-cs"/>
                        </a:rPr>
                        <a:t>Parsons call the belief that families pass on the norms and values of society? </a:t>
                      </a:r>
                    </a:p>
                    <a:p>
                      <a:r>
                        <a:rPr lang="en-GB" sz="2400" b="0" dirty="0">
                          <a:highlight>
                            <a:srgbClr val="00FF00"/>
                          </a:highlight>
                        </a:rPr>
                        <a:t>Primary socialisation </a:t>
                      </a:r>
                      <a:endParaRPr lang="en-GB" sz="2400" b="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t>What might someone prefer to do rather than live in a family?</a:t>
                      </a:r>
                    </a:p>
                    <a:p>
                      <a:r>
                        <a:rPr lang="en-GB" sz="1800" b="0" dirty="0">
                          <a:highlight>
                            <a:srgbClr val="00FF00"/>
                          </a:highlight>
                        </a:rPr>
                        <a:t>Live with friends, house share or live alone</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t>Which sociologists see the nuclear family as the perfect fit?</a:t>
                      </a:r>
                    </a:p>
                    <a:p>
                      <a:r>
                        <a:rPr lang="en-GB" sz="2400" b="0" dirty="0">
                          <a:highlight>
                            <a:srgbClr val="00FF00"/>
                          </a:highlight>
                        </a:rPr>
                        <a:t>Functionalists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t>Why has the organisation of families changed over </a:t>
                      </a:r>
                      <a:r>
                        <a:rPr lang="en-GB" sz="1200" b="0" dirty="0" err="1"/>
                        <a:t>time?</a:t>
                      </a:r>
                      <a:r>
                        <a:rPr lang="en-GB" sz="1800" b="0" dirty="0" err="1">
                          <a:highlight>
                            <a:srgbClr val="00FF00"/>
                          </a:highlight>
                        </a:rPr>
                        <a:t>have</a:t>
                      </a:r>
                      <a:r>
                        <a:rPr lang="en-GB" sz="1800" b="0" dirty="0">
                          <a:highlight>
                            <a:srgbClr val="00FF00"/>
                          </a:highlight>
                        </a:rPr>
                        <a:t> different beliefs and lifestyles which means they tend to have different types of family</a:t>
                      </a:r>
                      <a:r>
                        <a:rPr lang="en-GB" sz="1200" b="0" dirty="0"/>
                        <a:t>.</a:t>
                      </a:r>
                    </a:p>
                  </a:txBody>
                  <a:tcPr/>
                </a:tc>
                <a:extLst>
                  <a:ext uri="{0D108BD9-81ED-4DB2-BD59-A6C34878D82A}">
                    <a16:rowId xmlns:a16="http://schemas.microsoft.com/office/drawing/2014/main" val="2711594429"/>
                  </a:ext>
                </a:extLst>
              </a:tr>
              <a:tr h="1464173">
                <a:tc>
                  <a:txBody>
                    <a:bodyPr/>
                    <a:lstStyle/>
                    <a:p>
                      <a:r>
                        <a:rPr lang="en-GB" sz="1200" b="0" dirty="0"/>
                        <a:t>In </a:t>
                      </a:r>
                      <a:r>
                        <a:rPr lang="en-GB" sz="1200" b="0" kern="1200" dirty="0">
                          <a:solidFill>
                            <a:schemeClr val="tx1"/>
                          </a:solidFill>
                          <a:effectLst/>
                          <a:latin typeface="+mn-lt"/>
                          <a:ea typeface="+mn-ea"/>
                          <a:cs typeface="+mn-cs"/>
                        </a:rPr>
                        <a:t>Stabilisation of adult personality: Parsons argued that the family stabilises adults and he called this the….</a:t>
                      </a:r>
                    </a:p>
                    <a:p>
                      <a:r>
                        <a:rPr lang="en-GB" sz="3200" b="0" kern="1200" dirty="0">
                          <a:solidFill>
                            <a:schemeClr val="tx1"/>
                          </a:solidFill>
                          <a:effectLst/>
                          <a:highlight>
                            <a:srgbClr val="00FF00"/>
                          </a:highlight>
                          <a:latin typeface="+mn-lt"/>
                          <a:ea typeface="+mn-ea"/>
                          <a:cs typeface="+mn-cs"/>
                        </a:rPr>
                        <a:t>Warm bath</a:t>
                      </a:r>
                      <a:endParaRPr lang="en-GB" sz="3200" b="0" dirty="0">
                        <a:highlight>
                          <a:srgbClr val="00FF00"/>
                        </a:highligh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t>What are the three rules of obedience in a Chinese family?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800" b="0" dirty="0">
                          <a:highlight>
                            <a:srgbClr val="00FF00"/>
                          </a:highlight>
                        </a:rPr>
                        <a:t>obeys  father, a married woman obeys her husband, a widow obeys her son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t>Give at least one factor that Oakley said would make a family nuclear?</a:t>
                      </a:r>
                    </a:p>
                    <a:p>
                      <a:pPr lvl="0"/>
                      <a:r>
                        <a:rPr lang="en-GB" sz="1800" b="0" kern="1200" dirty="0">
                          <a:solidFill>
                            <a:schemeClr val="tx1"/>
                          </a:solidFill>
                          <a:effectLst/>
                          <a:highlight>
                            <a:srgbClr val="00FF00"/>
                          </a:highlight>
                          <a:latin typeface="+mn-lt"/>
                          <a:ea typeface="+mn-ea"/>
                          <a:cs typeface="+mn-cs"/>
                        </a:rPr>
                        <a:t>one or two of their natural children </a:t>
                      </a:r>
                    </a:p>
                    <a:p>
                      <a:pPr lvl="0"/>
                      <a:r>
                        <a:rPr lang="en-GB" sz="1800" b="0" kern="1200" dirty="0">
                          <a:solidFill>
                            <a:schemeClr val="tx1"/>
                          </a:solidFill>
                          <a:effectLst/>
                          <a:highlight>
                            <a:srgbClr val="00FF00"/>
                          </a:highlight>
                          <a:latin typeface="+mn-lt"/>
                          <a:ea typeface="+mn-ea"/>
                          <a:cs typeface="+mn-cs"/>
                        </a:rPr>
                        <a:t>The couple - married heterosexual </a:t>
                      </a:r>
                    </a:p>
                    <a:p>
                      <a:r>
                        <a:rPr lang="en-GB" sz="1800" b="0" kern="1200" dirty="0">
                          <a:solidFill>
                            <a:schemeClr val="tx1"/>
                          </a:solidFill>
                          <a:effectLst/>
                          <a:highlight>
                            <a:srgbClr val="00FF00"/>
                          </a:highlight>
                          <a:latin typeface="+mn-lt"/>
                          <a:ea typeface="+mn-ea"/>
                          <a:cs typeface="+mn-cs"/>
                        </a:rPr>
                        <a:t>Dad is the breadwinner</a:t>
                      </a:r>
                      <a:endParaRPr lang="en-GB" sz="1200" b="0" dirty="0">
                        <a:highlight>
                          <a:srgbClr val="00FF00"/>
                        </a:highligh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t>How do families differ amongst different social classes?</a:t>
                      </a:r>
                    </a:p>
                    <a:p>
                      <a:r>
                        <a:rPr lang="en-GB" sz="1800" b="0" dirty="0">
                          <a:highlight>
                            <a:srgbClr val="00FF00"/>
                          </a:highlight>
                        </a:rPr>
                        <a:t>Difference in attitudes, conjugal roles, more instability in lower class families, affects life chances, </a:t>
                      </a:r>
                    </a:p>
                  </a:txBody>
                  <a:tcPr/>
                </a:tc>
                <a:extLst>
                  <a:ext uri="{0D108BD9-81ED-4DB2-BD59-A6C34878D82A}">
                    <a16:rowId xmlns:a16="http://schemas.microsoft.com/office/drawing/2014/main" val="857188260"/>
                  </a:ext>
                </a:extLst>
              </a:tr>
              <a:tr h="1464173">
                <a:tc>
                  <a:txBody>
                    <a:bodyPr/>
                    <a:lstStyle/>
                    <a:p>
                      <a:r>
                        <a:rPr lang="en-GB" sz="1200" b="0" dirty="0"/>
                        <a:t>Identify one criticism of the Functionalist view of family </a:t>
                      </a:r>
                      <a:r>
                        <a:rPr lang="en-GB" sz="1400" b="0" dirty="0">
                          <a:highlight>
                            <a:srgbClr val="00FF00"/>
                          </a:highlight>
                        </a:rPr>
                        <a:t>Perfect picture </a:t>
                      </a:r>
                    </a:p>
                    <a:p>
                      <a:pPr lvl="0"/>
                      <a:r>
                        <a:rPr lang="en-GB" sz="1400" b="0" dirty="0">
                          <a:highlight>
                            <a:srgbClr val="00FF00"/>
                          </a:highlight>
                        </a:rPr>
                        <a:t>Functional families can turn into dysfunctional families </a:t>
                      </a:r>
                    </a:p>
                    <a:p>
                      <a:pPr lvl="0"/>
                      <a:r>
                        <a:rPr lang="en-GB" sz="1400" b="0" dirty="0">
                          <a:highlight>
                            <a:srgbClr val="00FF00"/>
                          </a:highlight>
                        </a:rPr>
                        <a:t>Does not consider other families may be different due to ethnicity, religion and class.</a:t>
                      </a:r>
                    </a:p>
                    <a:p>
                      <a:pPr lvl="0"/>
                      <a:r>
                        <a:rPr lang="en-GB" sz="1400" b="0" dirty="0">
                          <a:highlight>
                            <a:srgbClr val="00FF00"/>
                          </a:highlight>
                        </a:rPr>
                        <a:t>outdated. </a:t>
                      </a:r>
                    </a:p>
                    <a:p>
                      <a:endParaRPr lang="en-GB" sz="1200" b="0" dirty="0"/>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t>What is a typical Afro-Caribbean family like? </a:t>
                      </a:r>
                      <a:r>
                        <a:rPr lang="en-GB" sz="1600" b="0" dirty="0">
                          <a:highlight>
                            <a:srgbClr val="00FF00"/>
                          </a:highlight>
                        </a:rPr>
                        <a:t>matrifocal’ culture. </a:t>
                      </a:r>
                    </a:p>
                    <a:p>
                      <a:r>
                        <a:rPr lang="en-GB" sz="1600" b="0" dirty="0">
                          <a:highlight>
                            <a:srgbClr val="00FF00"/>
                          </a:highlight>
                        </a:rPr>
                        <a:t>This family type also tends to have a lot of support from extended family members. As a result, multiple women are involved in the childhood socialisation</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t>How does the media influence the view of the nuclear family?</a:t>
                      </a:r>
                    </a:p>
                    <a:p>
                      <a:r>
                        <a:rPr lang="en-GB" sz="1800" b="0" kern="1200" dirty="0">
                          <a:solidFill>
                            <a:schemeClr val="tx1"/>
                          </a:solidFill>
                          <a:effectLst/>
                          <a:highlight>
                            <a:srgbClr val="00FF00"/>
                          </a:highlight>
                          <a:latin typeface="+mn-lt"/>
                          <a:ea typeface="+mn-ea"/>
                          <a:cs typeface="+mn-cs"/>
                        </a:rPr>
                        <a:t>present a stereotypical image of the family that is based around the roles of mothers, fathers and children in the traditional nuclear family</a:t>
                      </a:r>
                      <a:endParaRPr lang="en-GB" sz="1200" b="0" dirty="0">
                        <a:highlight>
                          <a:srgbClr val="00FF00"/>
                        </a:highlight>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b="0" dirty="0"/>
                        <a:t>Why might life cycle impact families?</a:t>
                      </a:r>
                    </a:p>
                    <a:p>
                      <a:r>
                        <a:rPr lang="en-GB" sz="2400" b="0" dirty="0">
                          <a:highlight>
                            <a:srgbClr val="00FF00"/>
                          </a:highlight>
                        </a:rPr>
                        <a:t>People get divorced, remarried, die, children leave home</a:t>
                      </a:r>
                    </a:p>
                  </a:txBody>
                  <a:tcPr/>
                </a:tc>
                <a:extLst>
                  <a:ext uri="{0D108BD9-81ED-4DB2-BD59-A6C34878D82A}">
                    <a16:rowId xmlns:a16="http://schemas.microsoft.com/office/drawing/2014/main" val="2570426030"/>
                  </a:ext>
                </a:extLst>
              </a:tr>
            </a:tbl>
          </a:graphicData>
        </a:graphic>
      </p:graphicFrame>
    </p:spTree>
    <p:extLst>
      <p:ext uri="{BB962C8B-B14F-4D97-AF65-F5344CB8AC3E}">
        <p14:creationId xmlns:p14="http://schemas.microsoft.com/office/powerpoint/2010/main" val="255948436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2">
            <a:lumMod val="20000"/>
            <a:lumOff val="80000"/>
          </a:schemeClr>
        </a:solidFill>
        <a:effectLst/>
      </p:bgPr>
    </p:bg>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19142A4A-D3B2-470E-8BD5-63C4EBA24BE3}"/>
              </a:ext>
            </a:extLst>
          </p:cNvPr>
          <p:cNvSpPr txBox="1"/>
          <p:nvPr/>
        </p:nvSpPr>
        <p:spPr>
          <a:xfrm>
            <a:off x="3686081" y="324578"/>
            <a:ext cx="5238750" cy="830997"/>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GB" sz="4800" b="0" i="0" u="sng" strike="noStrike" kern="1200" cap="none" spc="0" normalizeH="0" baseline="0" noProof="0" dirty="0">
                <a:ln>
                  <a:noFill/>
                </a:ln>
                <a:solidFill>
                  <a:prstClr val="black"/>
                </a:solidFill>
                <a:effectLst/>
                <a:uLnTx/>
                <a:uFillTx/>
                <a:latin typeface="Comic Sans MS" panose="030F0702030302020204" pitchFamily="66" charset="0"/>
                <a:ea typeface="+mn-ea"/>
                <a:cs typeface="+mn-cs"/>
              </a:rPr>
              <a:t>Learning Journey</a:t>
            </a:r>
          </a:p>
        </p:txBody>
      </p:sp>
      <p:sp>
        <p:nvSpPr>
          <p:cNvPr id="19" name="Rectangle: Rounded Corners 18">
            <a:extLst>
              <a:ext uri="{FF2B5EF4-FFF2-40B4-BE49-F238E27FC236}">
                <a16:creationId xmlns:a16="http://schemas.microsoft.com/office/drawing/2014/main" id="{ECF3D7EF-A7C9-4914-AF53-B71FACD6FED1}"/>
              </a:ext>
            </a:extLst>
          </p:cNvPr>
          <p:cNvSpPr/>
          <p:nvPr/>
        </p:nvSpPr>
        <p:spPr>
          <a:xfrm>
            <a:off x="1809750" y="1485901"/>
            <a:ext cx="2667000" cy="4188493"/>
          </a:xfrm>
          <a:prstGeom prst="roundRect">
            <a:avLst/>
          </a:prstGeom>
          <a:noFill/>
          <a:ln w="5715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0" name="Rectangle: Rounded Corners 19">
            <a:extLst>
              <a:ext uri="{FF2B5EF4-FFF2-40B4-BE49-F238E27FC236}">
                <a16:creationId xmlns:a16="http://schemas.microsoft.com/office/drawing/2014/main" id="{50408899-A53C-4F82-A27F-2D07384FD74E}"/>
              </a:ext>
            </a:extLst>
          </p:cNvPr>
          <p:cNvSpPr/>
          <p:nvPr/>
        </p:nvSpPr>
        <p:spPr>
          <a:xfrm>
            <a:off x="4686300" y="1485901"/>
            <a:ext cx="2667000" cy="4188493"/>
          </a:xfrm>
          <a:prstGeom prst="roundRect">
            <a:avLst/>
          </a:prstGeom>
          <a:noFill/>
          <a:ln w="57150">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21" name="Rectangle: Rounded Corners 20">
            <a:extLst>
              <a:ext uri="{FF2B5EF4-FFF2-40B4-BE49-F238E27FC236}">
                <a16:creationId xmlns:a16="http://schemas.microsoft.com/office/drawing/2014/main" id="{0B6EA817-4633-478A-B1D6-392DC3BF9685}"/>
              </a:ext>
            </a:extLst>
          </p:cNvPr>
          <p:cNvSpPr/>
          <p:nvPr/>
        </p:nvSpPr>
        <p:spPr>
          <a:xfrm>
            <a:off x="7581900" y="1485901"/>
            <a:ext cx="2667000" cy="4188493"/>
          </a:xfrm>
          <a:prstGeom prst="roundRect">
            <a:avLst/>
          </a:prstGeom>
          <a:noFill/>
          <a:ln w="57150">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27" name="Picture 26">
            <a:extLst>
              <a:ext uri="{FF2B5EF4-FFF2-40B4-BE49-F238E27FC236}">
                <a16:creationId xmlns:a16="http://schemas.microsoft.com/office/drawing/2014/main" id="{C58E1D41-48C7-435E-83ED-40E82516239F}"/>
              </a:ext>
            </a:extLst>
          </p:cNvPr>
          <p:cNvPicPr>
            <a:picLocks noChangeAspect="1"/>
          </p:cNvPicPr>
          <p:nvPr/>
        </p:nvPicPr>
        <p:blipFill>
          <a:blip r:embed="rId2"/>
          <a:stretch>
            <a:fillRect/>
          </a:stretch>
        </p:blipFill>
        <p:spPr>
          <a:xfrm>
            <a:off x="2335876" y="1554346"/>
            <a:ext cx="1677722" cy="1524569"/>
          </a:xfrm>
          <a:prstGeom prst="rect">
            <a:avLst/>
          </a:prstGeom>
        </p:spPr>
      </p:pic>
      <p:pic>
        <p:nvPicPr>
          <p:cNvPr id="29" name="Picture 28">
            <a:extLst>
              <a:ext uri="{FF2B5EF4-FFF2-40B4-BE49-F238E27FC236}">
                <a16:creationId xmlns:a16="http://schemas.microsoft.com/office/drawing/2014/main" id="{8739C489-B0FB-452F-8835-A15DE04EB623}"/>
              </a:ext>
            </a:extLst>
          </p:cNvPr>
          <p:cNvPicPr>
            <a:picLocks noChangeAspect="1"/>
          </p:cNvPicPr>
          <p:nvPr/>
        </p:nvPicPr>
        <p:blipFill>
          <a:blip r:embed="rId3"/>
          <a:stretch>
            <a:fillRect/>
          </a:stretch>
        </p:blipFill>
        <p:spPr>
          <a:xfrm>
            <a:off x="5245330" y="1696492"/>
            <a:ext cx="1728059" cy="1483379"/>
          </a:xfrm>
          <a:prstGeom prst="rect">
            <a:avLst/>
          </a:prstGeom>
        </p:spPr>
      </p:pic>
      <p:pic>
        <p:nvPicPr>
          <p:cNvPr id="31" name="Picture 30">
            <a:extLst>
              <a:ext uri="{FF2B5EF4-FFF2-40B4-BE49-F238E27FC236}">
                <a16:creationId xmlns:a16="http://schemas.microsoft.com/office/drawing/2014/main" id="{70DA6614-7744-449D-9D5C-47AC07802801}"/>
              </a:ext>
            </a:extLst>
          </p:cNvPr>
          <p:cNvPicPr>
            <a:picLocks noChangeAspect="1"/>
          </p:cNvPicPr>
          <p:nvPr/>
        </p:nvPicPr>
        <p:blipFill>
          <a:blip r:embed="rId4"/>
          <a:stretch>
            <a:fillRect/>
          </a:stretch>
        </p:blipFill>
        <p:spPr>
          <a:xfrm>
            <a:off x="8113222" y="1696493"/>
            <a:ext cx="1872378" cy="1164278"/>
          </a:xfrm>
          <a:prstGeom prst="rect">
            <a:avLst/>
          </a:prstGeom>
        </p:spPr>
      </p:pic>
      <p:sp>
        <p:nvSpPr>
          <p:cNvPr id="4" name="TextBox 3">
            <a:extLst>
              <a:ext uri="{FF2B5EF4-FFF2-40B4-BE49-F238E27FC236}">
                <a16:creationId xmlns:a16="http://schemas.microsoft.com/office/drawing/2014/main" id="{B1CF97F6-C708-2732-FC48-69F6A11EF3FE}"/>
              </a:ext>
            </a:extLst>
          </p:cNvPr>
          <p:cNvSpPr txBox="1"/>
          <p:nvPr/>
        </p:nvSpPr>
        <p:spPr>
          <a:xfrm>
            <a:off x="1883412" y="3835281"/>
            <a:ext cx="2519675"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Functionalist view of the nuclear family</a:t>
            </a:r>
          </a:p>
        </p:txBody>
      </p:sp>
      <p:sp>
        <p:nvSpPr>
          <p:cNvPr id="5" name="TextBox 4">
            <a:extLst>
              <a:ext uri="{FF2B5EF4-FFF2-40B4-BE49-F238E27FC236}">
                <a16:creationId xmlns:a16="http://schemas.microsoft.com/office/drawing/2014/main" id="{ACA92C78-4901-0B8A-1AAD-1A8D7965243C}"/>
              </a:ext>
            </a:extLst>
          </p:cNvPr>
          <p:cNvSpPr txBox="1"/>
          <p:nvPr/>
        </p:nvSpPr>
        <p:spPr>
          <a:xfrm>
            <a:off x="4759962" y="3835281"/>
            <a:ext cx="2519675"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Marx</a:t>
            </a:r>
            <a:r>
              <a:rPr kumimoji="0" lang="en-GB" sz="2400" b="0" i="0" u="none" strike="noStrike" kern="1200" cap="none" spc="0" normalizeH="0" baseline="0" noProof="0" dirty="0" err="1">
                <a:ln>
                  <a:noFill/>
                </a:ln>
                <a:solidFill>
                  <a:prstClr val="black"/>
                </a:solidFill>
                <a:effectLst/>
                <a:uLnTx/>
                <a:uFillTx/>
                <a:latin typeface="Comic Sans MS" panose="030F0702030302020204" pitchFamily="66" charset="0"/>
                <a:ea typeface="+mn-ea"/>
                <a:cs typeface="+mn-cs"/>
              </a:rPr>
              <a:t>ist</a:t>
            </a: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view of the nuclear family</a:t>
            </a:r>
          </a:p>
        </p:txBody>
      </p:sp>
      <p:sp>
        <p:nvSpPr>
          <p:cNvPr id="2" name="TextBox 1">
            <a:extLst>
              <a:ext uri="{FF2B5EF4-FFF2-40B4-BE49-F238E27FC236}">
                <a16:creationId xmlns:a16="http://schemas.microsoft.com/office/drawing/2014/main" id="{B581FA43-6535-03A2-D7D8-B255C528BF3B}"/>
              </a:ext>
            </a:extLst>
          </p:cNvPr>
          <p:cNvSpPr txBox="1"/>
          <p:nvPr/>
        </p:nvSpPr>
        <p:spPr>
          <a:xfrm>
            <a:off x="7664993" y="3835280"/>
            <a:ext cx="2519675" cy="1200329"/>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2400" dirty="0" err="1">
                <a:solidFill>
                  <a:prstClr val="black"/>
                </a:solidFill>
                <a:latin typeface="Comic Sans MS" panose="030F0702030302020204" pitchFamily="66" charset="0"/>
              </a:rPr>
              <a:t>Femin</a:t>
            </a:r>
            <a:r>
              <a:rPr kumimoji="0" lang="en-GB" sz="2400" b="0" i="0" u="none" strike="noStrike" kern="1200" cap="none" spc="0" normalizeH="0" baseline="0" noProof="0" dirty="0" err="1">
                <a:ln>
                  <a:noFill/>
                </a:ln>
                <a:solidFill>
                  <a:prstClr val="black"/>
                </a:solidFill>
                <a:effectLst/>
                <a:uLnTx/>
                <a:uFillTx/>
                <a:latin typeface="Comic Sans MS" panose="030F0702030302020204" pitchFamily="66" charset="0"/>
                <a:ea typeface="+mn-ea"/>
                <a:cs typeface="+mn-cs"/>
              </a:rPr>
              <a:t>ist</a:t>
            </a:r>
            <a:r>
              <a:rPr kumimoji="0" lang="en-GB" sz="24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 view of the nuclear family</a:t>
            </a:r>
          </a:p>
        </p:txBody>
      </p:sp>
    </p:spTree>
    <p:extLst>
      <p:ext uri="{BB962C8B-B14F-4D97-AF65-F5344CB8AC3E}">
        <p14:creationId xmlns:p14="http://schemas.microsoft.com/office/powerpoint/2010/main" val="28409074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29514" y="170079"/>
            <a:ext cx="11565924" cy="909422"/>
          </a:xfrm>
          <a:solidFill>
            <a:srgbClr val="FFFF00"/>
          </a:solidFill>
        </p:spPr>
        <p:txBody>
          <a:bodyPr>
            <a:normAutofit/>
          </a:bodyPr>
          <a:lstStyle/>
          <a:p>
            <a:r>
              <a:rPr lang="en-GB" sz="4800" b="1" u="sng" dirty="0">
                <a:latin typeface="Comic Sans MS" panose="030F0702030302020204" pitchFamily="66" charset="0"/>
              </a:rPr>
              <a:t>Functions of the family: Marxist view</a:t>
            </a:r>
          </a:p>
        </p:txBody>
      </p:sp>
      <p:sp>
        <p:nvSpPr>
          <p:cNvPr id="3" name="Subtitle 2"/>
          <p:cNvSpPr>
            <a:spLocks noGrp="1"/>
          </p:cNvSpPr>
          <p:nvPr>
            <p:ph type="subTitle" idx="1"/>
          </p:nvPr>
        </p:nvSpPr>
        <p:spPr>
          <a:xfrm>
            <a:off x="329514" y="5676899"/>
            <a:ext cx="11450594" cy="1006287"/>
          </a:xfrm>
          <a:solidFill>
            <a:schemeClr val="accent1">
              <a:lumMod val="40000"/>
              <a:lumOff val="60000"/>
            </a:schemeClr>
          </a:solidFill>
        </p:spPr>
        <p:txBody>
          <a:bodyPr>
            <a:normAutofit/>
          </a:bodyPr>
          <a:lstStyle/>
          <a:p>
            <a:pPr algn="l"/>
            <a:r>
              <a:rPr lang="en-GB" sz="2000" b="1" u="sng" dirty="0">
                <a:latin typeface="Comic Sans MS" panose="030F0702030302020204" pitchFamily="66" charset="0"/>
              </a:rPr>
              <a:t>Learning Objectives:</a:t>
            </a:r>
          </a:p>
          <a:p>
            <a:pPr algn="l"/>
            <a:r>
              <a:rPr lang="en-GB" sz="2000" b="1" dirty="0">
                <a:latin typeface="Comic Sans MS" panose="030F0702030302020204" pitchFamily="66" charset="0"/>
              </a:rPr>
              <a:t>To describe the functions of families according to Marxism.</a:t>
            </a:r>
            <a:endParaRPr lang="en-GB" sz="3200" b="1" dirty="0">
              <a:latin typeface="Comic Sans MS" panose="030F0702030302020204" pitchFamily="66" charset="0"/>
            </a:endParaRPr>
          </a:p>
          <a:p>
            <a:endParaRPr lang="en-GB" dirty="0"/>
          </a:p>
        </p:txBody>
      </p:sp>
      <p:pic>
        <p:nvPicPr>
          <p:cNvPr id="5" name="Picture 4"/>
          <p:cNvPicPr>
            <a:picLocks noChangeAspect="1"/>
          </p:cNvPicPr>
          <p:nvPr/>
        </p:nvPicPr>
        <p:blipFill>
          <a:blip r:embed="rId2"/>
          <a:stretch>
            <a:fillRect/>
          </a:stretch>
        </p:blipFill>
        <p:spPr>
          <a:xfrm>
            <a:off x="3962740" y="1647568"/>
            <a:ext cx="3177750" cy="3135567"/>
          </a:xfrm>
          <a:prstGeom prst="rect">
            <a:avLst/>
          </a:prstGeom>
        </p:spPr>
      </p:pic>
      <p:pic>
        <p:nvPicPr>
          <p:cNvPr id="4" name="Picture 3"/>
          <p:cNvPicPr>
            <a:picLocks noChangeAspect="1"/>
          </p:cNvPicPr>
          <p:nvPr/>
        </p:nvPicPr>
        <p:blipFill>
          <a:blip r:embed="rId3"/>
          <a:stretch>
            <a:fillRect/>
          </a:stretch>
        </p:blipFill>
        <p:spPr>
          <a:xfrm>
            <a:off x="811942" y="1196208"/>
            <a:ext cx="2857500" cy="4219575"/>
          </a:xfrm>
          <a:prstGeom prst="rect">
            <a:avLst/>
          </a:prstGeom>
        </p:spPr>
      </p:pic>
      <p:pic>
        <p:nvPicPr>
          <p:cNvPr id="8" name="Picture 7"/>
          <p:cNvPicPr>
            <a:picLocks noChangeAspect="1"/>
          </p:cNvPicPr>
          <p:nvPr/>
        </p:nvPicPr>
        <p:blipFill>
          <a:blip r:embed="rId4"/>
          <a:stretch>
            <a:fillRect/>
          </a:stretch>
        </p:blipFill>
        <p:spPr>
          <a:xfrm>
            <a:off x="7421864" y="2131681"/>
            <a:ext cx="4473574" cy="2348626"/>
          </a:xfrm>
          <a:prstGeom prst="rect">
            <a:avLst/>
          </a:prstGeom>
        </p:spPr>
      </p:pic>
    </p:spTree>
    <p:extLst>
      <p:ext uri="{BB962C8B-B14F-4D97-AF65-F5344CB8AC3E}">
        <p14:creationId xmlns:p14="http://schemas.microsoft.com/office/powerpoint/2010/main" val="20423264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F777B6-FE04-DE35-8F54-904C04B9E65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C255038-BFBD-930E-D809-383A56B1A07D}"/>
              </a:ext>
            </a:extLst>
          </p:cNvPr>
          <p:cNvSpPr>
            <a:spLocks noGrp="1"/>
          </p:cNvSpPr>
          <p:nvPr>
            <p:ph type="title"/>
          </p:nvPr>
        </p:nvSpPr>
        <p:spPr>
          <a:xfrm>
            <a:off x="378940" y="225303"/>
            <a:ext cx="11557686" cy="936104"/>
          </a:xfrm>
          <a:solidFill>
            <a:srgbClr val="FFFF00"/>
          </a:solidFill>
        </p:spPr>
        <p:txBody>
          <a:bodyPr/>
          <a:lstStyle/>
          <a:p>
            <a:pPr algn="ctr"/>
            <a:r>
              <a:rPr lang="en-GB" b="1" u="sng" dirty="0">
                <a:latin typeface="Comic Sans MS" panose="030F0702030302020204" pitchFamily="66" charset="0"/>
              </a:rPr>
              <a:t>Marxism and the family</a:t>
            </a:r>
          </a:p>
        </p:txBody>
      </p:sp>
      <p:sp>
        <p:nvSpPr>
          <p:cNvPr id="3" name="Content Placeholder 2">
            <a:extLst>
              <a:ext uri="{FF2B5EF4-FFF2-40B4-BE49-F238E27FC236}">
                <a16:creationId xmlns:a16="http://schemas.microsoft.com/office/drawing/2014/main" id="{C097B3FD-2566-85EC-8FFF-8D9A4FB2DD06}"/>
              </a:ext>
            </a:extLst>
          </p:cNvPr>
          <p:cNvSpPr>
            <a:spLocks noGrp="1"/>
          </p:cNvSpPr>
          <p:nvPr>
            <p:ph idx="1"/>
          </p:nvPr>
        </p:nvSpPr>
        <p:spPr>
          <a:xfrm>
            <a:off x="165100" y="1405816"/>
            <a:ext cx="11771526" cy="5324498"/>
          </a:xfrm>
          <a:solidFill>
            <a:schemeClr val="accent1">
              <a:lumMod val="20000"/>
              <a:lumOff val="80000"/>
            </a:schemeClr>
          </a:solidFill>
        </p:spPr>
        <p:txBody>
          <a:bodyPr>
            <a:normAutofit/>
          </a:bodyPr>
          <a:lstStyle/>
          <a:p>
            <a:pPr marL="0" indent="0" algn="ctr">
              <a:buNone/>
            </a:pPr>
            <a:r>
              <a:rPr lang="en-GB" sz="3600" b="1" dirty="0">
                <a:latin typeface="Comic Sans MS" panose="030F0702030302020204" pitchFamily="66" charset="0"/>
              </a:rPr>
              <a:t>Marxists </a:t>
            </a:r>
            <a:r>
              <a:rPr lang="en-GB" sz="3600" b="1" u="sng" dirty="0">
                <a:latin typeface="Comic Sans MS" panose="030F0702030302020204" pitchFamily="66" charset="0"/>
              </a:rPr>
              <a:t>DO NOT</a:t>
            </a:r>
            <a:r>
              <a:rPr lang="en-GB" sz="3600" b="1" dirty="0">
                <a:latin typeface="Comic Sans MS" panose="030F0702030302020204" pitchFamily="66" charset="0"/>
              </a:rPr>
              <a:t> see the nuclear family as a necessary function.</a:t>
            </a:r>
          </a:p>
          <a:p>
            <a:pPr marL="0" indent="0" algn="ctr">
              <a:buNone/>
            </a:pPr>
            <a:endParaRPr lang="en-GB" sz="3600" b="1" dirty="0">
              <a:latin typeface="Comic Sans MS" panose="030F0702030302020204" pitchFamily="66" charset="0"/>
            </a:endParaRPr>
          </a:p>
          <a:p>
            <a:pPr marL="0" indent="0" algn="ctr">
              <a:buNone/>
            </a:pPr>
            <a:r>
              <a:rPr lang="en-GB" sz="3600" b="1" dirty="0">
                <a:latin typeface="Comic Sans MS" panose="030F0702030302020204" pitchFamily="66" charset="0"/>
              </a:rPr>
              <a:t>They say the nuclear family as a way of driving a </a:t>
            </a:r>
            <a:r>
              <a:rPr lang="en-GB" sz="3600" b="1" u="sng" dirty="0">
                <a:latin typeface="Comic Sans MS" panose="030F0702030302020204" pitchFamily="66" charset="0"/>
              </a:rPr>
              <a:t>capitalist society.</a:t>
            </a:r>
          </a:p>
          <a:p>
            <a:pPr marL="0" indent="0" algn="ctr">
              <a:buNone/>
            </a:pPr>
            <a:endParaRPr lang="en-GB" sz="3600" b="1" u="sng" dirty="0">
              <a:latin typeface="Comic Sans MS" panose="030F0702030302020204" pitchFamily="66" charset="0"/>
            </a:endParaRPr>
          </a:p>
          <a:p>
            <a:pPr marL="0" indent="0" algn="ctr">
              <a:buNone/>
            </a:pPr>
            <a:r>
              <a:rPr lang="en-GB" sz="3600" b="1" dirty="0">
                <a:latin typeface="Comic Sans MS" panose="030F0702030302020204" pitchFamily="66" charset="0"/>
              </a:rPr>
              <a:t>This is a society driven by </a:t>
            </a:r>
            <a:r>
              <a:rPr lang="en-GB" sz="3600" b="1" u="sng" dirty="0">
                <a:latin typeface="Comic Sans MS" panose="030F0702030302020204" pitchFamily="66" charset="0"/>
              </a:rPr>
              <a:t>profit, money and conflict </a:t>
            </a:r>
            <a:r>
              <a:rPr lang="en-GB" sz="3600" b="1" dirty="0">
                <a:latin typeface="Comic Sans MS" panose="030F0702030302020204" pitchFamily="66" charset="0"/>
              </a:rPr>
              <a:t>between social classes.</a:t>
            </a:r>
          </a:p>
        </p:txBody>
      </p:sp>
    </p:spTree>
    <p:extLst>
      <p:ext uri="{BB962C8B-B14F-4D97-AF65-F5344CB8AC3E}">
        <p14:creationId xmlns:p14="http://schemas.microsoft.com/office/powerpoint/2010/main" val="2638724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6320" y="89128"/>
            <a:ext cx="11419360" cy="592516"/>
          </a:xfrm>
          <a:solidFill>
            <a:srgbClr val="FFFF00"/>
          </a:solidFill>
        </p:spPr>
        <p:txBody>
          <a:bodyPr>
            <a:normAutofit fontScale="90000"/>
          </a:bodyPr>
          <a:lstStyle/>
          <a:p>
            <a:pPr algn="ctr"/>
            <a:r>
              <a:rPr lang="en-GB" b="1" u="sng" dirty="0">
                <a:latin typeface="Comic Sans MS" panose="030F0702030302020204" pitchFamily="66" charset="0"/>
              </a:rPr>
              <a:t>Marxism and the family</a:t>
            </a:r>
          </a:p>
        </p:txBody>
      </p:sp>
      <p:sp>
        <p:nvSpPr>
          <p:cNvPr id="3" name="Content Placeholder 2"/>
          <p:cNvSpPr>
            <a:spLocks noGrp="1"/>
          </p:cNvSpPr>
          <p:nvPr>
            <p:ph idx="1"/>
          </p:nvPr>
        </p:nvSpPr>
        <p:spPr>
          <a:xfrm>
            <a:off x="168858" y="822960"/>
            <a:ext cx="7196218" cy="5796283"/>
          </a:xfrm>
          <a:solidFill>
            <a:schemeClr val="accent1">
              <a:lumMod val="20000"/>
              <a:lumOff val="80000"/>
            </a:schemeClr>
          </a:solidFill>
        </p:spPr>
        <p:txBody>
          <a:bodyPr>
            <a:normAutofit/>
          </a:bodyPr>
          <a:lstStyle/>
          <a:p>
            <a:pPr marL="0" indent="0">
              <a:buNone/>
            </a:pPr>
            <a:r>
              <a:rPr lang="en-GB" b="1" dirty="0">
                <a:latin typeface="Comic Sans MS" panose="030F0702030302020204" pitchFamily="66" charset="0"/>
              </a:rPr>
              <a:t>Read carefully through the information on the Marxist view of the family.</a:t>
            </a:r>
          </a:p>
          <a:p>
            <a:pPr marL="0" indent="0">
              <a:buNone/>
            </a:pPr>
            <a:endParaRPr lang="en-GB" b="1" dirty="0">
              <a:latin typeface="Comic Sans MS" panose="030F0702030302020204" pitchFamily="66" charset="0"/>
            </a:endParaRPr>
          </a:p>
          <a:p>
            <a:pPr marL="0" indent="0">
              <a:buNone/>
            </a:pPr>
            <a:r>
              <a:rPr lang="en-GB" b="1" dirty="0">
                <a:latin typeface="Comic Sans MS" panose="030F0702030302020204" pitchFamily="66" charset="0"/>
              </a:rPr>
              <a:t>Answer the questions on your ripple diagram. Make sure you include: </a:t>
            </a:r>
          </a:p>
          <a:p>
            <a:pPr marL="0" indent="0">
              <a:buNone/>
            </a:pPr>
            <a:r>
              <a:rPr lang="en-GB" b="1" dirty="0">
                <a:latin typeface="Comic Sans MS" panose="030F0702030302020204" pitchFamily="66" charset="0"/>
              </a:rPr>
              <a:t>1) What important functions does the nuclear family perform for capitalism according to Marxists?</a:t>
            </a:r>
          </a:p>
          <a:p>
            <a:pPr marL="0" indent="0">
              <a:buNone/>
            </a:pPr>
            <a:r>
              <a:rPr lang="en-GB" b="1" dirty="0">
                <a:latin typeface="Comic Sans MS" panose="030F0702030302020204" pitchFamily="66" charset="0"/>
              </a:rPr>
              <a:t>GIVE FOUR EXAMPLES</a:t>
            </a:r>
          </a:p>
          <a:p>
            <a:pPr marL="0" indent="0">
              <a:buNone/>
            </a:pPr>
            <a:r>
              <a:rPr lang="en-GB" b="1" dirty="0">
                <a:latin typeface="Comic Sans MS" panose="030F0702030302020204" pitchFamily="66" charset="0"/>
              </a:rPr>
              <a:t>2) What are the criticisms of the Marxist family?</a:t>
            </a:r>
          </a:p>
          <a:p>
            <a:pPr marL="0" indent="0">
              <a:buNone/>
            </a:pPr>
            <a:r>
              <a:rPr lang="en-GB" b="1" dirty="0">
                <a:latin typeface="Comic Sans MS" panose="030F0702030302020204" pitchFamily="66" charset="0"/>
              </a:rPr>
              <a:t>GIVE FOUR EXAMPLES</a:t>
            </a:r>
          </a:p>
          <a:p>
            <a:pPr marL="0" indent="0">
              <a:buNone/>
            </a:pPr>
            <a:endParaRPr lang="en-GB" b="1" dirty="0">
              <a:latin typeface="Comic Sans MS" panose="030F0702030302020204" pitchFamily="66" charset="0"/>
            </a:endParaRPr>
          </a:p>
        </p:txBody>
      </p:sp>
      <p:pic>
        <p:nvPicPr>
          <p:cNvPr id="4" name="Picture 3"/>
          <p:cNvPicPr>
            <a:picLocks noChangeAspect="1"/>
          </p:cNvPicPr>
          <p:nvPr/>
        </p:nvPicPr>
        <p:blipFill>
          <a:blip r:embed="rId2"/>
          <a:stretch>
            <a:fillRect/>
          </a:stretch>
        </p:blipFill>
        <p:spPr>
          <a:xfrm>
            <a:off x="7621364" y="890261"/>
            <a:ext cx="4307000" cy="3225800"/>
          </a:xfrm>
          <a:prstGeom prst="rect">
            <a:avLst/>
          </a:prstGeom>
        </p:spPr>
      </p:pic>
      <p:sp>
        <p:nvSpPr>
          <p:cNvPr id="7" name="TextBox 6">
            <a:extLst>
              <a:ext uri="{FF2B5EF4-FFF2-40B4-BE49-F238E27FC236}">
                <a16:creationId xmlns:a16="http://schemas.microsoft.com/office/drawing/2014/main" id="{6C0F6535-6E1B-5828-0A24-ED944B6D8BCC}"/>
              </a:ext>
            </a:extLst>
          </p:cNvPr>
          <p:cNvSpPr txBox="1"/>
          <p:nvPr/>
        </p:nvSpPr>
        <p:spPr>
          <a:xfrm>
            <a:off x="7539644" y="4354014"/>
            <a:ext cx="4470441" cy="2031325"/>
          </a:xfrm>
          <a:prstGeom prst="rect">
            <a:avLst/>
          </a:prstGeom>
          <a:solidFill>
            <a:srgbClr val="FFFF00"/>
          </a:solidFill>
        </p:spPr>
        <p:txBody>
          <a:bodyPr wrap="square">
            <a:spAutoFit/>
          </a:bodyPr>
          <a:lstStyle/>
          <a:p>
            <a:pPr marL="0" indent="0">
              <a:buNone/>
            </a:pPr>
            <a:r>
              <a:rPr lang="en-GB" b="1" u="sng" dirty="0">
                <a:latin typeface="Comic Sans MS" panose="030F0702030302020204" pitchFamily="66" charset="0"/>
              </a:rPr>
              <a:t>Extension:</a:t>
            </a:r>
          </a:p>
          <a:p>
            <a:pPr marL="0" indent="0">
              <a:buNone/>
            </a:pPr>
            <a:r>
              <a:rPr lang="en-GB" b="1" dirty="0">
                <a:latin typeface="Comic Sans MS" panose="030F0702030302020204" pitchFamily="66" charset="0"/>
              </a:rPr>
              <a:t>How are functionalists and Marxists alike in their studies? How are they different? </a:t>
            </a:r>
          </a:p>
          <a:p>
            <a:pPr marL="0" indent="0">
              <a:buNone/>
            </a:pPr>
            <a:r>
              <a:rPr lang="en-GB" b="1" dirty="0">
                <a:latin typeface="Comic Sans MS" panose="030F0702030302020204" pitchFamily="66" charset="0"/>
              </a:rPr>
              <a:t>Draw a table in your book with the similarities and differences of the two theories. </a:t>
            </a:r>
          </a:p>
        </p:txBody>
      </p:sp>
      <p:sp>
        <p:nvSpPr>
          <p:cNvPr id="8" name="TextBox 7">
            <a:extLst>
              <a:ext uri="{FF2B5EF4-FFF2-40B4-BE49-F238E27FC236}">
                <a16:creationId xmlns:a16="http://schemas.microsoft.com/office/drawing/2014/main" id="{BE9FDE5B-4E1E-2581-D0AA-DF367FEC721A}"/>
              </a:ext>
            </a:extLst>
          </p:cNvPr>
          <p:cNvSpPr txBox="1"/>
          <p:nvPr/>
        </p:nvSpPr>
        <p:spPr>
          <a:xfrm>
            <a:off x="7132320" y="3305602"/>
            <a:ext cx="5059680" cy="830997"/>
          </a:xfrm>
          <a:prstGeom prst="rect">
            <a:avLst/>
          </a:prstGeom>
          <a:solidFill>
            <a:srgbClr val="FF8AD8"/>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rPr>
              <a:t>When you finish your task: Add 5 words to your word bank!</a:t>
            </a:r>
          </a:p>
        </p:txBody>
      </p:sp>
    </p:spTree>
    <p:extLst>
      <p:ext uri="{BB962C8B-B14F-4D97-AF65-F5344CB8AC3E}">
        <p14:creationId xmlns:p14="http://schemas.microsoft.com/office/powerpoint/2010/main" val="16078727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8940" y="126449"/>
            <a:ext cx="11557686" cy="936104"/>
          </a:xfrm>
          <a:solidFill>
            <a:srgbClr val="FFFF00"/>
          </a:solidFill>
        </p:spPr>
        <p:txBody>
          <a:bodyPr/>
          <a:lstStyle/>
          <a:p>
            <a:pPr algn="ctr"/>
            <a:r>
              <a:rPr lang="en-GB" b="1" dirty="0">
                <a:latin typeface="Comic Sans MS" panose="030F0702030302020204" pitchFamily="66" charset="0"/>
              </a:rPr>
              <a:t>What have we learnt? Whiteboards!</a:t>
            </a:r>
          </a:p>
        </p:txBody>
      </p:sp>
      <p:sp>
        <p:nvSpPr>
          <p:cNvPr id="3" name="Content Placeholder 2"/>
          <p:cNvSpPr>
            <a:spLocks noGrp="1"/>
          </p:cNvSpPr>
          <p:nvPr>
            <p:ph idx="1"/>
          </p:nvPr>
        </p:nvSpPr>
        <p:spPr>
          <a:xfrm>
            <a:off x="378940" y="1365107"/>
            <a:ext cx="11557686" cy="5109354"/>
          </a:xfrm>
          <a:solidFill>
            <a:schemeClr val="accent1">
              <a:lumMod val="20000"/>
              <a:lumOff val="80000"/>
            </a:schemeClr>
          </a:solidFill>
        </p:spPr>
        <p:txBody>
          <a:bodyPr>
            <a:normAutofit/>
          </a:bodyPr>
          <a:lstStyle/>
          <a:p>
            <a:pPr marL="742950" indent="-742950">
              <a:buAutoNum type="arabicParenR"/>
            </a:pPr>
            <a:r>
              <a:rPr lang="en-GB" sz="3200" b="1" dirty="0">
                <a:latin typeface="Comic Sans MS" panose="030F0702030302020204" pitchFamily="66" charset="0"/>
              </a:rPr>
              <a:t>What do Marxists mean by a capitalist society?</a:t>
            </a:r>
          </a:p>
          <a:p>
            <a:pPr marL="742950" indent="-742950">
              <a:buAutoNum type="arabicParenR"/>
            </a:pPr>
            <a:endParaRPr lang="en-GB" sz="3200" b="1" dirty="0">
              <a:latin typeface="Comic Sans MS" panose="030F0702030302020204" pitchFamily="66" charset="0"/>
            </a:endParaRPr>
          </a:p>
          <a:p>
            <a:pPr marL="742950" indent="-742950">
              <a:buAutoNum type="arabicParenR"/>
            </a:pPr>
            <a:r>
              <a:rPr lang="en-GB" sz="3200" b="1" dirty="0">
                <a:latin typeface="Comic Sans MS" panose="030F0702030302020204" pitchFamily="66" charset="0"/>
              </a:rPr>
              <a:t>Give a function that Marxists believe the nuclear family performs to serve a capitalist society?</a:t>
            </a:r>
          </a:p>
          <a:p>
            <a:pPr marL="742950" indent="-742950">
              <a:buAutoNum type="arabicParenR"/>
            </a:pPr>
            <a:endParaRPr lang="en-GB" sz="3200" b="1" dirty="0">
              <a:latin typeface="Comic Sans MS" panose="030F0702030302020204" pitchFamily="66" charset="0"/>
            </a:endParaRPr>
          </a:p>
          <a:p>
            <a:pPr marL="742950" indent="-742950">
              <a:buAutoNum type="arabicParenR"/>
            </a:pPr>
            <a:r>
              <a:rPr lang="en-GB" sz="3200" b="1" dirty="0">
                <a:latin typeface="Comic Sans MS" panose="030F0702030302020204" pitchFamily="66" charset="0"/>
              </a:rPr>
              <a:t>How has the Marxist view been criticised? Give two criticisms!</a:t>
            </a:r>
          </a:p>
        </p:txBody>
      </p:sp>
    </p:spTree>
    <p:extLst>
      <p:ext uri="{BB962C8B-B14F-4D97-AF65-F5344CB8AC3E}">
        <p14:creationId xmlns:p14="http://schemas.microsoft.com/office/powerpoint/2010/main" val="3022954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8940" y="59948"/>
            <a:ext cx="8998325" cy="936104"/>
          </a:xfrm>
          <a:solidFill>
            <a:srgbClr val="FFFF00"/>
          </a:solidFill>
        </p:spPr>
        <p:txBody>
          <a:bodyPr/>
          <a:lstStyle/>
          <a:p>
            <a:pPr algn="ctr"/>
            <a:r>
              <a:rPr lang="en-GB" b="1" u="sng" dirty="0">
                <a:latin typeface="Comic Sans MS" panose="030F0702030302020204" pitchFamily="66" charset="0"/>
              </a:rPr>
              <a:t>Key study! </a:t>
            </a:r>
            <a:r>
              <a:rPr lang="en-GB" b="1" u="sng" dirty="0" err="1">
                <a:latin typeface="Comic Sans MS" panose="030F0702030302020204" pitchFamily="66" charset="0"/>
              </a:rPr>
              <a:t>Zaretsky</a:t>
            </a:r>
            <a:endParaRPr lang="en-GB" b="1" u="sng" dirty="0">
              <a:latin typeface="Comic Sans MS" panose="030F0702030302020204" pitchFamily="66" charset="0"/>
            </a:endParaRPr>
          </a:p>
        </p:txBody>
      </p:sp>
      <p:sp>
        <p:nvSpPr>
          <p:cNvPr id="3" name="Content Placeholder 2"/>
          <p:cNvSpPr>
            <a:spLocks noGrp="1"/>
          </p:cNvSpPr>
          <p:nvPr>
            <p:ph idx="1"/>
          </p:nvPr>
        </p:nvSpPr>
        <p:spPr>
          <a:xfrm>
            <a:off x="133004" y="1101012"/>
            <a:ext cx="9884625" cy="5495731"/>
          </a:xfrm>
          <a:solidFill>
            <a:schemeClr val="accent1">
              <a:lumMod val="20000"/>
              <a:lumOff val="80000"/>
            </a:schemeClr>
          </a:solidFill>
        </p:spPr>
        <p:txBody>
          <a:bodyPr>
            <a:normAutofit lnSpcReduction="10000"/>
          </a:bodyPr>
          <a:lstStyle/>
          <a:p>
            <a:pPr marL="0" indent="0">
              <a:buNone/>
            </a:pPr>
            <a:r>
              <a:rPr lang="en-GB" sz="3200" b="1" dirty="0">
                <a:latin typeface="Comic Sans MS" panose="030F0702030302020204" pitchFamily="66" charset="0"/>
              </a:rPr>
              <a:t>As we mentioned with the Rapoport’s study on family diversity and Parson’s study on the nuclear family, there are key studies you must know for your exam. </a:t>
            </a:r>
          </a:p>
          <a:p>
            <a:pPr marL="0" indent="0">
              <a:buNone/>
            </a:pPr>
            <a:endParaRPr lang="en-GB" sz="3200" b="1" dirty="0">
              <a:latin typeface="Comic Sans MS" panose="030F0702030302020204" pitchFamily="66" charset="0"/>
            </a:endParaRPr>
          </a:p>
          <a:p>
            <a:pPr marL="0" indent="0">
              <a:buNone/>
            </a:pPr>
            <a:r>
              <a:rPr lang="en-GB" sz="3200" b="1" dirty="0">
                <a:latin typeface="Comic Sans MS" panose="030F0702030302020204" pitchFamily="66" charset="0"/>
              </a:rPr>
              <a:t>Glue into your book and read through the study on Marxist </a:t>
            </a:r>
            <a:r>
              <a:rPr lang="en-GB" sz="3200" b="1" dirty="0" err="1">
                <a:latin typeface="Comic Sans MS" panose="030F0702030302020204" pitchFamily="66" charset="0"/>
              </a:rPr>
              <a:t>Zarestky</a:t>
            </a:r>
            <a:r>
              <a:rPr lang="en-GB" sz="3200" b="1" dirty="0">
                <a:latin typeface="Comic Sans MS" panose="030F0702030302020204" pitchFamily="66" charset="0"/>
              </a:rPr>
              <a:t>. What does he state about the nuclear family and capitalism?</a:t>
            </a:r>
          </a:p>
          <a:p>
            <a:pPr marL="0" indent="0">
              <a:buNone/>
            </a:pPr>
            <a:endParaRPr lang="en-GB" sz="3200" b="1" dirty="0">
              <a:latin typeface="Comic Sans MS" panose="030F0702030302020204" pitchFamily="66" charset="0"/>
            </a:endParaRPr>
          </a:p>
          <a:p>
            <a:pPr marL="0" indent="0">
              <a:buNone/>
            </a:pPr>
            <a:r>
              <a:rPr lang="en-GB" sz="3200" b="1" dirty="0">
                <a:latin typeface="Comic Sans MS" panose="030F0702030302020204" pitchFamily="66" charset="0"/>
              </a:rPr>
              <a:t>Summarise in FIVE key bullet points. (5 mins)</a:t>
            </a:r>
          </a:p>
          <a:p>
            <a:pPr marL="0" indent="0">
              <a:buNone/>
            </a:pPr>
            <a:r>
              <a:rPr lang="en-GB" sz="3200" b="1" dirty="0">
                <a:latin typeface="Comic Sans MS" panose="030F0702030302020204" pitchFamily="66" charset="0"/>
              </a:rPr>
              <a:t>Let’s feedback together. </a:t>
            </a:r>
          </a:p>
          <a:p>
            <a:pPr marL="0" indent="0">
              <a:buNone/>
            </a:pPr>
            <a:endParaRPr lang="en-GB" sz="3200" b="1" dirty="0">
              <a:latin typeface="Comic Sans MS" panose="030F0702030302020204" pitchFamily="66" charset="0"/>
            </a:endParaRPr>
          </a:p>
        </p:txBody>
      </p:sp>
      <p:pic>
        <p:nvPicPr>
          <p:cNvPr id="1028" name="Picture 4" descr="Key Clipart Images | Free Download | PNG Transparent ...">
            <a:extLst>
              <a:ext uri="{FF2B5EF4-FFF2-40B4-BE49-F238E27FC236}">
                <a16:creationId xmlns:a16="http://schemas.microsoft.com/office/drawing/2014/main" id="{76D2A861-A27C-8BF5-0EB0-CD3F76F64A6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17156" y="59948"/>
            <a:ext cx="1819469" cy="181946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Key Clipart Images | Free Download | PNG Transparent ...">
            <a:extLst>
              <a:ext uri="{FF2B5EF4-FFF2-40B4-BE49-F238E27FC236}">
                <a16:creationId xmlns:a16="http://schemas.microsoft.com/office/drawing/2014/main" id="{DEE6335F-E9B2-7C57-0AC5-699EB282E2A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117156" y="2295911"/>
            <a:ext cx="1819469" cy="181946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4" descr="Key Clipart Images | Free Download | PNG Transparent ...">
            <a:extLst>
              <a:ext uri="{FF2B5EF4-FFF2-40B4-BE49-F238E27FC236}">
                <a16:creationId xmlns:a16="http://schemas.microsoft.com/office/drawing/2014/main" id="{925C970B-A399-DF4E-09E7-10F14EB111B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017629" y="4320654"/>
            <a:ext cx="1819469" cy="18194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81476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8940" y="225303"/>
            <a:ext cx="11557686" cy="936104"/>
          </a:xfrm>
          <a:solidFill>
            <a:srgbClr val="FFFF00"/>
          </a:solidFill>
        </p:spPr>
        <p:txBody>
          <a:bodyPr/>
          <a:lstStyle/>
          <a:p>
            <a:pPr algn="ctr"/>
            <a:r>
              <a:rPr lang="en-GB" b="1" u="sng" dirty="0">
                <a:latin typeface="Comic Sans MS" panose="030F0702030302020204" pitchFamily="66" charset="0"/>
              </a:rPr>
              <a:t>Practice exam question</a:t>
            </a:r>
          </a:p>
        </p:txBody>
      </p:sp>
      <p:sp>
        <p:nvSpPr>
          <p:cNvPr id="3" name="Content Placeholder 2"/>
          <p:cNvSpPr>
            <a:spLocks noGrp="1"/>
          </p:cNvSpPr>
          <p:nvPr>
            <p:ph idx="1"/>
          </p:nvPr>
        </p:nvSpPr>
        <p:spPr>
          <a:xfrm>
            <a:off x="378940" y="1405816"/>
            <a:ext cx="11557686" cy="5324498"/>
          </a:xfrm>
          <a:solidFill>
            <a:schemeClr val="accent1">
              <a:lumMod val="20000"/>
              <a:lumOff val="80000"/>
            </a:schemeClr>
          </a:solidFill>
        </p:spPr>
        <p:txBody>
          <a:bodyPr>
            <a:normAutofit lnSpcReduction="10000"/>
          </a:bodyPr>
          <a:lstStyle/>
          <a:p>
            <a:pPr marL="0" indent="0" algn="ctr">
              <a:buNone/>
            </a:pPr>
            <a:r>
              <a:rPr lang="en-GB" sz="4000" b="1" dirty="0">
                <a:latin typeface="Comic Sans MS" panose="030F0702030302020204" pitchFamily="66" charset="0"/>
              </a:rPr>
              <a:t>Identify and explain the functions of a nuclear family according to Marxists.</a:t>
            </a:r>
          </a:p>
          <a:p>
            <a:pPr marL="0" indent="0" algn="ctr">
              <a:buNone/>
            </a:pPr>
            <a:r>
              <a:rPr lang="en-GB" sz="4000" b="1" i="1" dirty="0">
                <a:solidFill>
                  <a:srgbClr val="FF0000"/>
                </a:solidFill>
                <a:latin typeface="Comic Sans MS" panose="030F0702030302020204" pitchFamily="66" charset="0"/>
              </a:rPr>
              <a:t>[4 marks]</a:t>
            </a:r>
          </a:p>
          <a:p>
            <a:pPr marL="0" indent="0" algn="ctr">
              <a:buNone/>
            </a:pPr>
            <a:endParaRPr lang="en-GB" sz="4000" b="1" i="1" dirty="0">
              <a:solidFill>
                <a:srgbClr val="FF0000"/>
              </a:solidFill>
              <a:latin typeface="Comic Sans MS" panose="030F0702030302020204" pitchFamily="66" charset="0"/>
            </a:endParaRPr>
          </a:p>
          <a:p>
            <a:pPr marL="0" indent="0">
              <a:buNone/>
            </a:pPr>
            <a:r>
              <a:rPr lang="en-GB" sz="3200" b="1" i="1" dirty="0">
                <a:latin typeface="Comic Sans MS" panose="030F0702030302020204" pitchFamily="66" charset="0"/>
              </a:rPr>
              <a:t>Marxist sociologists believe… </a:t>
            </a:r>
          </a:p>
          <a:p>
            <a:pPr marL="0" indent="0">
              <a:buNone/>
            </a:pPr>
            <a:r>
              <a:rPr lang="en-GB" sz="3200" b="1" i="1" dirty="0">
                <a:solidFill>
                  <a:srgbClr val="FF0000"/>
                </a:solidFill>
                <a:latin typeface="Comic Sans MS" panose="030F0702030302020204" pitchFamily="66" charset="0"/>
              </a:rPr>
              <a:t>(what do they believe about society?)</a:t>
            </a:r>
          </a:p>
          <a:p>
            <a:pPr marL="0" indent="0">
              <a:buNone/>
            </a:pPr>
            <a:r>
              <a:rPr lang="en-GB" sz="3200" b="1" i="1" dirty="0">
                <a:latin typeface="Comic Sans MS" panose="030F0702030302020204" pitchFamily="66" charset="0"/>
              </a:rPr>
              <a:t>They say the nuclear family encourages capitalism through key functions. These are… </a:t>
            </a:r>
            <a:r>
              <a:rPr lang="en-GB" sz="3200" b="1" i="1" dirty="0">
                <a:solidFill>
                  <a:srgbClr val="FF0000"/>
                </a:solidFill>
                <a:latin typeface="Comic Sans MS" panose="030F0702030302020204" pitchFamily="66" charset="0"/>
              </a:rPr>
              <a:t>(give examples of functions and explain how they ensure capitalism continues in society).</a:t>
            </a:r>
            <a:endParaRPr lang="en-GB" sz="3200" b="1" i="1" dirty="0">
              <a:latin typeface="Comic Sans MS" panose="030F0702030302020204" pitchFamily="66" charset="0"/>
            </a:endParaRPr>
          </a:p>
        </p:txBody>
      </p:sp>
    </p:spTree>
    <p:extLst>
      <p:ext uri="{BB962C8B-B14F-4D97-AF65-F5344CB8AC3E}">
        <p14:creationId xmlns:p14="http://schemas.microsoft.com/office/powerpoint/2010/main" val="2588122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3895" y="104138"/>
            <a:ext cx="11557686" cy="734062"/>
          </a:xfrm>
          <a:solidFill>
            <a:srgbClr val="FFFF00"/>
          </a:solidFill>
        </p:spPr>
        <p:txBody>
          <a:bodyPr/>
          <a:lstStyle/>
          <a:p>
            <a:pPr algn="ctr"/>
            <a:r>
              <a:rPr lang="en-GB" b="1" u="sng" dirty="0">
                <a:latin typeface="Comic Sans MS" panose="030F0702030302020204" pitchFamily="66" charset="0"/>
              </a:rPr>
              <a:t>Model answer…</a:t>
            </a:r>
          </a:p>
        </p:txBody>
      </p:sp>
      <p:sp>
        <p:nvSpPr>
          <p:cNvPr id="3" name="Content Placeholder 2"/>
          <p:cNvSpPr>
            <a:spLocks noGrp="1"/>
          </p:cNvSpPr>
          <p:nvPr>
            <p:ph idx="1"/>
          </p:nvPr>
        </p:nvSpPr>
        <p:spPr>
          <a:xfrm>
            <a:off x="336376" y="927100"/>
            <a:ext cx="11512723" cy="5803215"/>
          </a:xfrm>
          <a:solidFill>
            <a:schemeClr val="accent1">
              <a:lumMod val="20000"/>
              <a:lumOff val="80000"/>
            </a:schemeClr>
          </a:solidFill>
        </p:spPr>
        <p:txBody>
          <a:bodyPr>
            <a:noAutofit/>
          </a:bodyPr>
          <a:lstStyle/>
          <a:p>
            <a:pPr marL="0" indent="0" algn="ctr">
              <a:buNone/>
            </a:pPr>
            <a:r>
              <a:rPr lang="en-GB" sz="3200" b="1" dirty="0">
                <a:latin typeface="Comic Sans MS" panose="030F0702030302020204" pitchFamily="66" charset="0"/>
              </a:rPr>
              <a:t>Marxist sociologists believe the nuclear family is another way of driving a capitalist society and creates inequality between the rich and poor. </a:t>
            </a:r>
            <a:r>
              <a:rPr lang="en-GB" sz="3200" b="1" dirty="0">
                <a:solidFill>
                  <a:srgbClr val="FF0000"/>
                </a:solidFill>
                <a:latin typeface="Comic Sans MS" panose="030F0702030302020204" pitchFamily="66" charset="0"/>
              </a:rPr>
              <a:t>[1] </a:t>
            </a:r>
            <a:r>
              <a:rPr lang="en-GB" sz="3200" b="1" dirty="0">
                <a:latin typeface="Comic Sans MS" panose="030F0702030302020204" pitchFamily="66" charset="0"/>
              </a:rPr>
              <a:t>They say that the nuclear family encourages capitalism because families buy products for their members such as cars, houses and food, which supports capitalism and makes sure the rich make profit. </a:t>
            </a:r>
            <a:r>
              <a:rPr lang="en-GB" sz="3200" b="1" dirty="0">
                <a:solidFill>
                  <a:srgbClr val="FF0000"/>
                </a:solidFill>
                <a:latin typeface="Comic Sans MS" panose="030F0702030302020204" pitchFamily="66" charset="0"/>
              </a:rPr>
              <a:t>[2]</a:t>
            </a:r>
            <a:r>
              <a:rPr lang="en-GB" sz="3200" b="1" dirty="0">
                <a:latin typeface="Comic Sans MS" panose="030F0702030302020204" pitchFamily="66" charset="0"/>
              </a:rPr>
              <a:t> Also women in the family provide unpaid labour by staying at home and socialising children to be the next generation of workers, supporting capitalism. </a:t>
            </a:r>
            <a:r>
              <a:rPr lang="en-GB" sz="3200" b="1" dirty="0">
                <a:solidFill>
                  <a:srgbClr val="FF0000"/>
                </a:solidFill>
                <a:latin typeface="Comic Sans MS" panose="030F0702030302020204" pitchFamily="66" charset="0"/>
              </a:rPr>
              <a:t>[3] </a:t>
            </a:r>
            <a:r>
              <a:rPr lang="en-GB" sz="3200" b="1" dirty="0">
                <a:latin typeface="Comic Sans MS" panose="030F0702030302020204" pitchFamily="66" charset="0"/>
              </a:rPr>
              <a:t>They also provide emotional support for the fathers who go out to work in a capitalist society to help them deal with the exploitation they face at work such as long hours and low pay. </a:t>
            </a:r>
            <a:r>
              <a:rPr lang="en-GB" sz="3200" b="1" dirty="0">
                <a:solidFill>
                  <a:srgbClr val="FF0000"/>
                </a:solidFill>
                <a:latin typeface="Comic Sans MS" panose="030F0702030302020204" pitchFamily="66" charset="0"/>
              </a:rPr>
              <a:t>[4] </a:t>
            </a:r>
          </a:p>
        </p:txBody>
      </p:sp>
    </p:spTree>
    <p:extLst>
      <p:ext uri="{BB962C8B-B14F-4D97-AF65-F5344CB8AC3E}">
        <p14:creationId xmlns:p14="http://schemas.microsoft.com/office/powerpoint/2010/main" val="32876135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25184" y="65315"/>
            <a:ext cx="8998325" cy="602525"/>
          </a:xfrm>
          <a:solidFill>
            <a:srgbClr val="FFFF00"/>
          </a:solidFill>
        </p:spPr>
        <p:txBody>
          <a:bodyPr>
            <a:normAutofit fontScale="90000"/>
          </a:bodyPr>
          <a:lstStyle/>
          <a:p>
            <a:pPr algn="ctr"/>
            <a:r>
              <a:rPr lang="en-GB" b="1" u="sng" dirty="0">
                <a:latin typeface="Comic Sans MS" panose="030F0702030302020204" pitchFamily="66" charset="0"/>
              </a:rPr>
              <a:t>Key study! Zarestsky</a:t>
            </a:r>
          </a:p>
        </p:txBody>
      </p:sp>
      <p:sp>
        <p:nvSpPr>
          <p:cNvPr id="3" name="Content Placeholder 2"/>
          <p:cNvSpPr>
            <a:spLocks noGrp="1"/>
          </p:cNvSpPr>
          <p:nvPr>
            <p:ph idx="1"/>
          </p:nvPr>
        </p:nvSpPr>
        <p:spPr>
          <a:xfrm>
            <a:off x="255374" y="667840"/>
            <a:ext cx="11855761" cy="6087523"/>
          </a:xfrm>
          <a:solidFill>
            <a:schemeClr val="accent1">
              <a:lumMod val="60000"/>
              <a:lumOff val="40000"/>
            </a:schemeClr>
          </a:solidFill>
        </p:spPr>
        <p:txBody>
          <a:bodyPr>
            <a:normAutofit lnSpcReduction="10000"/>
          </a:bodyPr>
          <a:lstStyle/>
          <a:p>
            <a:pPr marL="0" indent="0">
              <a:buNone/>
            </a:pPr>
            <a:endParaRPr lang="en-GB" sz="3200" dirty="0">
              <a:latin typeface="Comic Sans MS" panose="030F0702030302020204" pitchFamily="66" charset="0"/>
            </a:endParaRPr>
          </a:p>
          <a:p>
            <a:pPr marL="0" indent="0">
              <a:buNone/>
            </a:pPr>
            <a:endParaRPr lang="en-GB" sz="3200" dirty="0">
              <a:latin typeface="Comic Sans MS" panose="030F0702030302020204" pitchFamily="66" charset="0"/>
            </a:endParaRPr>
          </a:p>
          <a:p>
            <a:pPr marL="0" indent="0">
              <a:buNone/>
            </a:pPr>
            <a:endParaRPr lang="en-GB" sz="3200" dirty="0">
              <a:latin typeface="Comic Sans MS" panose="030F0702030302020204" pitchFamily="66" charset="0"/>
            </a:endParaRPr>
          </a:p>
          <a:p>
            <a:pPr marL="0" indent="0">
              <a:buNone/>
            </a:pPr>
            <a:endParaRPr lang="en-GB" sz="3200" dirty="0">
              <a:latin typeface="Comic Sans MS" panose="030F0702030302020204" pitchFamily="66" charset="0"/>
            </a:endParaRPr>
          </a:p>
          <a:p>
            <a:pPr marL="0" indent="0">
              <a:buNone/>
            </a:pPr>
            <a:endParaRPr lang="en-GB" sz="3200" dirty="0">
              <a:latin typeface="Comic Sans MS" panose="030F0702030302020204" pitchFamily="66" charset="0"/>
            </a:endParaRPr>
          </a:p>
          <a:p>
            <a:pPr marL="0" indent="0">
              <a:buNone/>
            </a:pPr>
            <a:endParaRPr lang="en-GB" sz="3200" dirty="0">
              <a:latin typeface="Comic Sans MS" panose="030F0702030302020204" pitchFamily="66" charset="0"/>
            </a:endParaRPr>
          </a:p>
          <a:p>
            <a:pPr marL="0" indent="0">
              <a:buNone/>
            </a:pPr>
            <a:endParaRPr lang="en-GB" sz="3200" dirty="0">
              <a:latin typeface="Comic Sans MS" panose="030F0702030302020204" pitchFamily="66" charset="0"/>
            </a:endParaRPr>
          </a:p>
          <a:p>
            <a:pPr marL="0" indent="0">
              <a:buNone/>
            </a:pPr>
            <a:r>
              <a:rPr lang="en-GB" sz="3200" dirty="0">
                <a:latin typeface="Comic Sans MS" panose="030F0702030302020204" pitchFamily="66" charset="0"/>
              </a:rPr>
              <a:t>Studying from a ________ perspective</a:t>
            </a:r>
            <a:r>
              <a:rPr lang="en-GB" sz="3200">
                <a:latin typeface="Comic Sans MS" panose="030F0702030302020204" pitchFamily="66" charset="0"/>
              </a:rPr>
              <a:t>, Zaretsky </a:t>
            </a:r>
            <a:r>
              <a:rPr lang="en-GB" sz="3200" dirty="0">
                <a:latin typeface="Comic Sans MS" panose="030F0702030302020204" pitchFamily="66" charset="0"/>
              </a:rPr>
              <a:t>believed…..</a:t>
            </a:r>
          </a:p>
          <a:p>
            <a:pPr marL="0" indent="0">
              <a:buNone/>
            </a:pPr>
            <a:r>
              <a:rPr lang="en-GB" sz="3200" dirty="0">
                <a:latin typeface="Comic Sans MS" panose="030F0702030302020204" pitchFamily="66" charset="0"/>
              </a:rPr>
              <a:t>The nuclear family supports a capitalist society through…</a:t>
            </a:r>
          </a:p>
          <a:p>
            <a:pPr marL="0" indent="0">
              <a:buNone/>
            </a:pPr>
            <a:r>
              <a:rPr lang="en-GB" sz="3200" dirty="0">
                <a:latin typeface="Comic Sans MS" panose="030F0702030302020204" pitchFamily="66" charset="0"/>
              </a:rPr>
              <a:t>This benefits the rich because…</a:t>
            </a:r>
          </a:p>
          <a:p>
            <a:pPr marL="0" indent="0">
              <a:buNone/>
            </a:pPr>
            <a:r>
              <a:rPr lang="en-GB" sz="3200" dirty="0">
                <a:latin typeface="Comic Sans MS" panose="030F0702030302020204" pitchFamily="66" charset="0"/>
              </a:rPr>
              <a:t>As it states in Iten B…</a:t>
            </a:r>
          </a:p>
          <a:p>
            <a:pPr marL="0" indent="0">
              <a:buNone/>
            </a:pPr>
            <a:endParaRPr lang="en-GB" sz="3200" dirty="0">
              <a:latin typeface="Comic Sans MS" panose="030F0702030302020204" pitchFamily="66" charset="0"/>
            </a:endParaRPr>
          </a:p>
          <a:p>
            <a:pPr marL="0" indent="0">
              <a:buNone/>
            </a:pPr>
            <a:endParaRPr lang="en-GB" sz="3200" dirty="0">
              <a:latin typeface="Comic Sans MS" panose="030F0702030302020204" pitchFamily="66" charset="0"/>
            </a:endParaRPr>
          </a:p>
        </p:txBody>
      </p:sp>
      <p:pic>
        <p:nvPicPr>
          <p:cNvPr id="5" name="Picture 4">
            <a:extLst>
              <a:ext uri="{FF2B5EF4-FFF2-40B4-BE49-F238E27FC236}">
                <a16:creationId xmlns:a16="http://schemas.microsoft.com/office/drawing/2014/main" id="{2D95E602-FB9E-6E81-FE96-15D77C9E7F8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15849" y="667841"/>
            <a:ext cx="6734810" cy="3446960"/>
          </a:xfrm>
          <a:prstGeom prst="rect">
            <a:avLst/>
          </a:prstGeom>
        </p:spPr>
      </p:pic>
    </p:spTree>
    <p:extLst>
      <p:ext uri="{BB962C8B-B14F-4D97-AF65-F5344CB8AC3E}">
        <p14:creationId xmlns:p14="http://schemas.microsoft.com/office/powerpoint/2010/main" val="40395381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8940" y="126449"/>
            <a:ext cx="11557686" cy="936104"/>
          </a:xfrm>
          <a:solidFill>
            <a:srgbClr val="FFFF00"/>
          </a:solidFill>
        </p:spPr>
        <p:txBody>
          <a:bodyPr/>
          <a:lstStyle/>
          <a:p>
            <a:pPr algn="ctr"/>
            <a:r>
              <a:rPr lang="en-GB" b="1" dirty="0">
                <a:latin typeface="Comic Sans MS" panose="030F0702030302020204" pitchFamily="66" charset="0"/>
              </a:rPr>
              <a:t>What have we learnt…. 3, 2, 1.</a:t>
            </a:r>
          </a:p>
        </p:txBody>
      </p:sp>
      <p:sp>
        <p:nvSpPr>
          <p:cNvPr id="3" name="Content Placeholder 2"/>
          <p:cNvSpPr>
            <a:spLocks noGrp="1"/>
          </p:cNvSpPr>
          <p:nvPr>
            <p:ph idx="1"/>
          </p:nvPr>
        </p:nvSpPr>
        <p:spPr>
          <a:xfrm>
            <a:off x="378940" y="1365107"/>
            <a:ext cx="11557686" cy="5109354"/>
          </a:xfrm>
          <a:solidFill>
            <a:schemeClr val="accent1">
              <a:lumMod val="20000"/>
              <a:lumOff val="80000"/>
            </a:schemeClr>
          </a:solidFill>
        </p:spPr>
        <p:txBody>
          <a:bodyPr>
            <a:normAutofit/>
          </a:bodyPr>
          <a:lstStyle/>
          <a:p>
            <a:pPr marL="0" indent="0">
              <a:buNone/>
            </a:pPr>
            <a:r>
              <a:rPr lang="en-GB" sz="3600" b="1" dirty="0">
                <a:latin typeface="Comic Sans MS" panose="030F0702030302020204" pitchFamily="66" charset="0"/>
              </a:rPr>
              <a:t>Three things I have learnt today is…</a:t>
            </a:r>
          </a:p>
          <a:p>
            <a:pPr marL="0" indent="0">
              <a:buNone/>
            </a:pPr>
            <a:endParaRPr lang="en-GB" sz="3600" b="1" dirty="0">
              <a:latin typeface="Comic Sans MS" panose="030F0702030302020204" pitchFamily="66" charset="0"/>
            </a:endParaRPr>
          </a:p>
          <a:p>
            <a:pPr marL="0" indent="0">
              <a:buNone/>
            </a:pPr>
            <a:r>
              <a:rPr lang="en-GB" sz="3600" b="1" dirty="0">
                <a:latin typeface="Comic Sans MS" panose="030F0702030302020204" pitchFamily="66" charset="0"/>
              </a:rPr>
              <a:t>Two things I did well was…</a:t>
            </a:r>
          </a:p>
          <a:p>
            <a:pPr marL="0" indent="0">
              <a:buNone/>
            </a:pPr>
            <a:endParaRPr lang="en-GB" sz="3600" b="1" dirty="0">
              <a:latin typeface="Comic Sans MS" panose="030F0702030302020204" pitchFamily="66" charset="0"/>
            </a:endParaRPr>
          </a:p>
          <a:p>
            <a:pPr marL="0" indent="0">
              <a:buNone/>
            </a:pPr>
            <a:r>
              <a:rPr lang="en-GB" sz="3600" b="1" dirty="0">
                <a:latin typeface="Comic Sans MS" panose="030F0702030302020204" pitchFamily="66" charset="0"/>
              </a:rPr>
              <a:t>One question I still have is…</a:t>
            </a:r>
          </a:p>
        </p:txBody>
      </p:sp>
      <p:pic>
        <p:nvPicPr>
          <p:cNvPr id="5" name="Picture 4"/>
          <p:cNvPicPr>
            <a:picLocks noChangeAspect="1"/>
          </p:cNvPicPr>
          <p:nvPr/>
        </p:nvPicPr>
        <p:blipFill>
          <a:blip r:embed="rId2"/>
          <a:stretch>
            <a:fillRect/>
          </a:stretch>
        </p:blipFill>
        <p:spPr>
          <a:xfrm>
            <a:off x="7571892" y="3731740"/>
            <a:ext cx="2420605" cy="2391673"/>
          </a:xfrm>
          <a:prstGeom prst="rect">
            <a:avLst/>
          </a:prstGeom>
        </p:spPr>
      </p:pic>
    </p:spTree>
    <p:extLst>
      <p:ext uri="{BB962C8B-B14F-4D97-AF65-F5344CB8AC3E}">
        <p14:creationId xmlns:p14="http://schemas.microsoft.com/office/powerpoint/2010/main" val="25905485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dlc_DocId xmlns="17a39593-945a-4813-81bf-1728cf9e5038">RVPSRJS5WCQE-1801518596-45583</_dlc_DocId>
    <_dlc_DocIdUrl xmlns="17a39593-945a-4813-81bf-1728cf9e5038">
      <Url>https://stpeterscatholicschool.sharepoint.com/sites/StaffShared/_layouts/15/DocIdRedir.aspx?ID=RVPSRJS5WCQE-1801518596-45583</Url>
      <Description>RVPSRJS5WCQE-1801518596-45583</Description>
    </_dlc_DocIdUrl>
    <lcf76f155ced4ddcb4097134ff3c332f xmlns="a8d2b040-4d60-4b73-8960-49102152ab97">
      <Terms xmlns="http://schemas.microsoft.com/office/infopath/2007/PartnerControls"/>
    </lcf76f155ced4ddcb4097134ff3c332f>
    <TaxCatchAll xmlns="17a39593-945a-4813-81bf-1728cf9e5038"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56E48DBC62A6234890FA44E21FEFD18E" ma:contentTypeVersion="16" ma:contentTypeDescription="Create a new document." ma:contentTypeScope="" ma:versionID="ed0047b2569e68cbb7c24ef5cd54ee72">
  <xsd:schema xmlns:xsd="http://www.w3.org/2001/XMLSchema" xmlns:xs="http://www.w3.org/2001/XMLSchema" xmlns:p="http://schemas.microsoft.com/office/2006/metadata/properties" xmlns:ns2="17a39593-945a-4813-81bf-1728cf9e5038" xmlns:ns3="a8d2b040-4d60-4b73-8960-49102152ab97" targetNamespace="http://schemas.microsoft.com/office/2006/metadata/properties" ma:root="true" ma:fieldsID="45f6a08060ee712bdb0ede862e765445" ns2:_="" ns3:_="">
    <xsd:import namespace="17a39593-945a-4813-81bf-1728cf9e5038"/>
    <xsd:import namespace="a8d2b040-4d60-4b73-8960-49102152ab97"/>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DateTaken" minOccurs="0"/>
                <xsd:element ref="ns3:MediaLengthInSeconds" minOccurs="0"/>
                <xsd:element ref="ns2:SharedWithUsers" minOccurs="0"/>
                <xsd:element ref="ns2:SharedWithDetails" minOccurs="0"/>
                <xsd:element ref="ns3:lcf76f155ced4ddcb4097134ff3c332f" minOccurs="0"/>
                <xsd:element ref="ns2:TaxCatchAll" minOccurs="0"/>
                <xsd:element ref="ns3:MediaServiceOCR" minOccurs="0"/>
                <xsd:element ref="ns3:MediaServiceGenerationTime" minOccurs="0"/>
                <xsd:element ref="ns3:MediaServiceEventHashCode" minOccurs="0"/>
                <xsd:element ref="ns3:MediaServiceObjectDetectorVersions" minOccurs="0"/>
                <xsd:element ref="ns3:MediaServiceLocation"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7a39593-945a-4813-81bf-1728cf9e5038"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element name="TaxCatchAll" ma:index="19" nillable="true" ma:displayName="Taxonomy Catch All Column" ma:hidden="true" ma:list="{688134c3-9042-4ed1-9150-e44c04b7ebed}" ma:internalName="TaxCatchAll" ma:showField="CatchAllData" ma:web="17a39593-945a-4813-81bf-1728cf9e5038">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a8d2b040-4d60-4b73-8960-49102152ab97"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28e4871e-025b-480f-a459-6cd1366bb89c"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GenerationTime" ma:index="21" nillable="true" ma:displayName="MediaServiceGenerationTime" ma:hidden="true" ma:internalName="MediaServiceGenerationTime" ma:readOnly="true">
      <xsd:simpleType>
        <xsd:restriction base="dms:Text"/>
      </xsd:simpleType>
    </xsd:element>
    <xsd:element name="MediaServiceEventHashCode" ma:index="22" nillable="true" ma:displayName="MediaServiceEventHashCode" ma:hidden="true" ma:internalName="MediaServiceEventHashCode" ma:readOnly="true">
      <xsd:simpleType>
        <xsd:restriction base="dms:Text"/>
      </xsd:simple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Location" ma:index="24" nillable="true" ma:displayName="Location" ma:indexed="true" ma:internalName="MediaServiceLocation"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2F53AFF6-BC9C-4843-AF37-EDEF57D070F8}">
  <ds:schemaRefs>
    <ds:schemaRef ds:uri="http://schemas.microsoft.com/sharepoint/v3/contenttype/forms"/>
  </ds:schemaRefs>
</ds:datastoreItem>
</file>

<file path=customXml/itemProps2.xml><?xml version="1.0" encoding="utf-8"?>
<ds:datastoreItem xmlns:ds="http://schemas.openxmlformats.org/officeDocument/2006/customXml" ds:itemID="{8EAF31F5-4B57-4362-93AC-8BD10883441C}">
  <ds:schemaRefs>
    <ds:schemaRef ds:uri="http://schemas.openxmlformats.org/package/2006/metadata/core-properties"/>
    <ds:schemaRef ds:uri="b718aa60-7cf0-45e3-8d89-7c676556ebc7"/>
    <ds:schemaRef ds:uri="http://purl.org/dc/elements/1.1/"/>
    <ds:schemaRef ds:uri="http://schemas.microsoft.com/office/2006/metadata/properties"/>
    <ds:schemaRef ds:uri="http://purl.org/dc/dcmitype/"/>
    <ds:schemaRef ds:uri="http://schemas.microsoft.com/office/2006/documentManagement/types"/>
    <ds:schemaRef ds:uri="http://schemas.microsoft.com/office/infopath/2007/PartnerControls"/>
    <ds:schemaRef ds:uri="9e683f99-5220-42b6-ba8a-178dcd410c3b"/>
    <ds:schemaRef ds:uri="http://www.w3.org/XML/1998/namespace"/>
    <ds:schemaRef ds:uri="http://purl.org/dc/terms/"/>
  </ds:schemaRefs>
</ds:datastoreItem>
</file>

<file path=customXml/itemProps3.xml><?xml version="1.0" encoding="utf-8"?>
<ds:datastoreItem xmlns:ds="http://schemas.openxmlformats.org/officeDocument/2006/customXml" ds:itemID="{88C4601C-F832-441D-B2E3-1796D3E279CA}"/>
</file>

<file path=customXml/itemProps4.xml><?xml version="1.0" encoding="utf-8"?>
<ds:datastoreItem xmlns:ds="http://schemas.openxmlformats.org/officeDocument/2006/customXml" ds:itemID="{DCB0AB90-E86F-4A5A-B421-12456008E0CA}">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otalTime>207</TotalTime>
  <Words>1346</Words>
  <Application>Microsoft Office PowerPoint</Application>
  <PresentationFormat>Widescreen</PresentationFormat>
  <Paragraphs>140</Paragraphs>
  <Slides>14</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14</vt:i4>
      </vt:variant>
    </vt:vector>
  </HeadingPairs>
  <TitlesOfParts>
    <vt:vector size="20" baseType="lpstr">
      <vt:lpstr>Arial</vt:lpstr>
      <vt:lpstr>Calibri</vt:lpstr>
      <vt:lpstr>Calibri Light</vt:lpstr>
      <vt:lpstr>Comic Sans MS</vt:lpstr>
      <vt:lpstr>1_Office Theme</vt:lpstr>
      <vt:lpstr>2_Office Theme</vt:lpstr>
      <vt:lpstr>Knowledge Quiz 2</vt:lpstr>
      <vt:lpstr>Knowledge Quiz 2</vt:lpstr>
      <vt:lpstr>PowerPoint Presentation</vt:lpstr>
      <vt:lpstr>PowerPoint Presentation</vt:lpstr>
      <vt:lpstr>PowerPoint Presentation</vt:lpstr>
      <vt:lpstr>Functions of the family: Marxist view</vt:lpstr>
      <vt:lpstr>Marxism and the family</vt:lpstr>
      <vt:lpstr>Marxism and the family</vt:lpstr>
      <vt:lpstr>What have we learnt? Whiteboards!</vt:lpstr>
      <vt:lpstr>Key study! Zaretsky</vt:lpstr>
      <vt:lpstr>Practice exam question</vt:lpstr>
      <vt:lpstr>Model answer…</vt:lpstr>
      <vt:lpstr>Key study! Zarestsky</vt:lpstr>
      <vt:lpstr>What have we learnt…. 3, 2, 1.</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Miss S Hall</dc:creator>
  <cp:lastModifiedBy>Mrs S Deery</cp:lastModifiedBy>
  <cp:revision>1</cp:revision>
  <dcterms:created xsi:type="dcterms:W3CDTF">2024-10-09T09:47:18Z</dcterms:created>
  <dcterms:modified xsi:type="dcterms:W3CDTF">2025-10-13T13:36:35Z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0x01010056E48DBC62A6234890FA44E21FEFD18E</vt:lpwstr>
  </property>
  <property fmtid="{D5CDD505-2E9C-101B-9397-08002B2CF9AE}" pid="3" name="_dlc_DocIdItemGuid">
    <vt:lpwstr>306ea57a-fbcc-4696-8d0a-59b4d4709aff</vt:lpwstr>
  </property>
  <property fmtid="{D5CDD505-2E9C-101B-9397-08002B2CF9AE}" pid="4" name="MediaServiceImageTags">
    <vt:lpwstr/>
  </property>
</Properties>
</file>