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7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88CABA-1E33-420F-8FEF-3C696BA1C821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4C1D16-704C-4DEB-A4CC-197C93C44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240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2E11B-DC6A-41A1-88BB-F697572E0B95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1193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SLR1.1 Systems architecture| Embedded systems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SLR1.1 Systems architecture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Embedded systems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08BCB0-3E43-4E80-A4B8-9B9A7D0F5510}"/>
              </a:ext>
            </a:extLst>
          </p:cNvPr>
          <p:cNvSpPr/>
          <p:nvPr/>
        </p:nvSpPr>
        <p:spPr>
          <a:xfrm>
            <a:off x="176565" y="523174"/>
            <a:ext cx="25915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D92915-84C4-43A8-9A6E-F270DFB9DC36}"/>
              </a:ext>
            </a:extLst>
          </p:cNvPr>
          <p:cNvSpPr/>
          <p:nvPr/>
        </p:nvSpPr>
        <p:spPr>
          <a:xfrm>
            <a:off x="176565" y="1093461"/>
            <a:ext cx="4749998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98 percent of processors are manufactured as components of embedded systems.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3499485-C5EB-49B0-9331-2994DE33F4AA}"/>
              </a:ext>
            </a:extLst>
          </p:cNvPr>
          <p:cNvGrpSpPr/>
          <p:nvPr/>
        </p:nvGrpSpPr>
        <p:grpSpPr>
          <a:xfrm>
            <a:off x="5319173" y="420416"/>
            <a:ext cx="6872827" cy="6437584"/>
            <a:chOff x="2598175" y="1568081"/>
            <a:chExt cx="5089639" cy="4767322"/>
          </a:xfrm>
        </p:grpSpPr>
        <p:pic>
          <p:nvPicPr>
            <p:cNvPr id="10" name="Picture 9" descr="A picture containing indoor, sitting, table, laptop&#10;&#10;Description automatically generated">
              <a:extLst>
                <a:ext uri="{FF2B5EF4-FFF2-40B4-BE49-F238E27FC236}">
                  <a16:creationId xmlns:a16="http://schemas.microsoft.com/office/drawing/2014/main" id="{E80D1112-936E-4EC8-8E44-66E76ACBF3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598175" y="1568081"/>
              <a:ext cx="2216449" cy="2533107"/>
            </a:xfrm>
            <a:prstGeom prst="rect">
              <a:avLst/>
            </a:prstGeom>
          </p:spPr>
        </p:pic>
        <p:pic>
          <p:nvPicPr>
            <p:cNvPr id="12" name="Picture 11" descr="A picture containing indoor, monitor, sitting, black&#10;&#10;Description automatically generated">
              <a:extLst>
                <a:ext uri="{FF2B5EF4-FFF2-40B4-BE49-F238E27FC236}">
                  <a16:creationId xmlns:a16="http://schemas.microsoft.com/office/drawing/2014/main" id="{A162A0CA-7164-4479-917D-5F6446DAA7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14" y="1569300"/>
              <a:ext cx="2766000" cy="2968471"/>
            </a:xfrm>
            <a:prstGeom prst="rect">
              <a:avLst/>
            </a:prstGeom>
          </p:spPr>
        </p:pic>
        <p:pic>
          <p:nvPicPr>
            <p:cNvPr id="15" name="Picture 14" descr="A picture containing indoor, monitor, sitting, clock&#10;&#10;Description automatically generated">
              <a:extLst>
                <a:ext uri="{FF2B5EF4-FFF2-40B4-BE49-F238E27FC236}">
                  <a16:creationId xmlns:a16="http://schemas.microsoft.com/office/drawing/2014/main" id="{63D84EFA-2F19-44B6-9651-EF714CA64A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598176" y="4200256"/>
              <a:ext cx="2216449" cy="2135147"/>
            </a:xfrm>
            <a:prstGeom prst="rect">
              <a:avLst/>
            </a:prstGeom>
          </p:spPr>
        </p:pic>
        <p:pic>
          <p:nvPicPr>
            <p:cNvPr id="17" name="Picture 16" descr="A picture containing outdoor, building, bench, sitting&#10;&#10;Description automatically generated">
              <a:extLst>
                <a:ext uri="{FF2B5EF4-FFF2-40B4-BE49-F238E27FC236}">
                  <a16:creationId xmlns:a16="http://schemas.microsoft.com/office/drawing/2014/main" id="{C04E65B2-34E8-4466-9779-6B50CC73FA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21812" y="4635620"/>
              <a:ext cx="2766001" cy="16997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9158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08BCB0-3E43-4E80-A4B8-9B9A7D0F5510}"/>
              </a:ext>
            </a:extLst>
          </p:cNvPr>
          <p:cNvSpPr/>
          <p:nvPr/>
        </p:nvSpPr>
        <p:spPr>
          <a:xfrm>
            <a:off x="176565" y="523174"/>
            <a:ext cx="25915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D92915-84C4-43A8-9A6E-F270DFB9DC36}"/>
              </a:ext>
            </a:extLst>
          </p:cNvPr>
          <p:cNvSpPr/>
          <p:nvPr/>
        </p:nvSpPr>
        <p:spPr>
          <a:xfrm>
            <a:off x="176565" y="1093461"/>
            <a:ext cx="4749998" cy="1663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98 percent of processors are manufactured as components of embedded systems.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of the earliest examples of an embedded system was the Apollo guidance computer for the moon missions.</a:t>
            </a:r>
          </a:p>
        </p:txBody>
      </p:sp>
      <p:pic>
        <p:nvPicPr>
          <p:cNvPr id="10" name="Picture 9" descr="A picture containing indoor, sitting, table, laptop&#10;&#10;Description automatically generated">
            <a:extLst>
              <a:ext uri="{FF2B5EF4-FFF2-40B4-BE49-F238E27FC236}">
                <a16:creationId xmlns:a16="http://schemas.microsoft.com/office/drawing/2014/main" id="{E80D1112-936E-4EC8-8E44-66E76ACBF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3" y="420416"/>
            <a:ext cx="2992996" cy="34205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Picture 11" descr="A picture containing indoor, monitor, sitting, black&#10;&#10;Description automatically generated">
            <a:extLst>
              <a:ext uri="{FF2B5EF4-FFF2-40B4-BE49-F238E27FC236}">
                <a16:creationId xmlns:a16="http://schemas.microsoft.com/office/drawing/2014/main" id="{A162A0CA-7164-4479-917D-5F6446DAA7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914" y="422062"/>
            <a:ext cx="3735086" cy="4008494"/>
          </a:xfrm>
          <a:prstGeom prst="rect">
            <a:avLst/>
          </a:prstGeom>
        </p:spPr>
      </p:pic>
      <p:pic>
        <p:nvPicPr>
          <p:cNvPr id="15" name="Picture 14" descr="A picture containing indoor, monitor, sitting, clock&#10;&#10;Description automatically generated">
            <a:extLst>
              <a:ext uri="{FF2B5EF4-FFF2-40B4-BE49-F238E27FC236}">
                <a16:creationId xmlns:a16="http://schemas.microsoft.com/office/drawing/2014/main" id="{63D84EFA-2F19-44B6-9651-EF714CA64A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4" y="3974790"/>
            <a:ext cx="2992996" cy="2883210"/>
          </a:xfrm>
          <a:prstGeom prst="rect">
            <a:avLst/>
          </a:prstGeom>
        </p:spPr>
      </p:pic>
      <p:pic>
        <p:nvPicPr>
          <p:cNvPr id="17" name="Picture 16" descr="A picture containing outdoor, building, bench, sitting&#10;&#10;Description automatically generated">
            <a:extLst>
              <a:ext uri="{FF2B5EF4-FFF2-40B4-BE49-F238E27FC236}">
                <a16:creationId xmlns:a16="http://schemas.microsoft.com/office/drawing/2014/main" id="{C04E65B2-34E8-4466-9779-6B50CC73FA1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6911" y="4562687"/>
            <a:ext cx="3735087" cy="229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02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08BCB0-3E43-4E80-A4B8-9B9A7D0F5510}"/>
              </a:ext>
            </a:extLst>
          </p:cNvPr>
          <p:cNvSpPr/>
          <p:nvPr/>
        </p:nvSpPr>
        <p:spPr>
          <a:xfrm>
            <a:off x="176565" y="523174"/>
            <a:ext cx="25915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D92915-84C4-43A8-9A6E-F270DFB9DC36}"/>
              </a:ext>
            </a:extLst>
          </p:cNvPr>
          <p:cNvSpPr/>
          <p:nvPr/>
        </p:nvSpPr>
        <p:spPr>
          <a:xfrm>
            <a:off x="176565" y="1093461"/>
            <a:ext cx="4749998" cy="2860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98 percent of processors are manufactured as components of embedded systems.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of the earliest examples of an embedded system was the Apollo guidance computer for the moon missions.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examples include: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Hospital instruments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picture containing indoor, sitting, table, laptop&#10;&#10;Description automatically generated">
            <a:extLst>
              <a:ext uri="{FF2B5EF4-FFF2-40B4-BE49-F238E27FC236}">
                <a16:creationId xmlns:a16="http://schemas.microsoft.com/office/drawing/2014/main" id="{E80D1112-936E-4EC8-8E44-66E76ACBF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3" y="420416"/>
            <a:ext cx="2992996" cy="3420597"/>
          </a:xfrm>
          <a:prstGeom prst="rect">
            <a:avLst/>
          </a:prstGeom>
          <a:effectLst/>
        </p:spPr>
      </p:pic>
      <p:pic>
        <p:nvPicPr>
          <p:cNvPr id="12" name="Picture 11" descr="A picture containing indoor, monitor, sitting, black&#10;&#10;Description automatically generated">
            <a:extLst>
              <a:ext uri="{FF2B5EF4-FFF2-40B4-BE49-F238E27FC236}">
                <a16:creationId xmlns:a16="http://schemas.microsoft.com/office/drawing/2014/main" id="{A162A0CA-7164-4479-917D-5F6446DAA7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914" y="422062"/>
            <a:ext cx="3735086" cy="4008494"/>
          </a:xfrm>
          <a:prstGeom prst="rect">
            <a:avLst/>
          </a:prstGeom>
        </p:spPr>
      </p:pic>
      <p:pic>
        <p:nvPicPr>
          <p:cNvPr id="15" name="Picture 14" descr="A picture containing indoor, monitor, sitting, clock&#10;&#10;Description automatically generated">
            <a:extLst>
              <a:ext uri="{FF2B5EF4-FFF2-40B4-BE49-F238E27FC236}">
                <a16:creationId xmlns:a16="http://schemas.microsoft.com/office/drawing/2014/main" id="{63D84EFA-2F19-44B6-9651-EF714CA64A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4" y="3974790"/>
            <a:ext cx="2992996" cy="288321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Picture 16" descr="A picture containing outdoor, building, bench, sitting&#10;&#10;Description automatically generated">
            <a:extLst>
              <a:ext uri="{FF2B5EF4-FFF2-40B4-BE49-F238E27FC236}">
                <a16:creationId xmlns:a16="http://schemas.microsoft.com/office/drawing/2014/main" id="{C04E65B2-34E8-4466-9779-6B50CC73FA1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6911" y="4562687"/>
            <a:ext cx="3735087" cy="229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313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08BCB0-3E43-4E80-A4B8-9B9A7D0F5510}"/>
              </a:ext>
            </a:extLst>
          </p:cNvPr>
          <p:cNvSpPr/>
          <p:nvPr/>
        </p:nvSpPr>
        <p:spPr>
          <a:xfrm>
            <a:off x="176565" y="523174"/>
            <a:ext cx="25915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D92915-84C4-43A8-9A6E-F270DFB9DC36}"/>
              </a:ext>
            </a:extLst>
          </p:cNvPr>
          <p:cNvSpPr/>
          <p:nvPr/>
        </p:nvSpPr>
        <p:spPr>
          <a:xfrm>
            <a:off x="176565" y="1093461"/>
            <a:ext cx="4749998" cy="2860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98 percent of processors are manufactured as components of embedded systems.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of the earliest examples of an embedded system was the Apollo guidance computer for the moon missions.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examples include: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Hospital instruments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 engine management systems</a:t>
            </a:r>
          </a:p>
        </p:txBody>
      </p:sp>
      <p:pic>
        <p:nvPicPr>
          <p:cNvPr id="10" name="Picture 9" descr="A picture containing indoor, sitting, table, laptop&#10;&#10;Description automatically generated">
            <a:extLst>
              <a:ext uri="{FF2B5EF4-FFF2-40B4-BE49-F238E27FC236}">
                <a16:creationId xmlns:a16="http://schemas.microsoft.com/office/drawing/2014/main" id="{E80D1112-936E-4EC8-8E44-66E76ACBF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3" y="420416"/>
            <a:ext cx="2992996" cy="3420597"/>
          </a:xfrm>
          <a:prstGeom prst="rect">
            <a:avLst/>
          </a:prstGeom>
          <a:effectLst/>
        </p:spPr>
      </p:pic>
      <p:pic>
        <p:nvPicPr>
          <p:cNvPr id="12" name="Picture 11" descr="A picture containing indoor, monitor, sitting, black&#10;&#10;Description automatically generated">
            <a:extLst>
              <a:ext uri="{FF2B5EF4-FFF2-40B4-BE49-F238E27FC236}">
                <a16:creationId xmlns:a16="http://schemas.microsoft.com/office/drawing/2014/main" id="{A162A0CA-7164-4479-917D-5F6446DAA7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914" y="422062"/>
            <a:ext cx="3735086" cy="4008494"/>
          </a:xfrm>
          <a:prstGeom prst="rect">
            <a:avLst/>
          </a:prstGeom>
        </p:spPr>
      </p:pic>
      <p:pic>
        <p:nvPicPr>
          <p:cNvPr id="15" name="Picture 14" descr="A picture containing indoor, monitor, sitting, clock&#10;&#10;Description automatically generated">
            <a:extLst>
              <a:ext uri="{FF2B5EF4-FFF2-40B4-BE49-F238E27FC236}">
                <a16:creationId xmlns:a16="http://schemas.microsoft.com/office/drawing/2014/main" id="{63D84EFA-2F19-44B6-9651-EF714CA64A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4" y="3974790"/>
            <a:ext cx="2992996" cy="2883210"/>
          </a:xfrm>
          <a:prstGeom prst="rect">
            <a:avLst/>
          </a:prstGeom>
          <a:effectLst/>
        </p:spPr>
      </p:pic>
      <p:pic>
        <p:nvPicPr>
          <p:cNvPr id="17" name="Picture 16" descr="A picture containing outdoor, building, bench, sitting&#10;&#10;Description automatically generated">
            <a:extLst>
              <a:ext uri="{FF2B5EF4-FFF2-40B4-BE49-F238E27FC236}">
                <a16:creationId xmlns:a16="http://schemas.microsoft.com/office/drawing/2014/main" id="{C04E65B2-34E8-4466-9779-6B50CC73FA1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6911" y="4562687"/>
            <a:ext cx="3735087" cy="22953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319035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08BCB0-3E43-4E80-A4B8-9B9A7D0F5510}"/>
              </a:ext>
            </a:extLst>
          </p:cNvPr>
          <p:cNvSpPr/>
          <p:nvPr/>
        </p:nvSpPr>
        <p:spPr>
          <a:xfrm>
            <a:off x="176565" y="523174"/>
            <a:ext cx="25915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D92915-84C4-43A8-9A6E-F270DFB9DC36}"/>
              </a:ext>
            </a:extLst>
          </p:cNvPr>
          <p:cNvSpPr/>
          <p:nvPr/>
        </p:nvSpPr>
        <p:spPr>
          <a:xfrm>
            <a:off x="176565" y="1093461"/>
            <a:ext cx="4749998" cy="3259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98 percent of processors are manufactured as components of embedded systems.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of the earliest examples of an embedded system was the Apollo guidance computer for the moon missions.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examples include: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Hospital instruments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 engine management systems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clocks</a:t>
            </a:r>
          </a:p>
        </p:txBody>
      </p:sp>
      <p:pic>
        <p:nvPicPr>
          <p:cNvPr id="10" name="Picture 9" descr="A picture containing indoor, sitting, table, laptop&#10;&#10;Description automatically generated">
            <a:extLst>
              <a:ext uri="{FF2B5EF4-FFF2-40B4-BE49-F238E27FC236}">
                <a16:creationId xmlns:a16="http://schemas.microsoft.com/office/drawing/2014/main" id="{E80D1112-936E-4EC8-8E44-66E76ACBF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3" y="420416"/>
            <a:ext cx="2992996" cy="3420597"/>
          </a:xfrm>
          <a:prstGeom prst="rect">
            <a:avLst/>
          </a:prstGeom>
          <a:effectLst/>
        </p:spPr>
      </p:pic>
      <p:pic>
        <p:nvPicPr>
          <p:cNvPr id="12" name="Picture 11" descr="A picture containing indoor, monitor, sitting, black&#10;&#10;Description automatically generated">
            <a:extLst>
              <a:ext uri="{FF2B5EF4-FFF2-40B4-BE49-F238E27FC236}">
                <a16:creationId xmlns:a16="http://schemas.microsoft.com/office/drawing/2014/main" id="{A162A0CA-7164-4479-917D-5F6446DAA7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914" y="422062"/>
            <a:ext cx="3735086" cy="40084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Picture 14" descr="A picture containing indoor, monitor, sitting, clock&#10;&#10;Description automatically generated">
            <a:extLst>
              <a:ext uri="{FF2B5EF4-FFF2-40B4-BE49-F238E27FC236}">
                <a16:creationId xmlns:a16="http://schemas.microsoft.com/office/drawing/2014/main" id="{63D84EFA-2F19-44B6-9651-EF714CA64A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9174" y="3974790"/>
            <a:ext cx="2992996" cy="2883210"/>
          </a:xfrm>
          <a:prstGeom prst="rect">
            <a:avLst/>
          </a:prstGeom>
          <a:effectLst/>
        </p:spPr>
      </p:pic>
      <p:pic>
        <p:nvPicPr>
          <p:cNvPr id="17" name="Picture 16" descr="A picture containing outdoor, building, bench, sitting&#10;&#10;Description automatically generated">
            <a:extLst>
              <a:ext uri="{FF2B5EF4-FFF2-40B4-BE49-F238E27FC236}">
                <a16:creationId xmlns:a16="http://schemas.microsoft.com/office/drawing/2014/main" id="{C04E65B2-34E8-4466-9779-6B50CC73FA1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6911" y="4562687"/>
            <a:ext cx="3735087" cy="229531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54451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08BCB0-3E43-4E80-A4B8-9B9A7D0F5510}"/>
              </a:ext>
            </a:extLst>
          </p:cNvPr>
          <p:cNvSpPr/>
          <p:nvPr/>
        </p:nvSpPr>
        <p:spPr>
          <a:xfrm>
            <a:off x="176565" y="523174"/>
            <a:ext cx="25915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D92915-84C4-43A8-9A6E-F270DFB9DC36}"/>
              </a:ext>
            </a:extLst>
          </p:cNvPr>
          <p:cNvSpPr/>
          <p:nvPr/>
        </p:nvSpPr>
        <p:spPr>
          <a:xfrm>
            <a:off x="176565" y="1093461"/>
            <a:ext cx="3322415" cy="3544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Properties of embedded systems compared to general-purpose computers include: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power consumption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size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Rugged operating systems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cost per unit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benefits come at the cost of limited processing resources, making them more difficult to program and interact with.</a:t>
            </a:r>
          </a:p>
        </p:txBody>
      </p:sp>
      <p:pic>
        <p:nvPicPr>
          <p:cNvPr id="3" name="Picture 2" descr="A picture containing indoor, table, sitting, black&#10;&#10;Description automatically generated">
            <a:extLst>
              <a:ext uri="{FF2B5EF4-FFF2-40B4-BE49-F238E27FC236}">
                <a16:creationId xmlns:a16="http://schemas.microsoft.com/office/drawing/2014/main" id="{A6BAFEE2-2E2F-43B3-9054-2D3F509240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7836" y="419878"/>
            <a:ext cx="8584163" cy="643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69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08BCB0-3E43-4E80-A4B8-9B9A7D0F5510}"/>
              </a:ext>
            </a:extLst>
          </p:cNvPr>
          <p:cNvSpPr/>
          <p:nvPr/>
        </p:nvSpPr>
        <p:spPr>
          <a:xfrm>
            <a:off x="176565" y="523174"/>
            <a:ext cx="259154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D92915-84C4-43A8-9A6E-F270DFB9DC36}"/>
              </a:ext>
            </a:extLst>
          </p:cNvPr>
          <p:cNvSpPr/>
          <p:nvPr/>
        </p:nvSpPr>
        <p:spPr>
          <a:xfrm>
            <a:off x="176565" y="1093461"/>
            <a:ext cx="6028292" cy="21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systems are dedicated to a specific task – this means design engineers can optimise the system to: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Reduce the size and cost of the product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Increase its reliability for the given task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Many embedded systems are mass-produced, meaning further benefits can be gained from economies of scale.</a:t>
            </a:r>
          </a:p>
        </p:txBody>
      </p:sp>
      <p:pic>
        <p:nvPicPr>
          <p:cNvPr id="4" name="Picture 3" descr="A picture containing indoor, sitting, table, coffee&#10;&#10;Description automatically generated">
            <a:extLst>
              <a:ext uri="{FF2B5EF4-FFF2-40B4-BE49-F238E27FC236}">
                <a16:creationId xmlns:a16="http://schemas.microsoft.com/office/drawing/2014/main" id="{3D7DF1D4-DE07-4830-BA01-E7CBA1A59B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1852" y="417804"/>
            <a:ext cx="4830147" cy="644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646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344789" y="1848540"/>
            <a:ext cx="11398571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Embedded system: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computer system with a dedicated function within a larger mechanical system.</a:t>
            </a:r>
          </a:p>
          <a:p>
            <a:pPr lvl="1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Typical properties of embedded systems: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power consumption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size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Rugged operating ranges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cost per unit</a:t>
            </a:r>
          </a:p>
          <a:p>
            <a:pPr lvl="1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Examples of embedded systems: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Traffic lights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Domestic appliances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Factory equipment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Engine management systems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Hospital equipment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make_notes">
            <a:extLst>
              <a:ext uri="{FF2B5EF4-FFF2-40B4-BE49-F238E27FC236}">
                <a16:creationId xmlns:a16="http://schemas.microsoft.com/office/drawing/2014/main" id="{72BFD7DC-2690-4443-8750-94BEE1555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98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RVPSRJS5WCQE-1801518596-45138</_dlc_DocId>
    <_dlc_DocIdUrl xmlns="17a39593-945a-4813-81bf-1728cf9e5038">
      <Url>https://stpeterscatholicschool.sharepoint.com/sites/StaffShared/_layouts/15/DocIdRedir.aspx?ID=RVPSRJS5WCQE-1801518596-45138</Url>
      <Description>RVPSRJS5WCQE-1801518596-45138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E99B755-3D00-4267-844C-713A2FA08E5C}"/>
</file>

<file path=customXml/itemProps2.xml><?xml version="1.0" encoding="utf-8"?>
<ds:datastoreItem xmlns:ds="http://schemas.openxmlformats.org/officeDocument/2006/customXml" ds:itemID="{BADAF43D-1EE1-422A-818B-86DE90714B1A}"/>
</file>

<file path=customXml/itemProps3.xml><?xml version="1.0" encoding="utf-8"?>
<ds:datastoreItem xmlns:ds="http://schemas.openxmlformats.org/officeDocument/2006/customXml" ds:itemID="{D2445688-D5D5-40B8-8C52-D5E2E454CD15}"/>
</file>

<file path=customXml/itemProps4.xml><?xml version="1.0" encoding="utf-8"?>
<ds:datastoreItem xmlns:ds="http://schemas.openxmlformats.org/officeDocument/2006/customXml" ds:itemID="{19586149-9396-41EF-941A-4FAC3D39C25E}"/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328</Words>
  <Application>Microsoft Macintosh PowerPoint</Application>
  <PresentationFormat>Widescreen</PresentationFormat>
  <Paragraphs>52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36</cp:revision>
  <dcterms:created xsi:type="dcterms:W3CDTF">2019-10-14T15:21:06Z</dcterms:created>
  <dcterms:modified xsi:type="dcterms:W3CDTF">2021-02-24T16:31:12Z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cbbb71ff-e193-42aa-a627-93c40a2e4f23</vt:lpwstr>
  </property>
  <property fmtid="{D5CDD505-2E9C-101B-9397-08002B2CF9AE}" pid="4" name="MediaServiceImageTags">
    <vt:lpwstr/>
  </property>
</Properties>
</file>