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7" r:id="rId2"/>
    <p:sldId id="260" r:id="rId3"/>
    <p:sldId id="264" r:id="rId4"/>
    <p:sldId id="265" r:id="rId5"/>
    <p:sldId id="266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0AD47"/>
    <a:srgbClr val="008C8C"/>
    <a:srgbClr val="7CD0DA"/>
    <a:srgbClr val="26C9FF"/>
    <a:srgbClr val="197DD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94"/>
  </p:normalViewPr>
  <p:slideViewPr>
    <p:cSldViewPr snapToGrid="0">
      <p:cViewPr varScale="1">
        <p:scale>
          <a:sx n="117" d="100"/>
          <a:sy n="117" d="100"/>
        </p:scale>
        <p:origin x="808" y="1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customXml" Target="../customXml/item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Relationship Id="rId14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8A0817-E6C4-428B-B822-A151735FFF4A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AA30BC-6BE3-44D4-97E0-72F4C8CDDF6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1385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AA30BC-6BE3-44D4-97E0-72F4C8CDDF68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666102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AA30BC-6BE3-44D4-97E0-72F4C8CDDF68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736742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67369-A355-4D19-AEEC-9D0100EF3C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924699-1673-40E6-9241-180D779421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CBE935-35F7-402A-9F4D-C68B29248B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4D7A12-EBDB-45B0-9FF5-F17A7EF671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7C7090-3E02-4EBA-95BB-2F3FF45C1E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84295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977CF4-093B-4C66-A107-491AFAE190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7249AB-C9F4-4A3F-A472-C5FDCF3AAF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6A491B-E55E-4F96-A0A2-08ABE85381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5EE9C3-3BD7-499C-9C8F-E914AF0CCD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CA0F2C-BB77-4D20-BD01-009748E06A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430069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EAB41-C5F4-4F77-8A5C-14CA38A3E7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C5B807-A41F-4934-B9B5-F06B7FECFD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BA9AEC-9ECF-4105-84CF-CCC301ADB0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9A81FA-05E8-4A50-9FC5-A94F3634CB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B13BE1-EE3A-45AF-BF76-41B86D070B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0735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601685-8ECA-46F3-BC78-B8E4D43D8A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A252D3-EA14-47C6-8BDF-B549E97DE4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9FA317-5ECF-4693-88DD-BCA7EC3919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CCA0AA-2226-49B9-8142-4F45D8CE6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7F340D-9456-43F7-A764-CBD130EF6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72910B-6BBA-4043-8CD2-7AE056F14A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06041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F960B3-16E7-4811-A5F8-83614659AC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DB62EE-BCB8-429D-BB6F-89DF9F3EA1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34AD67-4C0E-484D-B7FF-FB976A1710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D7660E-8B38-43A5-A48D-A4523AA03AB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E7EFE82-A3BC-42B8-9F71-5C3C1ADD41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BBD8DB3-F688-4AB2-AAFC-0E5E7F2EB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48F70DA-1B40-4425-B025-A8D06411A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A95CE6D-8A51-4013-A622-D11EFBB72D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52274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4E232E-9E69-481F-BDD8-74F4219ED3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BAD69E5-4081-437F-98E4-2CAF4F5CCA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1B30953-0189-477F-ABF4-CE4D2ED1E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BCC43C7-506A-468F-96CB-96E8683CF1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98141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o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EB0CC6F3-15F4-4749-9242-EDD4FF8C5DBF}"/>
              </a:ext>
            </a:extLst>
          </p:cNvPr>
          <p:cNvSpPr/>
          <p:nvPr userDrawn="1"/>
        </p:nvSpPr>
        <p:spPr>
          <a:xfrm>
            <a:off x="10088880" y="0"/>
            <a:ext cx="2103120" cy="6858000"/>
          </a:xfrm>
          <a:prstGeom prst="rect">
            <a:avLst/>
          </a:prstGeom>
          <a:solidFill>
            <a:srgbClr val="7CD0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0000" rtlCol="0" anchor="t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OCR GCSE</a:t>
            </a:r>
          </a:p>
          <a:p>
            <a:pPr algn="ctr"/>
            <a:r>
              <a:rPr lang="en-GB" sz="2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(J277)</a:t>
            </a: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8B2C14A7-E460-4357-90EB-FC2CBD74FCA1}"/>
              </a:ext>
            </a:extLst>
          </p:cNvPr>
          <p:cNvSpPr/>
          <p:nvPr userDrawn="1"/>
        </p:nvSpPr>
        <p:spPr>
          <a:xfrm>
            <a:off x="8915400" y="2354373"/>
            <a:ext cx="2140171" cy="2140171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Picture 6" descr="A picture containing brush&#10;&#10;Description automatically generated">
            <a:extLst>
              <a:ext uri="{FF2B5EF4-FFF2-40B4-BE49-F238E27FC236}">
                <a16:creationId xmlns:a16="http://schemas.microsoft.com/office/drawing/2014/main" id="{802D9E8A-D873-49FF-AED9-2CD228DFF51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" r="-3" b="-3"/>
          <a:stretch/>
        </p:blipFill>
        <p:spPr>
          <a:xfrm>
            <a:off x="9029206" y="2474254"/>
            <a:ext cx="1912560" cy="1909489"/>
          </a:xfrm>
          <a:custGeom>
            <a:avLst/>
            <a:gdLst>
              <a:gd name="connsiteX0" fmla="*/ 3028805 w 6057610"/>
              <a:gd name="connsiteY0" fmla="*/ 0 h 6057610"/>
              <a:gd name="connsiteX1" fmla="*/ 6057610 w 6057610"/>
              <a:gd name="connsiteY1" fmla="*/ 3028805 h 6057610"/>
              <a:gd name="connsiteX2" fmla="*/ 3028805 w 6057610"/>
              <a:gd name="connsiteY2" fmla="*/ 6057610 h 6057610"/>
              <a:gd name="connsiteX3" fmla="*/ 0 w 6057610"/>
              <a:gd name="connsiteY3" fmla="*/ 3028805 h 6057610"/>
              <a:gd name="connsiteX4" fmla="*/ 3028805 w 6057610"/>
              <a:gd name="connsiteY4" fmla="*/ 0 h 6057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7610" h="6057610">
                <a:moveTo>
                  <a:pt x="3028805" y="0"/>
                </a:moveTo>
                <a:cubicBezTo>
                  <a:pt x="4701568" y="0"/>
                  <a:pt x="6057610" y="1356042"/>
                  <a:pt x="6057610" y="3028805"/>
                </a:cubicBezTo>
                <a:cubicBezTo>
                  <a:pt x="6057610" y="4701568"/>
                  <a:pt x="4701568" y="6057610"/>
                  <a:pt x="3028805" y="6057610"/>
                </a:cubicBezTo>
                <a:cubicBezTo>
                  <a:pt x="1356042" y="6057610"/>
                  <a:pt x="0" y="4701568"/>
                  <a:pt x="0" y="3028805"/>
                </a:cubicBezTo>
                <a:cubicBezTo>
                  <a:pt x="0" y="1356042"/>
                  <a:pt x="1356042" y="0"/>
                  <a:pt x="3028805" y="0"/>
                </a:cubicBezTo>
                <a:close/>
              </a:path>
            </a:pathLst>
          </a:custGeom>
          <a:effectLst>
            <a:softEdge rad="0"/>
          </a:effec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1FE3659E-7B75-43EA-B2D2-F180CB40635B}"/>
              </a:ext>
            </a:extLst>
          </p:cNvPr>
          <p:cNvSpPr/>
          <p:nvPr userDrawn="1"/>
        </p:nvSpPr>
        <p:spPr>
          <a:xfrm>
            <a:off x="0" y="6451184"/>
            <a:ext cx="1008887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Teacher site: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craigndave.org   |   </a:t>
            </a:r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Student site: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student.craigndave.org   |   </a:t>
            </a:r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Smart revise: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smartrevise.co.uk  </a:t>
            </a:r>
          </a:p>
        </p:txBody>
      </p:sp>
    </p:spTree>
    <p:extLst>
      <p:ext uri="{BB962C8B-B14F-4D97-AF65-F5344CB8AC3E}">
        <p14:creationId xmlns:p14="http://schemas.microsoft.com/office/powerpoint/2010/main" val="40900153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o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FF19224-2084-4C89-AEFB-59035B0F8D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B8E9D01-9A95-4DC3-AD5E-0657203E7B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DB0936-CF61-444A-88C9-B1BE2B0166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87AACC54-1682-4874-BD09-D8CF92EDAE43}"/>
              </a:ext>
            </a:extLst>
          </p:cNvPr>
          <p:cNvGrpSpPr/>
          <p:nvPr userDrawn="1"/>
        </p:nvGrpSpPr>
        <p:grpSpPr>
          <a:xfrm>
            <a:off x="-1" y="0"/>
            <a:ext cx="12192001" cy="419100"/>
            <a:chOff x="-1" y="0"/>
            <a:chExt cx="12192001" cy="533400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7E5FF8B6-F953-41A2-8CA9-2F6F841BDD32}"/>
                </a:ext>
              </a:extLst>
            </p:cNvPr>
            <p:cNvSpPr/>
            <p:nvPr/>
          </p:nvSpPr>
          <p:spPr>
            <a:xfrm>
              <a:off x="10220326" y="0"/>
              <a:ext cx="1971674" cy="533400"/>
            </a:xfrm>
            <a:prstGeom prst="rect">
              <a:avLst/>
            </a:prstGeom>
            <a:solidFill>
              <a:srgbClr val="7CD0D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r"/>
              <a:r>
                <a:rPr lang="en-GB" b="1" dirty="0">
                  <a:solidFill>
                    <a:schemeClr val="bg1"/>
                  </a:solidFill>
                </a:rPr>
                <a:t>OCR GCSE (J277)</a:t>
              </a: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A3B4ABA0-791C-4EF4-91E1-0A7F5B882D36}"/>
                </a:ext>
              </a:extLst>
            </p:cNvPr>
            <p:cNvSpPr/>
            <p:nvPr/>
          </p:nvSpPr>
          <p:spPr>
            <a:xfrm>
              <a:off x="-1" y="0"/>
              <a:ext cx="10315575" cy="533400"/>
            </a:xfrm>
            <a:prstGeom prst="rect">
              <a:avLst/>
            </a:prstGeom>
            <a:solidFill>
              <a:srgbClr val="7CD0D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r>
                <a:rPr lang="en-GB" b="1" dirty="0">
                  <a:solidFill>
                    <a:schemeClr val="bg1"/>
                  </a:solidFill>
                </a:rPr>
                <a:t>SLR1.3 Computer networks, connections and protocols | Client-server and peer-to-peer networks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20910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4E615E-FCEC-48A2-8A58-855AC17510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A6C2E3-EFFC-4E46-8E3B-353E3410C7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8F8DFF-FB25-4FDB-AE01-189095807A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75E6D8-83E5-4A1F-91A5-3CC7778FDD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62ED67-D636-4841-A380-71A8E2C223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ECBE11-BFFB-4E5F-95F9-EF6A83AD83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18179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D13C68-F937-4619-AC2A-808BB5FBCD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64D0E72-F13A-47A1-9749-F939C5B6148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ACE7D0-DEEB-4789-9725-4826AE9B0A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252C0A-0BB5-4C36-AC67-AFCF2DC0A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1906B4-69CB-471E-B443-A6DD595560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C21424-3B0E-4EEC-875D-327603D191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2049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F6F412-1941-41D2-AC46-E8C20860A8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2A1B5D-15E6-4D4B-B6F5-E46A1A7234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418167-751F-4B50-84DD-7F7377E43E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A10E4B-ECAF-4B58-9633-F0D2214AE3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D0936C-E069-45AA-8B1E-8B295D2AA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7371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50BBC43-F9FB-4DC0-9192-4C6BBC0BBF6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665541F-6124-45F5-9E33-C88771523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28D7AD-9B6B-4D71-A044-0A8CD107B0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6F19E0-2B2A-44A5-95AA-5794953B8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8AE265-1899-40B9-ABCC-0F0FA6B452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93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D768667-8C97-4EFE-84F3-BDAFCA0DE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A6806C-F4A6-4145-8586-E1BA0D6AA7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A371F7-F0FF-4998-A335-671F6745CC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11381F-CB31-4B37-8E8C-1B4AD2A089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B29192-27C3-435C-AA4E-0FF49DC56D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7013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.jp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.jp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1342EC1-2AFD-4406-9F14-4D674F90CAE8}"/>
              </a:ext>
            </a:extLst>
          </p:cNvPr>
          <p:cNvSpPr txBox="1"/>
          <p:nvPr/>
        </p:nvSpPr>
        <p:spPr>
          <a:xfrm>
            <a:off x="304800" y="92954"/>
            <a:ext cx="987927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dirty="0">
                <a:solidFill>
                  <a:srgbClr val="008C8C"/>
                </a:solidFill>
                <a:latin typeface="Century Gothic" panose="020B0502020202020204" pitchFamily="34" charset="0"/>
                <a:ea typeface="+mj-ea"/>
                <a:cs typeface="+mj-cs"/>
              </a:rPr>
              <a:t>SLR1.3 Computer networks, connections and protocols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FABF442-A178-4CA8-8D0A-DF0A8E18C046}"/>
              </a:ext>
            </a:extLst>
          </p:cNvPr>
          <p:cNvSpPr txBox="1"/>
          <p:nvPr/>
        </p:nvSpPr>
        <p:spPr>
          <a:xfrm>
            <a:off x="927652" y="1650609"/>
            <a:ext cx="6997148" cy="34506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Aft>
                <a:spcPts val="1200"/>
              </a:spcAft>
            </a:pPr>
            <a:r>
              <a:rPr lang="en-GB" sz="4000" dirty="0">
                <a:solidFill>
                  <a:srgbClr val="008C8C"/>
                </a:solidFill>
              </a:rPr>
              <a:t>Client-server and </a:t>
            </a:r>
            <a:br>
              <a:rPr lang="en-GB" sz="4000" dirty="0">
                <a:solidFill>
                  <a:srgbClr val="008C8C"/>
                </a:solidFill>
              </a:rPr>
            </a:br>
            <a:r>
              <a:rPr lang="en-GB" sz="4000" dirty="0">
                <a:solidFill>
                  <a:srgbClr val="008C8C"/>
                </a:solidFill>
              </a:rPr>
              <a:t>peer-to-peer networks</a:t>
            </a:r>
            <a:endParaRPr lang="en-US" sz="4000" dirty="0">
              <a:solidFill>
                <a:srgbClr val="008C8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37712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EF34D69E-F284-4EF1-8ABC-9556CC80091B}"/>
              </a:ext>
            </a:extLst>
          </p:cNvPr>
          <p:cNvSpPr/>
          <p:nvPr/>
        </p:nvSpPr>
        <p:spPr>
          <a:xfrm>
            <a:off x="206234" y="1973561"/>
            <a:ext cx="3704856" cy="37609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Server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Controls access and security to one shared file store.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Manages access to the internet.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Manages printing jobs.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Provides email services.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Runs data backups.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Client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Makes requests to the server for data and connections.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61F051C-E9FE-4BD9-9E4B-5E607488C2FC}"/>
              </a:ext>
            </a:extLst>
          </p:cNvPr>
          <p:cNvSpPr/>
          <p:nvPr/>
        </p:nvSpPr>
        <p:spPr>
          <a:xfrm>
            <a:off x="1468034" y="523174"/>
            <a:ext cx="648549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Client-server model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make_notes">
            <a:extLst>
              <a:ext uri="{FF2B5EF4-FFF2-40B4-BE49-F238E27FC236}">
                <a16:creationId xmlns:a16="http://schemas.microsoft.com/office/drawing/2014/main" id="{6EED90C3-4F58-4BC7-B507-B371A559B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233" y="523174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59D743C4-90A4-440C-85C2-C6D9242DFC78}"/>
              </a:ext>
            </a:extLst>
          </p:cNvPr>
          <p:cNvSpPr/>
          <p:nvPr/>
        </p:nvSpPr>
        <p:spPr>
          <a:xfrm>
            <a:off x="8589513" y="6449378"/>
            <a:ext cx="889637" cy="375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Client</a:t>
            </a:r>
          </a:p>
        </p:txBody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D63785AD-19F3-4943-9435-845458EA73CB}"/>
              </a:ext>
            </a:extLst>
          </p:cNvPr>
          <p:cNvGrpSpPr/>
          <p:nvPr/>
        </p:nvGrpSpPr>
        <p:grpSpPr>
          <a:xfrm>
            <a:off x="5524733" y="459287"/>
            <a:ext cx="6202023" cy="5939426"/>
            <a:chOff x="5524733" y="459287"/>
            <a:chExt cx="6202023" cy="5939426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092383D3-8D3A-4355-A51E-BBDF89497ADD}"/>
                </a:ext>
              </a:extLst>
            </p:cNvPr>
            <p:cNvCxnSpPr/>
            <p:nvPr/>
          </p:nvCxnSpPr>
          <p:spPr>
            <a:xfrm>
              <a:off x="6929858" y="2328421"/>
              <a:ext cx="0" cy="1064276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3" name="Picture 12" descr="A picture containing guitar&#10;&#10;Description automatically generated">
              <a:extLst>
                <a:ext uri="{FF2B5EF4-FFF2-40B4-BE49-F238E27FC236}">
                  <a16:creationId xmlns:a16="http://schemas.microsoft.com/office/drawing/2014/main" id="{53DF0119-ED1E-473D-8E37-9A9B51CEF64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E"/>
                </a:clrFrom>
                <a:clrTo>
                  <a:srgbClr val="FFFFF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76981" y="3249357"/>
              <a:ext cx="2705755" cy="554867"/>
            </a:xfrm>
            <a:prstGeom prst="rect">
              <a:avLst/>
            </a:prstGeom>
          </p:spPr>
        </p:pic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38258BAE-1347-46AF-ABD7-56038BA3420B}"/>
                </a:ext>
              </a:extLst>
            </p:cNvPr>
            <p:cNvGrpSpPr/>
            <p:nvPr/>
          </p:nvGrpSpPr>
          <p:grpSpPr>
            <a:xfrm>
              <a:off x="6159162" y="459287"/>
              <a:ext cx="1633382" cy="2353208"/>
              <a:chOff x="9605914" y="617622"/>
              <a:chExt cx="1633382" cy="2353208"/>
            </a:xfrm>
          </p:grpSpPr>
          <p:pic>
            <p:nvPicPr>
              <p:cNvPr id="16" name="Picture 15" descr="A picture containing computer&#10;&#10;Description automatically generated">
                <a:extLst>
                  <a:ext uri="{FF2B5EF4-FFF2-40B4-BE49-F238E27FC236}">
                    <a16:creationId xmlns:a16="http://schemas.microsoft.com/office/drawing/2014/main" id="{DD35F842-498E-4369-AB2E-B687D04C78A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605914" y="661263"/>
                <a:ext cx="1633382" cy="2309567"/>
              </a:xfrm>
              <a:prstGeom prst="rect">
                <a:avLst/>
              </a:prstGeom>
            </p:spPr>
          </p:pic>
          <p:sp>
            <p:nvSpPr>
              <p:cNvPr id="25" name="Rectangle 24">
                <a:extLst>
                  <a:ext uri="{FF2B5EF4-FFF2-40B4-BE49-F238E27FC236}">
                    <a16:creationId xmlns:a16="http://schemas.microsoft.com/office/drawing/2014/main" id="{834EAD91-CB14-40C4-9136-FBB68D7FE522}"/>
                  </a:ext>
                </a:extLst>
              </p:cNvPr>
              <p:cNvSpPr/>
              <p:nvPr/>
            </p:nvSpPr>
            <p:spPr>
              <a:xfrm>
                <a:off x="9931793" y="617622"/>
                <a:ext cx="889637" cy="37555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GB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Server</a:t>
                </a:r>
              </a:p>
            </p:txBody>
          </p:sp>
        </p:grp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FA718902-5818-4E73-A255-1F51F63968F2}"/>
                </a:ext>
              </a:extLst>
            </p:cNvPr>
            <p:cNvSpPr/>
            <p:nvPr/>
          </p:nvSpPr>
          <p:spPr>
            <a:xfrm>
              <a:off x="10053218" y="643556"/>
              <a:ext cx="889637" cy="37555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GB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Printer</a:t>
              </a: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EFDBCBA6-29F9-43C6-AAE5-E5B0D0BB9001}"/>
                </a:ext>
              </a:extLst>
            </p:cNvPr>
            <p:cNvSpPr/>
            <p:nvPr/>
          </p:nvSpPr>
          <p:spPr>
            <a:xfrm>
              <a:off x="10517659" y="4639738"/>
              <a:ext cx="889637" cy="37555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GB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Client</a:t>
              </a: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5A6B6046-202C-4B55-A14F-43633E1E5124}"/>
                </a:ext>
              </a:extLst>
            </p:cNvPr>
            <p:cNvSpPr/>
            <p:nvPr/>
          </p:nvSpPr>
          <p:spPr>
            <a:xfrm>
              <a:off x="5863815" y="6001625"/>
              <a:ext cx="889637" cy="37555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GB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Client</a:t>
              </a:r>
            </a:p>
          </p:txBody>
        </p:sp>
        <p:cxnSp>
          <p:nvCxnSpPr>
            <p:cNvPr id="34" name="Connector: Elbow 33">
              <a:extLst>
                <a:ext uri="{FF2B5EF4-FFF2-40B4-BE49-F238E27FC236}">
                  <a16:creationId xmlns:a16="http://schemas.microsoft.com/office/drawing/2014/main" id="{79A422E0-121E-4691-A28E-F25F481D5B2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095536" y="2149311"/>
              <a:ext cx="1738793" cy="1436640"/>
            </a:xfrm>
            <a:prstGeom prst="bentConnector3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Connector: Elbow 36">
              <a:extLst>
                <a:ext uri="{FF2B5EF4-FFF2-40B4-BE49-F238E27FC236}">
                  <a16:creationId xmlns:a16="http://schemas.microsoft.com/office/drawing/2014/main" id="{170B186F-273D-4F89-9DDC-775ED46EA76E}"/>
                </a:ext>
              </a:extLst>
            </p:cNvPr>
            <p:cNvCxnSpPr/>
            <p:nvPr/>
          </p:nvCxnSpPr>
          <p:spPr>
            <a:xfrm>
              <a:off x="8095536" y="3652056"/>
              <a:ext cx="2245668" cy="846182"/>
            </a:xfrm>
            <a:prstGeom prst="bentConnector3">
              <a:avLst>
                <a:gd name="adj1" fmla="val 38666"/>
              </a:avLst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273DB3A7-AE0D-44F6-850D-E1FB8966036D}"/>
                </a:ext>
              </a:extLst>
            </p:cNvPr>
            <p:cNvCxnSpPr/>
            <p:nvPr/>
          </p:nvCxnSpPr>
          <p:spPr>
            <a:xfrm>
              <a:off x="6456760" y="3642629"/>
              <a:ext cx="0" cy="1249882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Connector: Elbow 41">
              <a:extLst>
                <a:ext uri="{FF2B5EF4-FFF2-40B4-BE49-F238E27FC236}">
                  <a16:creationId xmlns:a16="http://schemas.microsoft.com/office/drawing/2014/main" id="{2C104C4D-5BD7-427F-B09E-B120039496EF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7218159" y="3937631"/>
              <a:ext cx="1919186" cy="1348033"/>
            </a:xfrm>
            <a:prstGeom prst="bentConnector3">
              <a:avLst>
                <a:gd name="adj1" fmla="val 69647"/>
              </a:avLst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8" name="Picture 17" descr="A close up of a computer&#10;&#10;Description automatically generated">
              <a:extLst>
                <a:ext uri="{FF2B5EF4-FFF2-40B4-BE49-F238E27FC236}">
                  <a16:creationId xmlns:a16="http://schemas.microsoft.com/office/drawing/2014/main" id="{215BA20A-2893-4ACF-914D-B26567F39F0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24733" y="4754584"/>
              <a:ext cx="1567802" cy="1247041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BBD3A866-3E23-4066-B469-A76D6C46720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66527" y="5151672"/>
              <a:ext cx="1567802" cy="1247041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3FB3C86A-7952-4171-A9C4-B83CC9A9538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58954" y="3392697"/>
              <a:ext cx="1567802" cy="1247041"/>
            </a:xfrm>
            <a:prstGeom prst="rect">
              <a:avLst/>
            </a:prstGeom>
          </p:spPr>
        </p:pic>
        <p:pic>
          <p:nvPicPr>
            <p:cNvPr id="22" name="Picture 21" descr="A close up of a printer&#10;&#10;Description automatically generated">
              <a:extLst>
                <a:ext uri="{FF2B5EF4-FFF2-40B4-BE49-F238E27FC236}">
                  <a16:creationId xmlns:a16="http://schemas.microsoft.com/office/drawing/2014/main" id="{DA598522-A828-4F19-9036-99D070C01BF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479150" y="1043620"/>
              <a:ext cx="1922979" cy="185988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185055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61F051C-E9FE-4BD9-9E4B-5E607488C2FC}"/>
              </a:ext>
            </a:extLst>
          </p:cNvPr>
          <p:cNvSpPr/>
          <p:nvPr/>
        </p:nvSpPr>
        <p:spPr>
          <a:xfrm>
            <a:off x="1468034" y="523174"/>
            <a:ext cx="648549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Client-server model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make_notes">
            <a:extLst>
              <a:ext uri="{FF2B5EF4-FFF2-40B4-BE49-F238E27FC236}">
                <a16:creationId xmlns:a16="http://schemas.microsoft.com/office/drawing/2014/main" id="{6EED90C3-4F58-4BC7-B507-B371A559B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233" y="523174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59D743C4-90A4-440C-85C2-C6D9242DFC78}"/>
              </a:ext>
            </a:extLst>
          </p:cNvPr>
          <p:cNvSpPr/>
          <p:nvPr/>
        </p:nvSpPr>
        <p:spPr>
          <a:xfrm>
            <a:off x="8589513" y="6449378"/>
            <a:ext cx="889637" cy="375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Client</a:t>
            </a:r>
          </a:p>
        </p:txBody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D63785AD-19F3-4943-9435-845458EA73CB}"/>
              </a:ext>
            </a:extLst>
          </p:cNvPr>
          <p:cNvGrpSpPr/>
          <p:nvPr/>
        </p:nvGrpSpPr>
        <p:grpSpPr>
          <a:xfrm>
            <a:off x="5524733" y="459287"/>
            <a:ext cx="6202023" cy="5939426"/>
            <a:chOff x="5524733" y="459287"/>
            <a:chExt cx="6202023" cy="5939426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092383D3-8D3A-4355-A51E-BBDF89497ADD}"/>
                </a:ext>
              </a:extLst>
            </p:cNvPr>
            <p:cNvCxnSpPr/>
            <p:nvPr/>
          </p:nvCxnSpPr>
          <p:spPr>
            <a:xfrm>
              <a:off x="6929858" y="2328421"/>
              <a:ext cx="0" cy="1064276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3" name="Picture 12" descr="A picture containing guitar&#10;&#10;Description automatically generated">
              <a:extLst>
                <a:ext uri="{FF2B5EF4-FFF2-40B4-BE49-F238E27FC236}">
                  <a16:creationId xmlns:a16="http://schemas.microsoft.com/office/drawing/2014/main" id="{53DF0119-ED1E-473D-8E37-9A9B51CEF64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E"/>
                </a:clrFrom>
                <a:clrTo>
                  <a:srgbClr val="FFFFF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76981" y="3249357"/>
              <a:ext cx="2705755" cy="554867"/>
            </a:xfrm>
            <a:prstGeom prst="rect">
              <a:avLst/>
            </a:prstGeom>
          </p:spPr>
        </p:pic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38258BAE-1347-46AF-ABD7-56038BA3420B}"/>
                </a:ext>
              </a:extLst>
            </p:cNvPr>
            <p:cNvGrpSpPr/>
            <p:nvPr/>
          </p:nvGrpSpPr>
          <p:grpSpPr>
            <a:xfrm>
              <a:off x="6159162" y="459287"/>
              <a:ext cx="1633382" cy="2353208"/>
              <a:chOff x="9605914" y="617622"/>
              <a:chExt cx="1633382" cy="2353208"/>
            </a:xfrm>
          </p:grpSpPr>
          <p:pic>
            <p:nvPicPr>
              <p:cNvPr id="16" name="Picture 15" descr="A picture containing computer&#10;&#10;Description automatically generated">
                <a:extLst>
                  <a:ext uri="{FF2B5EF4-FFF2-40B4-BE49-F238E27FC236}">
                    <a16:creationId xmlns:a16="http://schemas.microsoft.com/office/drawing/2014/main" id="{DD35F842-498E-4369-AB2E-B687D04C78A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605914" y="661263"/>
                <a:ext cx="1633382" cy="2309567"/>
              </a:xfrm>
              <a:prstGeom prst="rect">
                <a:avLst/>
              </a:prstGeom>
            </p:spPr>
          </p:pic>
          <p:sp>
            <p:nvSpPr>
              <p:cNvPr id="25" name="Rectangle 24">
                <a:extLst>
                  <a:ext uri="{FF2B5EF4-FFF2-40B4-BE49-F238E27FC236}">
                    <a16:creationId xmlns:a16="http://schemas.microsoft.com/office/drawing/2014/main" id="{834EAD91-CB14-40C4-9136-FBB68D7FE522}"/>
                  </a:ext>
                </a:extLst>
              </p:cNvPr>
              <p:cNvSpPr/>
              <p:nvPr/>
            </p:nvSpPr>
            <p:spPr>
              <a:xfrm>
                <a:off x="9931793" y="617622"/>
                <a:ext cx="889637" cy="37555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GB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Server</a:t>
                </a:r>
              </a:p>
            </p:txBody>
          </p:sp>
        </p:grp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FA718902-5818-4E73-A255-1F51F63968F2}"/>
                </a:ext>
              </a:extLst>
            </p:cNvPr>
            <p:cNvSpPr/>
            <p:nvPr/>
          </p:nvSpPr>
          <p:spPr>
            <a:xfrm>
              <a:off x="10053218" y="643556"/>
              <a:ext cx="889637" cy="37555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GB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Printer</a:t>
              </a: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EFDBCBA6-29F9-43C6-AAE5-E5B0D0BB9001}"/>
                </a:ext>
              </a:extLst>
            </p:cNvPr>
            <p:cNvSpPr/>
            <p:nvPr/>
          </p:nvSpPr>
          <p:spPr>
            <a:xfrm>
              <a:off x="10517659" y="4639738"/>
              <a:ext cx="889637" cy="37555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GB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Client</a:t>
              </a: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5A6B6046-202C-4B55-A14F-43633E1E5124}"/>
                </a:ext>
              </a:extLst>
            </p:cNvPr>
            <p:cNvSpPr/>
            <p:nvPr/>
          </p:nvSpPr>
          <p:spPr>
            <a:xfrm>
              <a:off x="5863815" y="6001625"/>
              <a:ext cx="889637" cy="37555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GB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Client</a:t>
              </a:r>
            </a:p>
          </p:txBody>
        </p:sp>
        <p:cxnSp>
          <p:nvCxnSpPr>
            <p:cNvPr id="34" name="Connector: Elbow 33">
              <a:extLst>
                <a:ext uri="{FF2B5EF4-FFF2-40B4-BE49-F238E27FC236}">
                  <a16:creationId xmlns:a16="http://schemas.microsoft.com/office/drawing/2014/main" id="{79A422E0-121E-4691-A28E-F25F481D5B2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095536" y="2149311"/>
              <a:ext cx="1738793" cy="1436640"/>
            </a:xfrm>
            <a:prstGeom prst="bentConnector3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Connector: Elbow 36">
              <a:extLst>
                <a:ext uri="{FF2B5EF4-FFF2-40B4-BE49-F238E27FC236}">
                  <a16:creationId xmlns:a16="http://schemas.microsoft.com/office/drawing/2014/main" id="{170B186F-273D-4F89-9DDC-775ED46EA76E}"/>
                </a:ext>
              </a:extLst>
            </p:cNvPr>
            <p:cNvCxnSpPr/>
            <p:nvPr/>
          </p:nvCxnSpPr>
          <p:spPr>
            <a:xfrm>
              <a:off x="8095536" y="3652056"/>
              <a:ext cx="2245668" cy="846182"/>
            </a:xfrm>
            <a:prstGeom prst="bentConnector3">
              <a:avLst>
                <a:gd name="adj1" fmla="val 38666"/>
              </a:avLst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273DB3A7-AE0D-44F6-850D-E1FB8966036D}"/>
                </a:ext>
              </a:extLst>
            </p:cNvPr>
            <p:cNvCxnSpPr/>
            <p:nvPr/>
          </p:nvCxnSpPr>
          <p:spPr>
            <a:xfrm>
              <a:off x="6456760" y="3642629"/>
              <a:ext cx="0" cy="1249882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Connector: Elbow 41">
              <a:extLst>
                <a:ext uri="{FF2B5EF4-FFF2-40B4-BE49-F238E27FC236}">
                  <a16:creationId xmlns:a16="http://schemas.microsoft.com/office/drawing/2014/main" id="{2C104C4D-5BD7-427F-B09E-B120039496EF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7218159" y="3937631"/>
              <a:ext cx="1919186" cy="1348033"/>
            </a:xfrm>
            <a:prstGeom prst="bentConnector3">
              <a:avLst>
                <a:gd name="adj1" fmla="val 69647"/>
              </a:avLst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8" name="Picture 17" descr="A close up of a computer&#10;&#10;Description automatically generated">
              <a:extLst>
                <a:ext uri="{FF2B5EF4-FFF2-40B4-BE49-F238E27FC236}">
                  <a16:creationId xmlns:a16="http://schemas.microsoft.com/office/drawing/2014/main" id="{215BA20A-2893-4ACF-914D-B26567F39F0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24733" y="4754584"/>
              <a:ext cx="1567802" cy="1247041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BBD3A866-3E23-4066-B469-A76D6C46720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66527" y="5151672"/>
              <a:ext cx="1567802" cy="1247041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3FB3C86A-7952-4171-A9C4-B83CC9A9538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58954" y="3392697"/>
              <a:ext cx="1567802" cy="1247041"/>
            </a:xfrm>
            <a:prstGeom prst="rect">
              <a:avLst/>
            </a:prstGeom>
          </p:spPr>
        </p:pic>
        <p:pic>
          <p:nvPicPr>
            <p:cNvPr id="22" name="Picture 21" descr="A close up of a printer&#10;&#10;Description automatically generated">
              <a:extLst>
                <a:ext uri="{FF2B5EF4-FFF2-40B4-BE49-F238E27FC236}">
                  <a16:creationId xmlns:a16="http://schemas.microsoft.com/office/drawing/2014/main" id="{DA598522-A828-4F19-9036-99D070C01BF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479150" y="1043620"/>
              <a:ext cx="1922979" cy="1859881"/>
            </a:xfrm>
            <a:prstGeom prst="rect">
              <a:avLst/>
            </a:prstGeom>
          </p:spPr>
        </p:pic>
      </p:grpSp>
      <p:sp>
        <p:nvSpPr>
          <p:cNvPr id="23" name="Rectangle 22">
            <a:extLst>
              <a:ext uri="{FF2B5EF4-FFF2-40B4-BE49-F238E27FC236}">
                <a16:creationId xmlns:a16="http://schemas.microsoft.com/office/drawing/2014/main" id="{26A2E141-4E50-9A4E-9C13-8B5190BA2C13}"/>
              </a:ext>
            </a:extLst>
          </p:cNvPr>
          <p:cNvSpPr/>
          <p:nvPr/>
        </p:nvSpPr>
        <p:spPr>
          <a:xfrm>
            <a:off x="206233" y="1973561"/>
            <a:ext cx="3750699" cy="38635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Advantages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Easier to manage security.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Easier to back up shared data.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Easier to install software updates on all computers at once.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Disadvantages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Expensive to set up and maintain.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Requires IT specialists.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Single point of failure.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Users lose access if the server fails.</a:t>
            </a:r>
          </a:p>
        </p:txBody>
      </p:sp>
    </p:spTree>
    <p:extLst>
      <p:ext uri="{BB962C8B-B14F-4D97-AF65-F5344CB8AC3E}">
        <p14:creationId xmlns:p14="http://schemas.microsoft.com/office/powerpoint/2010/main" val="17226952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A1ECD778-D23B-42EA-91DF-469CFA795E63}"/>
              </a:ext>
            </a:extLst>
          </p:cNvPr>
          <p:cNvCxnSpPr>
            <a:cxnSpLocks/>
          </p:cNvCxnSpPr>
          <p:nvPr/>
        </p:nvCxnSpPr>
        <p:spPr>
          <a:xfrm flipH="1" flipV="1">
            <a:off x="8860482" y="1808891"/>
            <a:ext cx="2153342" cy="1496370"/>
          </a:xfrm>
          <a:prstGeom prst="line">
            <a:avLst/>
          </a:prstGeom>
          <a:ln w="38100">
            <a:solidFill>
              <a:srgbClr val="70AD47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054A158A-2D2B-4086-A9FC-ED0B72179549}"/>
              </a:ext>
            </a:extLst>
          </p:cNvPr>
          <p:cNvCxnSpPr>
            <a:cxnSpLocks/>
          </p:cNvCxnSpPr>
          <p:nvPr/>
        </p:nvCxnSpPr>
        <p:spPr>
          <a:xfrm flipH="1" flipV="1">
            <a:off x="6204849" y="3723748"/>
            <a:ext cx="1915553" cy="1331130"/>
          </a:xfrm>
          <a:prstGeom prst="line">
            <a:avLst/>
          </a:prstGeom>
          <a:ln w="38100">
            <a:solidFill>
              <a:srgbClr val="70AD47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41935D3E-1864-47E5-88B8-6F3D68B46A2C}"/>
              </a:ext>
            </a:extLst>
          </p:cNvPr>
          <p:cNvCxnSpPr>
            <a:cxnSpLocks/>
          </p:cNvCxnSpPr>
          <p:nvPr/>
        </p:nvCxnSpPr>
        <p:spPr>
          <a:xfrm flipV="1">
            <a:off x="8893342" y="4003078"/>
            <a:ext cx="1779867" cy="1236842"/>
          </a:xfrm>
          <a:prstGeom prst="line">
            <a:avLst/>
          </a:prstGeom>
          <a:ln w="38100">
            <a:solidFill>
              <a:srgbClr val="70AD47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1C251C69-3F29-44A9-A0D4-74FA1B87E3C6}"/>
              </a:ext>
            </a:extLst>
          </p:cNvPr>
          <p:cNvCxnSpPr/>
          <p:nvPr/>
        </p:nvCxnSpPr>
        <p:spPr>
          <a:xfrm flipV="1">
            <a:off x="6211016" y="1767143"/>
            <a:ext cx="2173891" cy="1510651"/>
          </a:xfrm>
          <a:prstGeom prst="line">
            <a:avLst/>
          </a:prstGeom>
          <a:ln w="38100">
            <a:solidFill>
              <a:srgbClr val="70AD47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C7249E85-38A3-4ED2-A68B-4FB144871CFB}"/>
              </a:ext>
            </a:extLst>
          </p:cNvPr>
          <p:cNvCxnSpPr/>
          <p:nvPr/>
        </p:nvCxnSpPr>
        <p:spPr>
          <a:xfrm>
            <a:off x="11456831" y="2213518"/>
            <a:ext cx="0" cy="106427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261F051C-E9FE-4BD9-9E4B-5E607488C2FC}"/>
              </a:ext>
            </a:extLst>
          </p:cNvPr>
          <p:cNvSpPr/>
          <p:nvPr/>
        </p:nvSpPr>
        <p:spPr>
          <a:xfrm>
            <a:off x="1468034" y="523174"/>
            <a:ext cx="648549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Peer-to-peer model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make_notes">
            <a:extLst>
              <a:ext uri="{FF2B5EF4-FFF2-40B4-BE49-F238E27FC236}">
                <a16:creationId xmlns:a16="http://schemas.microsoft.com/office/drawing/2014/main" id="{6EED90C3-4F58-4BC7-B507-B371A559B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233" y="523174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092383D3-8D3A-4355-A51E-BBDF89497ADD}"/>
              </a:ext>
            </a:extLst>
          </p:cNvPr>
          <p:cNvCxnSpPr/>
          <p:nvPr/>
        </p:nvCxnSpPr>
        <p:spPr>
          <a:xfrm>
            <a:off x="8589512" y="2381630"/>
            <a:ext cx="0" cy="106427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>
            <a:extLst>
              <a:ext uri="{FF2B5EF4-FFF2-40B4-BE49-F238E27FC236}">
                <a16:creationId xmlns:a16="http://schemas.microsoft.com/office/drawing/2014/main" id="{FA718902-5818-4E73-A255-1F51F63968F2}"/>
              </a:ext>
            </a:extLst>
          </p:cNvPr>
          <p:cNvSpPr/>
          <p:nvPr/>
        </p:nvSpPr>
        <p:spPr>
          <a:xfrm>
            <a:off x="10907931" y="704339"/>
            <a:ext cx="889637" cy="375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Printer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5A6B6046-202C-4B55-A14F-43633E1E5124}"/>
              </a:ext>
            </a:extLst>
          </p:cNvPr>
          <p:cNvSpPr/>
          <p:nvPr/>
        </p:nvSpPr>
        <p:spPr>
          <a:xfrm>
            <a:off x="5321379" y="4296818"/>
            <a:ext cx="889637" cy="375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Peer</a:t>
            </a:r>
          </a:p>
        </p:txBody>
      </p: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273DB3A7-AE0D-44F6-850D-E1FB8966036D}"/>
              </a:ext>
            </a:extLst>
          </p:cNvPr>
          <p:cNvCxnSpPr>
            <a:cxnSpLocks/>
          </p:cNvCxnSpPr>
          <p:nvPr/>
        </p:nvCxnSpPr>
        <p:spPr>
          <a:xfrm rot="16200000">
            <a:off x="10445645" y="3059195"/>
            <a:ext cx="0" cy="124988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Picture 19">
            <a:extLst>
              <a:ext uri="{FF2B5EF4-FFF2-40B4-BE49-F238E27FC236}">
                <a16:creationId xmlns:a16="http://schemas.microsoft.com/office/drawing/2014/main" id="{3FB3C86A-7952-4171-A9C4-B83CC9A9538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5611" y="1283953"/>
            <a:ext cx="1567802" cy="1247041"/>
          </a:xfrm>
          <a:prstGeom prst="rect">
            <a:avLst/>
          </a:prstGeom>
        </p:spPr>
      </p:pic>
      <p:pic>
        <p:nvPicPr>
          <p:cNvPr id="22" name="Picture 21" descr="A close up of a printer&#10;&#10;Description automatically generated">
            <a:extLst>
              <a:ext uri="{FF2B5EF4-FFF2-40B4-BE49-F238E27FC236}">
                <a16:creationId xmlns:a16="http://schemas.microsoft.com/office/drawing/2014/main" id="{DA598522-A828-4F19-9036-99D070C01BF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2184" y="1079892"/>
            <a:ext cx="1421133" cy="1374502"/>
          </a:xfrm>
          <a:prstGeom prst="rect">
            <a:avLst/>
          </a:prstGeom>
        </p:spPr>
      </p:pic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7B365A6E-0BFF-4BEE-A643-55627D517B38}"/>
              </a:ext>
            </a:extLst>
          </p:cNvPr>
          <p:cNvCxnSpPr/>
          <p:nvPr/>
        </p:nvCxnSpPr>
        <p:spPr>
          <a:xfrm>
            <a:off x="8589512" y="3828235"/>
            <a:ext cx="0" cy="106427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Picture 23">
            <a:extLst>
              <a:ext uri="{FF2B5EF4-FFF2-40B4-BE49-F238E27FC236}">
                <a16:creationId xmlns:a16="http://schemas.microsoft.com/office/drawing/2014/main" id="{1CD1800D-A3BE-4AA6-B9A5-6D0E324A4A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1006" y="4728181"/>
            <a:ext cx="1567802" cy="1247041"/>
          </a:xfrm>
          <a:prstGeom prst="rect">
            <a:avLst/>
          </a:prstGeom>
        </p:spPr>
      </p:pic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BB5743B0-B8EE-4286-A316-2D99ECDC866E}"/>
              </a:ext>
            </a:extLst>
          </p:cNvPr>
          <p:cNvCxnSpPr>
            <a:cxnSpLocks/>
          </p:cNvCxnSpPr>
          <p:nvPr/>
        </p:nvCxnSpPr>
        <p:spPr>
          <a:xfrm rot="16200000">
            <a:off x="6753452" y="3059195"/>
            <a:ext cx="0" cy="124988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12" descr="A picture containing guitar&#10;&#10;Description automatically generated">
            <a:extLst>
              <a:ext uri="{FF2B5EF4-FFF2-40B4-BE49-F238E27FC236}">
                <a16:creationId xmlns:a16="http://schemas.microsoft.com/office/drawing/2014/main" id="{53DF0119-ED1E-473D-8E37-9A9B51CEF64B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635" y="3365195"/>
            <a:ext cx="2705755" cy="554867"/>
          </a:xfrm>
          <a:prstGeom prst="rect">
            <a:avLst/>
          </a:prstGeom>
        </p:spPr>
      </p:pic>
      <p:pic>
        <p:nvPicPr>
          <p:cNvPr id="18" name="Picture 17" descr="A close up of a computer&#10;&#10;Description automatically generated">
            <a:extLst>
              <a:ext uri="{FF2B5EF4-FFF2-40B4-BE49-F238E27FC236}">
                <a16:creationId xmlns:a16="http://schemas.microsoft.com/office/drawing/2014/main" id="{215BA20A-2893-4ACF-914D-B26567F39F0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7965" y="3071454"/>
            <a:ext cx="1567802" cy="124704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BBD3A866-3E23-4066-B469-A76D6C4672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9914" y="3071453"/>
            <a:ext cx="1567802" cy="1247041"/>
          </a:xfrm>
          <a:prstGeom prst="rect">
            <a:avLst/>
          </a:prstGeom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6C763C9F-7379-4968-909E-B3AE1D26652F}"/>
              </a:ext>
            </a:extLst>
          </p:cNvPr>
          <p:cNvSpPr/>
          <p:nvPr/>
        </p:nvSpPr>
        <p:spPr>
          <a:xfrm>
            <a:off x="8047296" y="5982518"/>
            <a:ext cx="889637" cy="375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Peer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830D0BC3-9686-4647-A12E-EC00646F5684}"/>
              </a:ext>
            </a:extLst>
          </p:cNvPr>
          <p:cNvSpPr/>
          <p:nvPr/>
        </p:nvSpPr>
        <p:spPr>
          <a:xfrm>
            <a:off x="10839201" y="4318494"/>
            <a:ext cx="889637" cy="375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Peer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B3D4A778-D683-4EC9-9BCC-7BE964ADE447}"/>
              </a:ext>
            </a:extLst>
          </p:cNvPr>
          <p:cNvSpPr/>
          <p:nvPr/>
        </p:nvSpPr>
        <p:spPr>
          <a:xfrm>
            <a:off x="8384907" y="939338"/>
            <a:ext cx="889637" cy="375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Peer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C8BF9EFE-FAF0-4D94-8C9D-C4D74181E04D}"/>
              </a:ext>
            </a:extLst>
          </p:cNvPr>
          <p:cNvSpPr/>
          <p:nvPr/>
        </p:nvSpPr>
        <p:spPr>
          <a:xfrm rot="19502322">
            <a:off x="9119058" y="4231866"/>
            <a:ext cx="1403292" cy="671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Logical connection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C0DA747B-37D0-E04E-9038-B7EB23127525}"/>
              </a:ext>
            </a:extLst>
          </p:cNvPr>
          <p:cNvSpPr/>
          <p:nvPr/>
        </p:nvSpPr>
        <p:spPr>
          <a:xfrm>
            <a:off x="206233" y="1973561"/>
            <a:ext cx="3958500" cy="34531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peer is a computer on a network and equal to all other peers.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Peers serve their files to each other.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Each peer is responsible for its own security and backups.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Peers usually have their own printers.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 can send print jobs to another peer to process, but that peer needs to be switched on to communicate with the printer.</a:t>
            </a:r>
          </a:p>
        </p:txBody>
      </p:sp>
    </p:spTree>
    <p:extLst>
      <p:ext uri="{BB962C8B-B14F-4D97-AF65-F5344CB8AC3E}">
        <p14:creationId xmlns:p14="http://schemas.microsoft.com/office/powerpoint/2010/main" val="15574879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A1ECD778-D23B-42EA-91DF-469CFA795E63}"/>
              </a:ext>
            </a:extLst>
          </p:cNvPr>
          <p:cNvCxnSpPr>
            <a:cxnSpLocks/>
          </p:cNvCxnSpPr>
          <p:nvPr/>
        </p:nvCxnSpPr>
        <p:spPr>
          <a:xfrm flipH="1" flipV="1">
            <a:off x="8860482" y="1808891"/>
            <a:ext cx="2153342" cy="1496370"/>
          </a:xfrm>
          <a:prstGeom prst="line">
            <a:avLst/>
          </a:prstGeom>
          <a:ln w="38100">
            <a:solidFill>
              <a:srgbClr val="70AD47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054A158A-2D2B-4086-A9FC-ED0B72179549}"/>
              </a:ext>
            </a:extLst>
          </p:cNvPr>
          <p:cNvCxnSpPr>
            <a:cxnSpLocks/>
          </p:cNvCxnSpPr>
          <p:nvPr/>
        </p:nvCxnSpPr>
        <p:spPr>
          <a:xfrm flipH="1" flipV="1">
            <a:off x="6204849" y="3723748"/>
            <a:ext cx="1915553" cy="1331130"/>
          </a:xfrm>
          <a:prstGeom prst="line">
            <a:avLst/>
          </a:prstGeom>
          <a:ln w="38100">
            <a:solidFill>
              <a:srgbClr val="70AD47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41935D3E-1864-47E5-88B8-6F3D68B46A2C}"/>
              </a:ext>
            </a:extLst>
          </p:cNvPr>
          <p:cNvCxnSpPr>
            <a:cxnSpLocks/>
          </p:cNvCxnSpPr>
          <p:nvPr/>
        </p:nvCxnSpPr>
        <p:spPr>
          <a:xfrm flipV="1">
            <a:off x="8893342" y="4003078"/>
            <a:ext cx="1779867" cy="1236842"/>
          </a:xfrm>
          <a:prstGeom prst="line">
            <a:avLst/>
          </a:prstGeom>
          <a:ln w="38100">
            <a:solidFill>
              <a:srgbClr val="70AD47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1C251C69-3F29-44A9-A0D4-74FA1B87E3C6}"/>
              </a:ext>
            </a:extLst>
          </p:cNvPr>
          <p:cNvCxnSpPr/>
          <p:nvPr/>
        </p:nvCxnSpPr>
        <p:spPr>
          <a:xfrm flipV="1">
            <a:off x="6211016" y="1767143"/>
            <a:ext cx="2173891" cy="1510651"/>
          </a:xfrm>
          <a:prstGeom prst="line">
            <a:avLst/>
          </a:prstGeom>
          <a:ln w="38100">
            <a:solidFill>
              <a:srgbClr val="70AD47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C7249E85-38A3-4ED2-A68B-4FB144871CFB}"/>
              </a:ext>
            </a:extLst>
          </p:cNvPr>
          <p:cNvCxnSpPr/>
          <p:nvPr/>
        </p:nvCxnSpPr>
        <p:spPr>
          <a:xfrm>
            <a:off x="11456831" y="2213518"/>
            <a:ext cx="0" cy="106427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261F051C-E9FE-4BD9-9E4B-5E607488C2FC}"/>
              </a:ext>
            </a:extLst>
          </p:cNvPr>
          <p:cNvSpPr/>
          <p:nvPr/>
        </p:nvSpPr>
        <p:spPr>
          <a:xfrm>
            <a:off x="1468034" y="523174"/>
            <a:ext cx="648549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Peer-to-peer model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make_notes">
            <a:extLst>
              <a:ext uri="{FF2B5EF4-FFF2-40B4-BE49-F238E27FC236}">
                <a16:creationId xmlns:a16="http://schemas.microsoft.com/office/drawing/2014/main" id="{6EED90C3-4F58-4BC7-B507-B371A559B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233" y="523174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092383D3-8D3A-4355-A51E-BBDF89497ADD}"/>
              </a:ext>
            </a:extLst>
          </p:cNvPr>
          <p:cNvCxnSpPr/>
          <p:nvPr/>
        </p:nvCxnSpPr>
        <p:spPr>
          <a:xfrm>
            <a:off x="8589512" y="2381630"/>
            <a:ext cx="0" cy="106427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>
            <a:extLst>
              <a:ext uri="{FF2B5EF4-FFF2-40B4-BE49-F238E27FC236}">
                <a16:creationId xmlns:a16="http://schemas.microsoft.com/office/drawing/2014/main" id="{FA718902-5818-4E73-A255-1F51F63968F2}"/>
              </a:ext>
            </a:extLst>
          </p:cNvPr>
          <p:cNvSpPr/>
          <p:nvPr/>
        </p:nvSpPr>
        <p:spPr>
          <a:xfrm>
            <a:off x="10907931" y="704339"/>
            <a:ext cx="889637" cy="375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Printer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5A6B6046-202C-4B55-A14F-43633E1E5124}"/>
              </a:ext>
            </a:extLst>
          </p:cNvPr>
          <p:cNvSpPr/>
          <p:nvPr/>
        </p:nvSpPr>
        <p:spPr>
          <a:xfrm>
            <a:off x="5321379" y="4296818"/>
            <a:ext cx="889637" cy="375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Peer</a:t>
            </a:r>
          </a:p>
        </p:txBody>
      </p: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273DB3A7-AE0D-44F6-850D-E1FB8966036D}"/>
              </a:ext>
            </a:extLst>
          </p:cNvPr>
          <p:cNvCxnSpPr>
            <a:cxnSpLocks/>
          </p:cNvCxnSpPr>
          <p:nvPr/>
        </p:nvCxnSpPr>
        <p:spPr>
          <a:xfrm rot="16200000">
            <a:off x="10445645" y="3059195"/>
            <a:ext cx="0" cy="124988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Picture 19">
            <a:extLst>
              <a:ext uri="{FF2B5EF4-FFF2-40B4-BE49-F238E27FC236}">
                <a16:creationId xmlns:a16="http://schemas.microsoft.com/office/drawing/2014/main" id="{3FB3C86A-7952-4171-A9C4-B83CC9A9538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5611" y="1283953"/>
            <a:ext cx="1567802" cy="1247041"/>
          </a:xfrm>
          <a:prstGeom prst="rect">
            <a:avLst/>
          </a:prstGeom>
        </p:spPr>
      </p:pic>
      <p:pic>
        <p:nvPicPr>
          <p:cNvPr id="22" name="Picture 21" descr="A close up of a printer&#10;&#10;Description automatically generated">
            <a:extLst>
              <a:ext uri="{FF2B5EF4-FFF2-40B4-BE49-F238E27FC236}">
                <a16:creationId xmlns:a16="http://schemas.microsoft.com/office/drawing/2014/main" id="{DA598522-A828-4F19-9036-99D070C01BF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2184" y="1079892"/>
            <a:ext cx="1421133" cy="1374502"/>
          </a:xfrm>
          <a:prstGeom prst="rect">
            <a:avLst/>
          </a:prstGeom>
        </p:spPr>
      </p:pic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7B365A6E-0BFF-4BEE-A643-55627D517B38}"/>
              </a:ext>
            </a:extLst>
          </p:cNvPr>
          <p:cNvCxnSpPr/>
          <p:nvPr/>
        </p:nvCxnSpPr>
        <p:spPr>
          <a:xfrm>
            <a:off x="8589512" y="3828235"/>
            <a:ext cx="0" cy="106427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Picture 23">
            <a:extLst>
              <a:ext uri="{FF2B5EF4-FFF2-40B4-BE49-F238E27FC236}">
                <a16:creationId xmlns:a16="http://schemas.microsoft.com/office/drawing/2014/main" id="{1CD1800D-A3BE-4AA6-B9A5-6D0E324A4A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1006" y="4728181"/>
            <a:ext cx="1567802" cy="1247041"/>
          </a:xfrm>
          <a:prstGeom prst="rect">
            <a:avLst/>
          </a:prstGeom>
        </p:spPr>
      </p:pic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BB5743B0-B8EE-4286-A316-2D99ECDC866E}"/>
              </a:ext>
            </a:extLst>
          </p:cNvPr>
          <p:cNvCxnSpPr>
            <a:cxnSpLocks/>
          </p:cNvCxnSpPr>
          <p:nvPr/>
        </p:nvCxnSpPr>
        <p:spPr>
          <a:xfrm rot="16200000">
            <a:off x="6753452" y="3059195"/>
            <a:ext cx="0" cy="124988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12" descr="A picture containing guitar&#10;&#10;Description automatically generated">
            <a:extLst>
              <a:ext uri="{FF2B5EF4-FFF2-40B4-BE49-F238E27FC236}">
                <a16:creationId xmlns:a16="http://schemas.microsoft.com/office/drawing/2014/main" id="{53DF0119-ED1E-473D-8E37-9A9B51CEF64B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635" y="3365195"/>
            <a:ext cx="2705755" cy="554867"/>
          </a:xfrm>
          <a:prstGeom prst="rect">
            <a:avLst/>
          </a:prstGeom>
        </p:spPr>
      </p:pic>
      <p:pic>
        <p:nvPicPr>
          <p:cNvPr id="18" name="Picture 17" descr="A close up of a computer&#10;&#10;Description automatically generated">
            <a:extLst>
              <a:ext uri="{FF2B5EF4-FFF2-40B4-BE49-F238E27FC236}">
                <a16:creationId xmlns:a16="http://schemas.microsoft.com/office/drawing/2014/main" id="{215BA20A-2893-4ACF-914D-B26567F39F0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7965" y="3071454"/>
            <a:ext cx="1567802" cy="124704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BBD3A866-3E23-4066-B469-A76D6C4672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9914" y="3071453"/>
            <a:ext cx="1567802" cy="1247041"/>
          </a:xfrm>
          <a:prstGeom prst="rect">
            <a:avLst/>
          </a:prstGeom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6C763C9F-7379-4968-909E-B3AE1D26652F}"/>
              </a:ext>
            </a:extLst>
          </p:cNvPr>
          <p:cNvSpPr/>
          <p:nvPr/>
        </p:nvSpPr>
        <p:spPr>
          <a:xfrm>
            <a:off x="8047296" y="5982518"/>
            <a:ext cx="889637" cy="375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Peer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830D0BC3-9686-4647-A12E-EC00646F5684}"/>
              </a:ext>
            </a:extLst>
          </p:cNvPr>
          <p:cNvSpPr/>
          <p:nvPr/>
        </p:nvSpPr>
        <p:spPr>
          <a:xfrm>
            <a:off x="10839201" y="4318494"/>
            <a:ext cx="889637" cy="375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Peer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B3D4A778-D683-4EC9-9BCC-7BE964ADE447}"/>
              </a:ext>
            </a:extLst>
          </p:cNvPr>
          <p:cNvSpPr/>
          <p:nvPr/>
        </p:nvSpPr>
        <p:spPr>
          <a:xfrm>
            <a:off x="8384907" y="939338"/>
            <a:ext cx="889637" cy="375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Peer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C8BF9EFE-FAF0-4D94-8C9D-C4D74181E04D}"/>
              </a:ext>
            </a:extLst>
          </p:cNvPr>
          <p:cNvSpPr/>
          <p:nvPr/>
        </p:nvSpPr>
        <p:spPr>
          <a:xfrm rot="19502322">
            <a:off x="9119058" y="4231866"/>
            <a:ext cx="1403292" cy="671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Logical connection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9A7F547D-07FA-684F-810E-95CD32516681}"/>
              </a:ext>
            </a:extLst>
          </p:cNvPr>
          <p:cNvSpPr/>
          <p:nvPr/>
        </p:nvSpPr>
        <p:spPr>
          <a:xfrm>
            <a:off x="206233" y="1973561"/>
            <a:ext cx="3958500" cy="4558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Advantages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Very easy to maintain.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Specialist staff are not required.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 dependency on a single computer.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Cheaper to set up.  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 expensive hardware.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Disadvantages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Less secure.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Users manage their own backups.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Can be difficult to maintain a well-ordered file store.</a:t>
            </a:r>
          </a:p>
        </p:txBody>
      </p:sp>
    </p:spTree>
    <p:extLst>
      <p:ext uri="{BB962C8B-B14F-4D97-AF65-F5344CB8AC3E}">
        <p14:creationId xmlns:p14="http://schemas.microsoft.com/office/powerpoint/2010/main" val="13489398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>
        <a:ln w="38100"/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6E48DBC62A6234890FA44E21FEFD18E" ma:contentTypeVersion="16" ma:contentTypeDescription="Create a new document." ma:contentTypeScope="" ma:versionID="ed0047b2569e68cbb7c24ef5cd54ee72">
  <xsd:schema xmlns:xsd="http://www.w3.org/2001/XMLSchema" xmlns:xs="http://www.w3.org/2001/XMLSchema" xmlns:p="http://schemas.microsoft.com/office/2006/metadata/properties" xmlns:ns2="17a39593-945a-4813-81bf-1728cf9e5038" xmlns:ns3="a8d2b040-4d60-4b73-8960-49102152ab97" targetNamespace="http://schemas.microsoft.com/office/2006/metadata/properties" ma:root="true" ma:fieldsID="45f6a08060ee712bdb0ede862e765445" ns2:_="" ns3:_="">
    <xsd:import namespace="17a39593-945a-4813-81bf-1728cf9e5038"/>
    <xsd:import namespace="a8d2b040-4d60-4b73-8960-49102152ab97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2:SharedWithUsers" minOccurs="0"/>
                <xsd:element ref="ns2:SharedWithDetail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ObjectDetectorVersions" minOccurs="0"/>
                <xsd:element ref="ns3:MediaServiceLocation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a39593-945a-4813-81bf-1728cf9e503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688134c3-9042-4ed1-9150-e44c04b7ebed}" ma:internalName="TaxCatchAll" ma:showField="CatchAllData" ma:web="17a39593-945a-4813-81bf-1728cf9e503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d2b040-4d60-4b73-8960-49102152ab9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28e4871e-025b-480f-a459-6cd1366bb89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17a39593-945a-4813-81bf-1728cf9e5038">RVPSRJS5WCQE-1801518596-45158</_dlc_DocId>
    <_dlc_DocIdUrl xmlns="17a39593-945a-4813-81bf-1728cf9e5038">
      <Url>https://stpeterscatholicschool.sharepoint.com/sites/StaffShared/_layouts/15/DocIdRedir.aspx?ID=RVPSRJS5WCQE-1801518596-45158</Url>
      <Description>RVPSRJS5WCQE-1801518596-45158</Description>
    </_dlc_DocIdUrl>
    <TaxCatchAll xmlns="17a39593-945a-4813-81bf-1728cf9e5038" xsi:nil="true"/>
    <lcf76f155ced4ddcb4097134ff3c332f xmlns="a8d2b040-4d60-4b73-8960-49102152ab9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930AB52-B469-4282-AFC8-E15A8382F7C3}"/>
</file>

<file path=customXml/itemProps2.xml><?xml version="1.0" encoding="utf-8"?>
<ds:datastoreItem xmlns:ds="http://schemas.openxmlformats.org/officeDocument/2006/customXml" ds:itemID="{DF58B1C8-7FEF-407C-A04D-8490932DF027}"/>
</file>

<file path=customXml/itemProps3.xml><?xml version="1.0" encoding="utf-8"?>
<ds:datastoreItem xmlns:ds="http://schemas.openxmlformats.org/officeDocument/2006/customXml" ds:itemID="{A10AFFC6-7136-4EA9-B2B9-853CA613846B}"/>
</file>

<file path=customXml/itemProps4.xml><?xml version="1.0" encoding="utf-8"?>
<ds:datastoreItem xmlns:ds="http://schemas.openxmlformats.org/officeDocument/2006/customXml" ds:itemID="{50E48AC8-DA08-4C07-B715-9EF48A50E8A2}"/>
</file>

<file path=docProps/app.xml><?xml version="1.0" encoding="utf-8"?>
<Properties xmlns="http://schemas.openxmlformats.org/officeDocument/2006/extended-properties" xmlns:vt="http://schemas.openxmlformats.org/officeDocument/2006/docPropsVTypes">
  <TotalTime>222</TotalTime>
  <Words>249</Words>
  <Application>Microsoft Macintosh PowerPoint</Application>
  <PresentationFormat>Widescreen</PresentationFormat>
  <Paragraphs>62</Paragraphs>
  <Slides>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Craig Sargent</dc:creator>
  <cp:lastModifiedBy>Andrew Fenn</cp:lastModifiedBy>
  <cp:revision>57</cp:revision>
  <dcterms:created xsi:type="dcterms:W3CDTF">2019-10-14T15:21:06Z</dcterms:created>
  <dcterms:modified xsi:type="dcterms:W3CDTF">2021-02-25T16:33:03Z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0x01010056E48DBC62A6234890FA44E21FEFD18E</vt:lpwstr>
  </property>
  <property fmtid="{D5CDD505-2E9C-101B-9397-08002B2CF9AE}" pid="3" name="_dlc_DocIdItemGuid">
    <vt:lpwstr>036825e4-3b0d-4e71-b1c9-2925167b5218</vt:lpwstr>
  </property>
  <property fmtid="{D5CDD505-2E9C-101B-9397-08002B2CF9AE}" pid="4" name="MediaServiceImageTags">
    <vt:lpwstr/>
  </property>
</Properties>
</file>