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72" r:id="rId6"/>
    <p:sldMasterId id="2147483684" r:id="rId7"/>
  </p:sldMasterIdLst>
  <p:notesMasterIdLst>
    <p:notesMasterId r:id="rId19"/>
  </p:notesMasterIdLst>
  <p:sldIdLst>
    <p:sldId id="663" r:id="rId8"/>
    <p:sldId id="656" r:id="rId9"/>
    <p:sldId id="257" r:id="rId10"/>
    <p:sldId id="260" r:id="rId11"/>
    <p:sldId id="657" r:id="rId12"/>
    <p:sldId id="276" r:id="rId13"/>
    <p:sldId id="265" r:id="rId14"/>
    <p:sldId id="660" r:id="rId15"/>
    <p:sldId id="662" r:id="rId16"/>
    <p:sldId id="271" r:id="rId17"/>
    <p:sldId id="66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FABED1-5FD4-4A2E-8DF3-C4888FF7B59A}" v="11" dt="2025-09-23T12:49:22.5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8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236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A Hussain" userId="6bbd677d-0980-4464-85ac-d45b0c24101d" providerId="ADAL" clId="{F0FCC79B-41BD-4B3C-AAA3-B1DD2857DE2C}"/>
    <pc:docChg chg="modSld">
      <pc:chgData name="Miss A Hussain" userId="6bbd677d-0980-4464-85ac-d45b0c24101d" providerId="ADAL" clId="{F0FCC79B-41BD-4B3C-AAA3-B1DD2857DE2C}" dt="2024-09-20T08:40:32.633" v="0" actId="1036"/>
      <pc:docMkLst>
        <pc:docMk/>
      </pc:docMkLst>
      <pc:sldChg chg="modSp mod">
        <pc:chgData name="Miss A Hussain" userId="6bbd677d-0980-4464-85ac-d45b0c24101d" providerId="ADAL" clId="{F0FCC79B-41BD-4B3C-AAA3-B1DD2857DE2C}" dt="2024-09-20T08:40:32.633" v="0" actId="1036"/>
        <pc:sldMkLst>
          <pc:docMk/>
          <pc:sldMk cId="3856017324" sldId="276"/>
        </pc:sldMkLst>
      </pc:sldChg>
    </pc:docChg>
  </pc:docChgLst>
  <pc:docChgLst>
    <pc:chgData name="Mrs S Deery" userId="b52f665b-ec4e-4b4c-991a-dfed447f5776" providerId="ADAL" clId="{FDFABED1-5FD4-4A2E-8DF3-C4888FF7B59A}"/>
    <pc:docChg chg="addSld delSld modSld">
      <pc:chgData name="Mrs S Deery" userId="b52f665b-ec4e-4b4c-991a-dfed447f5776" providerId="ADAL" clId="{FDFABED1-5FD4-4A2E-8DF3-C4888FF7B59A}" dt="2025-09-23T12:54:51.239" v="26" actId="47"/>
      <pc:docMkLst>
        <pc:docMk/>
      </pc:docMkLst>
      <pc:sldChg chg="modSp del mod modAnim">
        <pc:chgData name="Mrs S Deery" userId="b52f665b-ec4e-4b4c-991a-dfed447f5776" providerId="ADAL" clId="{FDFABED1-5FD4-4A2E-8DF3-C4888FF7B59A}" dt="2025-09-23T12:54:51.239" v="26" actId="47"/>
        <pc:sldMkLst>
          <pc:docMk/>
          <pc:sldMk cId="3727743429" sldId="658"/>
        </pc:sldMkLst>
        <pc:spChg chg="mod">
          <ac:chgData name="Mrs S Deery" userId="b52f665b-ec4e-4b4c-991a-dfed447f5776" providerId="ADAL" clId="{FDFABED1-5FD4-4A2E-8DF3-C4888FF7B59A}" dt="2025-09-23T12:49:30.152" v="25" actId="20577"/>
          <ac:spMkLst>
            <pc:docMk/>
            <pc:sldMk cId="3727743429" sldId="658"/>
            <ac:spMk id="2" creationId="{00000000-0000-0000-0000-000000000000}"/>
          </ac:spMkLst>
        </pc:spChg>
        <pc:spChg chg="mod">
          <ac:chgData name="Mrs S Deery" userId="b52f665b-ec4e-4b4c-991a-dfed447f5776" providerId="ADAL" clId="{FDFABED1-5FD4-4A2E-8DF3-C4888FF7B59A}" dt="2025-09-23T12:49:22.545" v="11" actId="122"/>
          <ac:spMkLst>
            <pc:docMk/>
            <pc:sldMk cId="3727743429" sldId="658"/>
            <ac:spMk id="3" creationId="{00000000-0000-0000-0000-000000000000}"/>
          </ac:spMkLst>
        </pc:spChg>
      </pc:sldChg>
      <pc:sldChg chg="add">
        <pc:chgData name="Mrs S Deery" userId="b52f665b-ec4e-4b4c-991a-dfed447f5776" providerId="ADAL" clId="{FDFABED1-5FD4-4A2E-8DF3-C4888FF7B59A}" dt="2025-09-23T12:49:16.086" v="0" actId="2890"/>
        <pc:sldMkLst>
          <pc:docMk/>
          <pc:sldMk cId="1992963695" sldId="663"/>
        </pc:sldMkLst>
      </pc:sldChg>
    </pc:docChg>
  </pc:docChgLst>
  <pc:docChgLst>
    <pc:chgData name="Miss A Hussain" userId="6bbd677d-0980-4464-85ac-d45b0c24101d" providerId="ADAL" clId="{760B0D7C-124C-4F53-9E02-D8D99E82F57F}"/>
    <pc:docChg chg="custSel modSld">
      <pc:chgData name="Miss A Hussain" userId="6bbd677d-0980-4464-85ac-d45b0c24101d" providerId="ADAL" clId="{760B0D7C-124C-4F53-9E02-D8D99E82F57F}" dt="2024-09-25T09:02:39.113" v="506" actId="20577"/>
      <pc:docMkLst>
        <pc:docMk/>
      </pc:docMkLst>
      <pc:sldChg chg="modSp mod">
        <pc:chgData name="Miss A Hussain" userId="6bbd677d-0980-4464-85ac-d45b0c24101d" providerId="ADAL" clId="{760B0D7C-124C-4F53-9E02-D8D99E82F57F}" dt="2024-09-25T09:02:39.113" v="506" actId="20577"/>
        <pc:sldMkLst>
          <pc:docMk/>
          <pc:sldMk cId="1652516021" sldId="662"/>
        </pc:sldMkLst>
      </pc:sldChg>
    </pc:docChg>
  </pc:docChgLst>
  <pc:docChgLst>
    <pc:chgData name="Miss S Hall" userId="b52f665b-ec4e-4b4c-991a-dfed447f5776" providerId="ADAL" clId="{F682042F-8440-4FBA-93CF-5E426471F155}"/>
    <pc:docChg chg="undo custSel delSld modSld sldOrd delMainMaster">
      <pc:chgData name="Miss S Hall" userId="b52f665b-ec4e-4b4c-991a-dfed447f5776" providerId="ADAL" clId="{F682042F-8440-4FBA-93CF-5E426471F155}" dt="2024-09-25T10:39:45.282" v="1541"/>
      <pc:docMkLst>
        <pc:docMk/>
      </pc:docMkLst>
      <pc:sldChg chg="del">
        <pc:chgData name="Miss S Hall" userId="b52f665b-ec4e-4b4c-991a-dfed447f5776" providerId="ADAL" clId="{F682042F-8440-4FBA-93CF-5E426471F155}" dt="2024-09-17T14:45:21.609" v="1345" actId="47"/>
        <pc:sldMkLst>
          <pc:docMk/>
          <pc:sldMk cId="238586123" sldId="256"/>
        </pc:sldMkLst>
      </pc:sldChg>
      <pc:sldChg chg="modSp mod setBg">
        <pc:chgData name="Miss S Hall" userId="b52f665b-ec4e-4b4c-991a-dfed447f5776" providerId="ADAL" clId="{F682042F-8440-4FBA-93CF-5E426471F155}" dt="2024-09-17T14:12:51.859" v="152"/>
        <pc:sldMkLst>
          <pc:docMk/>
          <pc:sldMk cId="1193243344" sldId="257"/>
        </pc:sldMkLst>
      </pc:sldChg>
      <pc:sldChg chg="modSp mod setBg">
        <pc:chgData name="Miss S Hall" userId="b52f665b-ec4e-4b4c-991a-dfed447f5776" providerId="ADAL" clId="{F682042F-8440-4FBA-93CF-5E426471F155}" dt="2024-09-17T14:12:51.859" v="152"/>
        <pc:sldMkLst>
          <pc:docMk/>
          <pc:sldMk cId="390458079" sldId="260"/>
        </pc:sldMkLst>
      </pc:sldChg>
      <pc:sldChg chg="delSp modSp mod setBg">
        <pc:chgData name="Miss S Hall" userId="b52f665b-ec4e-4b4c-991a-dfed447f5776" providerId="ADAL" clId="{F682042F-8440-4FBA-93CF-5E426471F155}" dt="2024-09-17T14:13:54.026" v="154" actId="207"/>
        <pc:sldMkLst>
          <pc:docMk/>
          <pc:sldMk cId="1069334276" sldId="265"/>
        </pc:sldMkLst>
      </pc:sldChg>
      <pc:sldChg chg="modSp mod">
        <pc:chgData name="Miss S Hall" userId="b52f665b-ec4e-4b4c-991a-dfed447f5776" providerId="ADAL" clId="{F682042F-8440-4FBA-93CF-5E426471F155}" dt="2024-09-17T14:46:05.509" v="1539" actId="20577"/>
        <pc:sldMkLst>
          <pc:docMk/>
          <pc:sldMk cId="2276394006" sldId="271"/>
        </pc:sldMkLst>
      </pc:sldChg>
      <pc:sldChg chg="setBg">
        <pc:chgData name="Miss S Hall" userId="b52f665b-ec4e-4b4c-991a-dfed447f5776" providerId="ADAL" clId="{F682042F-8440-4FBA-93CF-5E426471F155}" dt="2024-09-17T14:12:51.859" v="152"/>
        <pc:sldMkLst>
          <pc:docMk/>
          <pc:sldMk cId="3856017324" sldId="276"/>
        </pc:sldMkLst>
      </pc:sldChg>
      <pc:sldChg chg="addSp delSp modSp mod">
        <pc:chgData name="Miss S Hall" userId="b52f665b-ec4e-4b4c-991a-dfed447f5776" providerId="ADAL" clId="{F682042F-8440-4FBA-93CF-5E426471F155}" dt="2024-09-17T14:03:34.096" v="37" actId="1076"/>
        <pc:sldMkLst>
          <pc:docMk/>
          <pc:sldMk cId="2840907448" sldId="656"/>
        </pc:sldMkLst>
      </pc:sldChg>
      <pc:sldChg chg="addSp delSp modSp mod setBg modAnim">
        <pc:chgData name="Miss S Hall" userId="b52f665b-ec4e-4b4c-991a-dfed447f5776" providerId="ADAL" clId="{F682042F-8440-4FBA-93CF-5E426471F155}" dt="2024-09-17T14:12:51.859" v="152"/>
        <pc:sldMkLst>
          <pc:docMk/>
          <pc:sldMk cId="1623497164" sldId="657"/>
        </pc:sldMkLst>
      </pc:sldChg>
      <pc:sldChg chg="addSp delSp modSp mod">
        <pc:chgData name="Miss S Hall" userId="b52f665b-ec4e-4b4c-991a-dfed447f5776" providerId="ADAL" clId="{F682042F-8440-4FBA-93CF-5E426471F155}" dt="2024-09-17T14:44:12.229" v="1344" actId="21"/>
        <pc:sldMkLst>
          <pc:docMk/>
          <pc:sldMk cId="505764200" sldId="660"/>
        </pc:sldMkLst>
      </pc:sldChg>
      <pc:sldChg chg="modSp mod ord">
        <pc:chgData name="Miss S Hall" userId="b52f665b-ec4e-4b4c-991a-dfed447f5776" providerId="ADAL" clId="{F682042F-8440-4FBA-93CF-5E426471F155}" dt="2024-09-25T10:39:45.282" v="1541"/>
        <pc:sldMkLst>
          <pc:docMk/>
          <pc:sldMk cId="730753462" sldId="661"/>
        </pc:sldMkLst>
      </pc:sldChg>
      <pc:sldMasterChg chg="del delSldLayout">
        <pc:chgData name="Miss S Hall" userId="b52f665b-ec4e-4b4c-991a-dfed447f5776" providerId="ADAL" clId="{F682042F-8440-4FBA-93CF-5E426471F155}" dt="2024-09-17T14:45:21.609" v="1345" actId="47"/>
        <pc:sldMasterMkLst>
          <pc:docMk/>
          <pc:sldMasterMk cId="1851461462" sldId="2147483648"/>
        </pc:sldMasterMkLst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660955627" sldId="2147483649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3845474487" sldId="2147483650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3002748287" sldId="2147483651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3009042426" sldId="2147483652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769456978" sldId="2147483653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2516803180" sldId="2147483654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3137230903" sldId="2147483655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2704347824" sldId="2147483656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3852861998" sldId="2147483657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1006505330" sldId="2147483658"/>
          </pc:sldLayoutMkLst>
        </pc:sldLayoutChg>
        <pc:sldLayoutChg chg="del">
          <pc:chgData name="Miss S Hall" userId="b52f665b-ec4e-4b4c-991a-dfed447f5776" providerId="ADAL" clId="{F682042F-8440-4FBA-93CF-5E426471F155}" dt="2024-09-17T14:45:21.609" v="1345" actId="47"/>
          <pc:sldLayoutMkLst>
            <pc:docMk/>
            <pc:sldMasterMk cId="1851461462" sldId="2147483648"/>
            <pc:sldLayoutMk cId="1144080192" sldId="2147483659"/>
          </pc:sldLayoutMkLst>
        </pc:sldLayoutChg>
      </pc:sldMasterChg>
    </pc:docChg>
  </pc:docChgLst>
  <pc:docChgLst>
    <pc:chgData name="Miss A Hussain" userId="6bbd677d-0980-4464-85ac-d45b0c24101d" providerId="ADAL" clId="{8B628E1C-EAA0-4987-BE92-F1DF5F5AD763}"/>
    <pc:docChg chg="custSel modSld">
      <pc:chgData name="Miss A Hussain" userId="6bbd677d-0980-4464-85ac-d45b0c24101d" providerId="ADAL" clId="{8B628E1C-EAA0-4987-BE92-F1DF5F5AD763}" dt="2024-09-26T08:50:03.199" v="303" actId="14100"/>
      <pc:docMkLst>
        <pc:docMk/>
      </pc:docMkLst>
      <pc:sldChg chg="addSp modSp mod">
        <pc:chgData name="Miss A Hussain" userId="6bbd677d-0980-4464-85ac-d45b0c24101d" providerId="ADAL" clId="{8B628E1C-EAA0-4987-BE92-F1DF5F5AD763}" dt="2024-09-26T08:50:03.199" v="303" actId="14100"/>
        <pc:sldMkLst>
          <pc:docMk/>
          <pc:sldMk cId="1623497164" sldId="657"/>
        </pc:sldMkLst>
      </pc:sldChg>
    </pc:docChg>
  </pc:docChgLst>
  <pc:docChgLst>
    <pc:chgData name="Mrs A Hussain" userId="6bbd677d-0980-4464-85ac-d45b0c24101d" providerId="ADAL" clId="{74D5D1FA-7ED9-4813-B531-371BD451D99D}"/>
    <pc:docChg chg="modSld">
      <pc:chgData name="Mrs A Hussain" userId="6bbd677d-0980-4464-85ac-d45b0c24101d" providerId="ADAL" clId="{74D5D1FA-7ED9-4813-B531-371BD451D99D}" dt="2025-09-23T12:11:47.622" v="58" actId="20577"/>
      <pc:docMkLst>
        <pc:docMk/>
      </pc:docMkLst>
      <pc:sldChg chg="modSp mod">
        <pc:chgData name="Mrs A Hussain" userId="6bbd677d-0980-4464-85ac-d45b0c24101d" providerId="ADAL" clId="{74D5D1FA-7ED9-4813-B531-371BD451D99D}" dt="2025-09-23T11:46:44.667" v="0" actId="1076"/>
        <pc:sldMkLst>
          <pc:docMk/>
          <pc:sldMk cId="1193243344" sldId="257"/>
        </pc:sldMkLst>
        <pc:spChg chg="mod">
          <ac:chgData name="Mrs A Hussain" userId="6bbd677d-0980-4464-85ac-d45b0c24101d" providerId="ADAL" clId="{74D5D1FA-7ED9-4813-B531-371BD451D99D}" dt="2025-09-23T11:46:44.667" v="0" actId="1076"/>
          <ac:spMkLst>
            <pc:docMk/>
            <pc:sldMk cId="1193243344" sldId="257"/>
            <ac:spMk id="3" creationId="{00000000-0000-0000-0000-000000000000}"/>
          </ac:spMkLst>
        </pc:spChg>
      </pc:sldChg>
      <pc:sldChg chg="modSp mod">
        <pc:chgData name="Mrs A Hussain" userId="6bbd677d-0980-4464-85ac-d45b0c24101d" providerId="ADAL" clId="{74D5D1FA-7ED9-4813-B531-371BD451D99D}" dt="2025-09-23T12:11:47.622" v="58" actId="20577"/>
        <pc:sldMkLst>
          <pc:docMk/>
          <pc:sldMk cId="1623497164" sldId="657"/>
        </pc:sldMkLst>
        <pc:spChg chg="mod">
          <ac:chgData name="Mrs A Hussain" userId="6bbd677d-0980-4464-85ac-d45b0c24101d" providerId="ADAL" clId="{74D5D1FA-7ED9-4813-B531-371BD451D99D}" dt="2025-09-23T12:11:47.622" v="58" actId="20577"/>
          <ac:spMkLst>
            <pc:docMk/>
            <pc:sldMk cId="1623497164" sldId="657"/>
            <ac:spMk id="2" creationId="{FB383976-BCDD-132C-DA20-7A32D476077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EB41A-8539-440F-AFC8-E4029D052FA1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784E3-81B9-4386-8A39-4E8DF069B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720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261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423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971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659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213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291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05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5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21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30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5157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6104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333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722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158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173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7083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7000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6240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6677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0527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7648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711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913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69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0997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4674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7448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073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356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0452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5623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745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ACEAA-CEDC-4148-A14D-6FCA43E50A9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34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23/09/2025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87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DB44E-B385-48F7-9D97-CE84BB364782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FF42C-4930-4C08-9790-6F6291C5B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9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806EC7-B003-F1EB-BFE8-6A606EAD4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4C3BB-AA99-F0CC-1072-6397677AA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can we remember? Whiteboards!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421B4E-E87A-DBE4-1D1A-48255719F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nuclear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Who favours this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same sex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lone parent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an extended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reconstituted family?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is a beanpole family?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9296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142A4A-D3B2-470E-8BD5-63C4EBA24BE3}"/>
              </a:ext>
            </a:extLst>
          </p:cNvPr>
          <p:cNvSpPr txBox="1"/>
          <p:nvPr/>
        </p:nvSpPr>
        <p:spPr>
          <a:xfrm>
            <a:off x="3686081" y="324578"/>
            <a:ext cx="5238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Journey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CF3D7EF-A7C9-4914-AF53-B71FACD6FED1}"/>
              </a:ext>
            </a:extLst>
          </p:cNvPr>
          <p:cNvSpPr/>
          <p:nvPr/>
        </p:nvSpPr>
        <p:spPr>
          <a:xfrm>
            <a:off x="1809750" y="1485901"/>
            <a:ext cx="2667000" cy="418849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0408899-A53C-4F82-A27F-2D07384FD74E}"/>
              </a:ext>
            </a:extLst>
          </p:cNvPr>
          <p:cNvSpPr/>
          <p:nvPr/>
        </p:nvSpPr>
        <p:spPr>
          <a:xfrm>
            <a:off x="4686300" y="1485901"/>
            <a:ext cx="2667000" cy="4188493"/>
          </a:xfrm>
          <a:prstGeom prst="round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B6EA817-4633-478A-B1D6-392DC3BF9685}"/>
              </a:ext>
            </a:extLst>
          </p:cNvPr>
          <p:cNvSpPr/>
          <p:nvPr/>
        </p:nvSpPr>
        <p:spPr>
          <a:xfrm>
            <a:off x="7581900" y="1485901"/>
            <a:ext cx="2667000" cy="418849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58E1D41-48C7-435E-83ED-40E825162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876" y="1554346"/>
            <a:ext cx="1677722" cy="1524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39C489-B0FB-452F-8835-A15DE04EB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330" y="1696492"/>
            <a:ext cx="1728059" cy="148337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0DA6614-7744-449D-9D5C-47AC07802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3222" y="1696493"/>
            <a:ext cx="1872378" cy="11642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ECC713-F07E-5E8A-B1B2-0D52BA3D9280}"/>
              </a:ext>
            </a:extLst>
          </p:cNvPr>
          <p:cNvSpPr txBox="1"/>
          <p:nvPr/>
        </p:nvSpPr>
        <p:spPr>
          <a:xfrm>
            <a:off x="1883412" y="3756660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Knowledge quiz!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Begin Paper 1: Families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E15243-B808-DF1E-EC2D-43B14DBD05DD}"/>
              </a:ext>
            </a:extLst>
          </p:cNvPr>
          <p:cNvSpPr txBox="1"/>
          <p:nvPr/>
        </p:nvSpPr>
        <p:spPr>
          <a:xfrm>
            <a:off x="4759962" y="3941325"/>
            <a:ext cx="2519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family diversity?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4A0960-64CE-23F4-D554-B4FFE1881FC6}"/>
              </a:ext>
            </a:extLst>
          </p:cNvPr>
          <p:cNvSpPr txBox="1"/>
          <p:nvPr/>
        </p:nvSpPr>
        <p:spPr>
          <a:xfrm>
            <a:off x="7655562" y="3667418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Reasons why we have family diversity.</a:t>
            </a:r>
          </a:p>
        </p:txBody>
      </p:sp>
    </p:spTree>
    <p:extLst>
      <p:ext uri="{BB962C8B-B14F-4D97-AF65-F5344CB8AC3E}">
        <p14:creationId xmlns:p14="http://schemas.microsoft.com/office/powerpoint/2010/main" val="284090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930" y="174813"/>
            <a:ext cx="11565924" cy="76225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GB" sz="4800" b="1" u="sng" dirty="0">
                <a:latin typeface="Comic Sans MS" panose="030F0702030302020204" pitchFamily="66" charset="0"/>
              </a:rPr>
              <a:t>Family Diversity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0703" y="5504329"/>
            <a:ext cx="11450594" cy="117885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GB" sz="2000" b="1" u="sng" dirty="0">
                <a:latin typeface="Comic Sans MS" panose="030F0702030302020204" pitchFamily="66" charset="0"/>
              </a:rPr>
              <a:t>Learning Objective:</a:t>
            </a:r>
          </a:p>
          <a:p>
            <a:pPr algn="l">
              <a:lnSpc>
                <a:spcPct val="100000"/>
              </a:lnSpc>
              <a:spcBef>
                <a:spcPct val="20000"/>
              </a:spcBef>
            </a:pPr>
            <a:r>
              <a:rPr lang="en-GB" sz="2000" b="1" kern="0" dirty="0">
                <a:solidFill>
                  <a:prstClr val="black"/>
                </a:solidFill>
                <a:latin typeface="Comic Sans MS" panose="030F0702030302020204" pitchFamily="66" charset="0"/>
              </a:rPr>
              <a:t>To understand the work of Rapoport and Rapoport on family diversity. </a:t>
            </a:r>
            <a:endParaRPr lang="en-GB" sz="20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l"/>
            <a:endParaRPr lang="en-GB" sz="3200" b="1" dirty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979" y="1287952"/>
            <a:ext cx="4516780" cy="38607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30" y="1287952"/>
            <a:ext cx="2966742" cy="19742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380" y="2899589"/>
            <a:ext cx="2856728" cy="202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243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6960323" cy="93610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Robert and </a:t>
            </a:r>
            <a:r>
              <a:rPr lang="en-GB" b="1" u="sng" dirty="0" err="1">
                <a:latin typeface="Comic Sans MS" panose="030F0702030302020204" pitchFamily="66" charset="0"/>
              </a:rPr>
              <a:t>Rhona</a:t>
            </a:r>
            <a:r>
              <a:rPr lang="en-GB" b="1" u="sng" dirty="0">
                <a:latin typeface="Comic Sans MS" panose="030F0702030302020204" pitchFamily="66" charset="0"/>
              </a:rPr>
              <a:t> </a:t>
            </a:r>
            <a:r>
              <a:rPr lang="en-GB" b="1" u="sng" dirty="0" err="1">
                <a:latin typeface="Comic Sans MS" panose="030F0702030302020204" pitchFamily="66" charset="0"/>
              </a:rPr>
              <a:t>Rapoport</a:t>
            </a:r>
            <a:r>
              <a:rPr lang="en-GB" b="1" u="sng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692" y="1393252"/>
            <a:ext cx="7764086" cy="530680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They said the nuclear family is was no longer the main family type, but they were optimistic about these changes.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They believe people have more freedom and choice about the type of family they lived in.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They said there is not a ‘right’ type of family and all should be accepted.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They identified </a:t>
            </a:r>
            <a:r>
              <a:rPr lang="en-GB" b="1" dirty="0">
                <a:highlight>
                  <a:srgbClr val="FFFF00"/>
                </a:highlight>
                <a:latin typeface="Comic Sans MS" panose="030F0702030302020204" pitchFamily="66" charset="0"/>
              </a:rPr>
              <a:t>five types of family diversity</a:t>
            </a:r>
            <a:r>
              <a:rPr lang="en-GB" b="1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1F9498-25DA-11A8-11E7-D4302BF649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5032" y="599387"/>
            <a:ext cx="3758027" cy="22548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93DC67-6491-D20E-5805-99A2E7A42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5336" y="3491345"/>
            <a:ext cx="3847724" cy="3011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58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22124"/>
            <a:ext cx="8649410" cy="728961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5 types of family diversity</a:t>
            </a: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99902" y="980303"/>
            <a:ext cx="6555125" cy="55858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Read through the different types of family diversity.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</a:t>
            </a:r>
            <a:r>
              <a:rPr lang="en-GB" sz="3600" dirty="0">
                <a:solidFill>
                  <a:prstClr val="black"/>
                </a:solidFill>
                <a:latin typeface="Comic Sans MS" panose="030F0702030302020204" pitchFamily="66" charset="0"/>
              </a:rPr>
              <a:t>4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minutes)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Reduce into the correct box on your worksheet.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(15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minutes)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755027" y="4456383"/>
            <a:ext cx="5314586" cy="2317376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Challenge: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What are the positives of having family diversity in modern society?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What might the negatives be?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Can you give an alternative to living in a family? What might other people live in? Give examples!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57F26-D627-BBF2-E0C0-60DD1C5D536D}"/>
              </a:ext>
            </a:extLst>
          </p:cNvPr>
          <p:cNvSpPr txBox="1"/>
          <p:nvPr/>
        </p:nvSpPr>
        <p:spPr>
          <a:xfrm>
            <a:off x="1017390" y="5243367"/>
            <a:ext cx="5078610" cy="830997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A1CEA4-75AA-0E32-30A2-890F9DA3F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1578" y="827491"/>
            <a:ext cx="5528035" cy="35831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B383976-BCDD-132C-DA20-7A32D476077E}"/>
              </a:ext>
            </a:extLst>
          </p:cNvPr>
          <p:cNvSpPr txBox="1"/>
          <p:nvPr/>
        </p:nvSpPr>
        <p:spPr>
          <a:xfrm>
            <a:off x="8514273" y="1151467"/>
            <a:ext cx="3477826" cy="313932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Key words:</a:t>
            </a:r>
          </a:p>
          <a:p>
            <a:r>
              <a:rPr lang="en-GB" dirty="0"/>
              <a:t>Joint conjugal roles: both partners do the chores in the house </a:t>
            </a:r>
          </a:p>
          <a:p>
            <a:r>
              <a:rPr lang="en-GB" dirty="0"/>
              <a:t>Male dominated </a:t>
            </a:r>
          </a:p>
          <a:p>
            <a:r>
              <a:rPr lang="en-GB" dirty="0"/>
              <a:t>Life course diversity </a:t>
            </a:r>
          </a:p>
          <a:p>
            <a:r>
              <a:rPr lang="en-GB" dirty="0"/>
              <a:t>Life cycle diversity </a:t>
            </a:r>
          </a:p>
          <a:p>
            <a:r>
              <a:rPr lang="en-GB" dirty="0"/>
              <a:t>Organisational diversity </a:t>
            </a:r>
          </a:p>
          <a:p>
            <a:r>
              <a:rPr lang="en-GB" dirty="0"/>
              <a:t>Cultural diversity </a:t>
            </a:r>
          </a:p>
          <a:p>
            <a:r>
              <a:rPr lang="en-GB" dirty="0"/>
              <a:t>Social class diversity </a:t>
            </a:r>
          </a:p>
          <a:p>
            <a:r>
              <a:rPr lang="en-GB" dirty="0"/>
              <a:t>Cohabitation: live together in a relationship and not married </a:t>
            </a:r>
          </a:p>
        </p:txBody>
      </p:sp>
    </p:spTree>
    <p:extLst>
      <p:ext uri="{BB962C8B-B14F-4D97-AF65-F5344CB8AC3E}">
        <p14:creationId xmlns:p14="http://schemas.microsoft.com/office/powerpoint/2010/main" val="162349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AE2C27-D25C-1EFF-B16E-CCFF00645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626" y="222363"/>
            <a:ext cx="11603065" cy="652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017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have we learnt…? Whiteboards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Why has the organisation of families changed over time?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Why is there now cultural diversity amongst families?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do families differ amongst different social classes?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Why might life cycle impact families?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might a family move through different stages of life? </a:t>
            </a:r>
          </a:p>
        </p:txBody>
      </p:sp>
    </p:spTree>
    <p:extLst>
      <p:ext uri="{BB962C8B-B14F-4D97-AF65-F5344CB8AC3E}">
        <p14:creationId xmlns:p14="http://schemas.microsoft.com/office/powerpoint/2010/main" val="106933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12" y="144250"/>
            <a:ext cx="5956139" cy="84429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Practice exam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1278294"/>
            <a:ext cx="5637387" cy="538240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 fontAlgn="t">
              <a:spcBef>
                <a:spcPts val="0"/>
              </a:spcBef>
              <a:buNone/>
            </a:pP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From Item B, identify and describe what the </a:t>
            </a:r>
            <a:r>
              <a:rPr lang="en-GB" sz="32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Rapoports</a:t>
            </a: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 mean by family diversity, including what you know of their perspective on the family.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[4 marks]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32D78A-9EBE-77A2-FB8C-DF65E116B64D}"/>
              </a:ext>
            </a:extLst>
          </p:cNvPr>
          <p:cNvSpPr txBox="1"/>
          <p:nvPr/>
        </p:nvSpPr>
        <p:spPr>
          <a:xfrm>
            <a:off x="485879" y="4461008"/>
            <a:ext cx="5259391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do we answer a question like this? Let’s brainstorm ideas together!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85ED6A-1E3B-5C68-3D22-68D59038C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730" y="253261"/>
            <a:ext cx="5829858" cy="635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76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12" y="144250"/>
            <a:ext cx="5956139" cy="84429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Sentence starters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1278294"/>
            <a:ext cx="5637387" cy="538240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 fontAlgn="t">
              <a:spcBef>
                <a:spcPts val="0"/>
              </a:spcBef>
              <a:buNone/>
            </a:pPr>
            <a:r>
              <a:rPr lang="en-GB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From Item B, identify and describe what the </a:t>
            </a:r>
            <a:r>
              <a:rPr lang="en-GB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Rapoports</a:t>
            </a:r>
            <a:r>
              <a:rPr lang="en-GB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mean by family diversity, including what you know of their perspective on the family. 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[4 marks]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32D78A-9EBE-77A2-FB8C-DF65E116B64D}"/>
              </a:ext>
            </a:extLst>
          </p:cNvPr>
          <p:cNvSpPr txBox="1"/>
          <p:nvPr/>
        </p:nvSpPr>
        <p:spPr>
          <a:xfrm>
            <a:off x="452785" y="2831713"/>
            <a:ext cx="5259391" cy="34778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The Rappaports believe.... </a:t>
            </a:r>
            <a:r>
              <a:rPr lang="en-GB" sz="22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(</a:t>
            </a:r>
            <a:r>
              <a:rPr lang="en-GB" sz="2200" b="1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summary sentence)- </a:t>
            </a:r>
            <a:r>
              <a:rPr lang="en-GB" sz="22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[1 mark]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In Item B... </a:t>
            </a:r>
            <a:r>
              <a:rPr lang="en-GB" sz="22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(explain the item)- </a:t>
            </a:r>
            <a:r>
              <a:rPr lang="en-GB" sz="22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[2 marks]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The Rappaports found... </a:t>
            </a:r>
            <a:r>
              <a:rPr lang="en-GB" sz="22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(what family diversity did they find?)- </a:t>
            </a:r>
            <a:r>
              <a:rPr lang="en-GB" sz="22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[3 marks] </a:t>
            </a:r>
            <a:r>
              <a:rPr lang="en-GB" sz="2200" b="1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(what did they say about the nuclear family?)- </a:t>
            </a:r>
            <a:r>
              <a:rPr lang="en-GB" sz="22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[4 marks] </a:t>
            </a: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85ED6A-1E3B-5C68-3D22-68D59038C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730" y="253261"/>
            <a:ext cx="5829858" cy="635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1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Plenary: Applying to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2" y="988541"/>
            <a:ext cx="1179219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would a feminist say about family diversity?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would a functionalist say about family diversity?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What would a New Right thinker say about family diversity?</a:t>
            </a:r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7639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82" y="144250"/>
            <a:ext cx="11536755" cy="72896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Model answer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322" y="988541"/>
            <a:ext cx="11536756" cy="567215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 fontAlgn="t">
              <a:spcBef>
                <a:spcPts val="0"/>
              </a:spcBef>
              <a:buNone/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From Item B, identify and describe what the </a:t>
            </a:r>
            <a:r>
              <a:rPr lang="en-GB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Rapoports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mean by family diversity, including what you know of their perspective on the family. [4]</a:t>
            </a:r>
          </a:p>
          <a:p>
            <a:pPr marL="0" indent="0" algn="ctr" fontAlgn="t">
              <a:spcBef>
                <a:spcPts val="0"/>
              </a:spcBef>
              <a:buNone/>
            </a:pP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 algn="ctr" fontAlgn="t">
              <a:spcBef>
                <a:spcPts val="0"/>
              </a:spcBef>
              <a:buNone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The </a:t>
            </a:r>
            <a:r>
              <a:rPr lang="en-GB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Rapoports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believe we have family diversity in society as people now have more freedom and choice about what type of family they want to live in.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 [1]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Item B shows social class diversity, where middle class families socialise their children differently to working class families and the roles  of the men and women in the middle-class families are more equal, with jobs being shared.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[2] </a:t>
            </a:r>
            <a:r>
              <a:rPr lang="en-GB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Rapoports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believe there are five types of family diversity: organisational, cultural, social class, life cycle and life course diversity.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[3]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The </a:t>
            </a:r>
            <a:r>
              <a:rPr lang="en-GB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Rapoports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said the nuclear family are no longer the main family type, but they believed there is no ‘right family’ type, and all should be accepted.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[4]  </a:t>
            </a:r>
            <a:endParaRPr lang="en-GB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73075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0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9ECA460-DC2F-4792-A88C-C26299B030AA}" vid="{BF1E0B47-22B0-4E45-A073-ED1F0BDA0D4C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RVPSRJS5WCQE-1801518596-45552</_dlc_DocId>
    <_dlc_DocIdUrl xmlns="17a39593-945a-4813-81bf-1728cf9e5038">
      <Url>https://stpeterscatholicschool.sharepoint.com/sites/StaffShared/_layouts/15/DocIdRedir.aspx?ID=RVPSRJS5WCQE-1801518596-45552</Url>
      <Description>RVPSRJS5WCQE-1801518596-45552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0D009DC-8193-493B-B4AD-0AED2513AD01}"/>
</file>

<file path=customXml/itemProps2.xml><?xml version="1.0" encoding="utf-8"?>
<ds:datastoreItem xmlns:ds="http://schemas.openxmlformats.org/officeDocument/2006/customXml" ds:itemID="{683CD1FF-BD19-4275-A785-D35936FE46AE}">
  <ds:schemaRefs>
    <ds:schemaRef ds:uri="http://schemas.openxmlformats.org/package/2006/metadata/core-properties"/>
    <ds:schemaRef ds:uri="http://www.w3.org/XML/1998/namespace"/>
    <ds:schemaRef ds:uri="http://purl.org/dc/dcmitype/"/>
    <ds:schemaRef ds:uri="http://purl.org/dc/terms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9e683f99-5220-42b6-ba8a-178dcd410c3b"/>
    <ds:schemaRef ds:uri="b718aa60-7cf0-45e3-8d89-7c676556ebc7"/>
  </ds:schemaRefs>
</ds:datastoreItem>
</file>

<file path=customXml/itemProps3.xml><?xml version="1.0" encoding="utf-8"?>
<ds:datastoreItem xmlns:ds="http://schemas.openxmlformats.org/officeDocument/2006/customXml" ds:itemID="{D0F30286-997B-4DB9-8112-86513B89BC7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FD0AE0D3-39BA-486D-95A0-32A1B6C5CD00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671</Words>
  <Application>Microsoft Office PowerPoint</Application>
  <PresentationFormat>Widescreen</PresentationFormat>
  <Paragraphs>83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1_Office Theme</vt:lpstr>
      <vt:lpstr>10_Office Theme</vt:lpstr>
      <vt:lpstr>3_Office Theme</vt:lpstr>
      <vt:lpstr>What can we remember? Whiteboards!</vt:lpstr>
      <vt:lpstr>PowerPoint Presentation</vt:lpstr>
      <vt:lpstr>Family Diversity</vt:lpstr>
      <vt:lpstr>Robert and Rhona Rapoport </vt:lpstr>
      <vt:lpstr>PowerPoint Presentation</vt:lpstr>
      <vt:lpstr>PowerPoint Presentation</vt:lpstr>
      <vt:lpstr>What have we learnt…? Whiteboards</vt:lpstr>
      <vt:lpstr>Practice exam question</vt:lpstr>
      <vt:lpstr>Sentence starters</vt:lpstr>
      <vt:lpstr>Plenary: Applying to theory</vt:lpstr>
      <vt:lpstr>Model 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can we remember? Whiteboards!</dc:title>
  <dc:creator>Miss S Hall</dc:creator>
  <cp:lastModifiedBy>Mrs S Deery</cp:lastModifiedBy>
  <cp:revision>1</cp:revision>
  <dcterms:created xsi:type="dcterms:W3CDTF">2024-09-17T14:00:27Z</dcterms:created>
  <dcterms:modified xsi:type="dcterms:W3CDTF">2025-09-23T12:55:02Z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fd7f327c-eca9-4caf-bbf9-60edd42afd35</vt:lpwstr>
  </property>
  <property fmtid="{D5CDD505-2E9C-101B-9397-08002B2CF9AE}" pid="4" name="MediaServiceImageTags">
    <vt:lpwstr/>
  </property>
</Properties>
</file>