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wmf" ContentType="image/x-wmf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8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15"/>
  </p:notesMasterIdLst>
  <p:sldIdLst>
    <p:sldId id="279" r:id="rId2"/>
    <p:sldId id="259" r:id="rId3"/>
    <p:sldId id="286" r:id="rId4"/>
    <p:sldId id="293" r:id="rId5"/>
    <p:sldId id="294" r:id="rId6"/>
    <p:sldId id="303" r:id="rId7"/>
    <p:sldId id="304" r:id="rId8"/>
    <p:sldId id="308" r:id="rId9"/>
    <p:sldId id="309" r:id="rId10"/>
    <p:sldId id="310" r:id="rId11"/>
    <p:sldId id="311" r:id="rId12"/>
    <p:sldId id="312" r:id="rId13"/>
    <p:sldId id="31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357382"/>
    <a:srgbClr val="000000"/>
    <a:srgbClr val="FFFFFF"/>
    <a:srgbClr val="EDEDED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4" autoAdjust="0"/>
    <p:restoredTop sz="81490" autoAdjust="0"/>
  </p:normalViewPr>
  <p:slideViewPr>
    <p:cSldViewPr snapToGrid="0">
      <p:cViewPr varScale="1">
        <p:scale>
          <a:sx n="94" d="100"/>
          <a:sy n="94" d="100"/>
        </p:scale>
        <p:origin x="9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g"/><Relationship Id="rId4" Type="http://schemas.openxmlformats.org/officeDocument/2006/relationships/hyperlink" Target="https://stackoverflow.com/questions/37108164/what-is-stored-in-the-first-memory-address-of-the-os-why-cant-i-print-the-con" TargetMode="Externa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g"/><Relationship Id="rId4" Type="http://schemas.openxmlformats.org/officeDocument/2006/relationships/hyperlink" Target="https://stackoverflow.com/questions/37108164/what-is-stored-in-the-first-memory-address-of-the-os-why-cant-i-print-the-con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ED5095-01BB-4318-BCA4-4F6D254AA1D8}" type="doc">
      <dgm:prSet loTypeId="urn:microsoft.com/office/officeart/2005/8/layout/h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590B8B-5271-49FD-9A8F-89D8595F1344}">
      <dgm:prSet phldrT="[Text]"/>
      <dgm:spPr/>
      <dgm:t>
        <a:bodyPr/>
        <a:lstStyle/>
        <a:p>
          <a:r>
            <a:rPr lang="en-GB" dirty="0">
              <a:solidFill>
                <a:srgbClr val="595959"/>
              </a:solidFill>
            </a:rPr>
            <a:t>Random Access Memory (RAM)</a:t>
          </a:r>
        </a:p>
      </dgm:t>
    </dgm:pt>
    <dgm:pt modelId="{37FBFE27-1382-48A8-8280-CF9D49A57152}" type="parTrans" cxnId="{F61BEC3C-3E45-438D-8684-E420A255614E}">
      <dgm:prSet/>
      <dgm:spPr/>
      <dgm:t>
        <a:bodyPr/>
        <a:lstStyle/>
        <a:p>
          <a:endParaRPr lang="en-GB"/>
        </a:p>
      </dgm:t>
    </dgm:pt>
    <dgm:pt modelId="{401018C1-EA32-49DA-8526-BAE820C03AE9}" type="sibTrans" cxnId="{F61BEC3C-3E45-438D-8684-E420A255614E}">
      <dgm:prSet/>
      <dgm:spPr/>
      <dgm:t>
        <a:bodyPr/>
        <a:lstStyle/>
        <a:p>
          <a:endParaRPr lang="en-GB"/>
        </a:p>
      </dgm:t>
    </dgm:pt>
    <dgm:pt modelId="{D83585E3-B690-4E19-95B0-3247BB0F237A}">
      <dgm:prSet phldrT="[Text]"/>
      <dgm:spPr/>
      <dgm:t>
        <a:bodyPr/>
        <a:lstStyle/>
        <a:p>
          <a:r>
            <a:rPr lang="en-GB" dirty="0"/>
            <a:t>&lt;Enter a definition for RAM&gt;</a:t>
          </a:r>
        </a:p>
      </dgm:t>
    </dgm:pt>
    <dgm:pt modelId="{84555EBE-2D59-4834-BE21-86A80F16705F}" type="parTrans" cxnId="{B23D5E4A-CFA3-4BAB-A0E7-01F99943AEC4}">
      <dgm:prSet/>
      <dgm:spPr/>
      <dgm:t>
        <a:bodyPr/>
        <a:lstStyle/>
        <a:p>
          <a:endParaRPr lang="en-GB"/>
        </a:p>
      </dgm:t>
    </dgm:pt>
    <dgm:pt modelId="{53A23586-75C5-4808-A276-6F3BD35A9AAB}" type="sibTrans" cxnId="{B23D5E4A-CFA3-4BAB-A0E7-01F99943AEC4}">
      <dgm:prSet/>
      <dgm:spPr/>
      <dgm:t>
        <a:bodyPr/>
        <a:lstStyle/>
        <a:p>
          <a:endParaRPr lang="en-GB"/>
        </a:p>
      </dgm:t>
    </dgm:pt>
    <dgm:pt modelId="{473F7D59-2B5E-4928-9651-11E8EC8C5F9B}">
      <dgm:prSet phldrT="[Text]"/>
      <dgm:spPr/>
      <dgm:t>
        <a:bodyPr/>
        <a:lstStyle/>
        <a:p>
          <a:r>
            <a:rPr lang="en-GB" dirty="0">
              <a:solidFill>
                <a:srgbClr val="595959"/>
              </a:solidFill>
            </a:rPr>
            <a:t>Read Only Memory (ROM)</a:t>
          </a:r>
        </a:p>
      </dgm:t>
    </dgm:pt>
    <dgm:pt modelId="{56B09E19-78A2-45B1-818C-67241DAFE396}" type="parTrans" cxnId="{92ABD910-34B9-49DC-9CE5-FF8E5501B841}">
      <dgm:prSet/>
      <dgm:spPr/>
      <dgm:t>
        <a:bodyPr/>
        <a:lstStyle/>
        <a:p>
          <a:endParaRPr lang="en-GB"/>
        </a:p>
      </dgm:t>
    </dgm:pt>
    <dgm:pt modelId="{E57084AA-59D2-49FB-BFED-28FF7EE1B5DA}" type="sibTrans" cxnId="{92ABD910-34B9-49DC-9CE5-FF8E5501B841}">
      <dgm:prSet/>
      <dgm:spPr/>
      <dgm:t>
        <a:bodyPr/>
        <a:lstStyle/>
        <a:p>
          <a:endParaRPr lang="en-GB"/>
        </a:p>
      </dgm:t>
    </dgm:pt>
    <dgm:pt modelId="{6861D251-4DFB-44DA-9DFB-A61763A2FB71}">
      <dgm:prSet phldrT="[Text]"/>
      <dgm:spPr/>
      <dgm:t>
        <a:bodyPr/>
        <a:lstStyle/>
        <a:p>
          <a:r>
            <a:rPr lang="en-GB" dirty="0"/>
            <a:t>&lt;Enter a definition for ROM&gt;</a:t>
          </a:r>
        </a:p>
      </dgm:t>
    </dgm:pt>
    <dgm:pt modelId="{7A0A5F84-B079-4095-8627-308C25E015F0}" type="parTrans" cxnId="{86F39615-66A7-4704-9D91-15EB692085F6}">
      <dgm:prSet/>
      <dgm:spPr/>
      <dgm:t>
        <a:bodyPr/>
        <a:lstStyle/>
        <a:p>
          <a:endParaRPr lang="en-GB"/>
        </a:p>
      </dgm:t>
    </dgm:pt>
    <dgm:pt modelId="{8B940ED1-B43D-4D8E-B2A9-93ED0A575FD9}" type="sibTrans" cxnId="{86F39615-66A7-4704-9D91-15EB692085F6}">
      <dgm:prSet/>
      <dgm:spPr/>
      <dgm:t>
        <a:bodyPr/>
        <a:lstStyle/>
        <a:p>
          <a:endParaRPr lang="en-GB"/>
        </a:p>
      </dgm:t>
    </dgm:pt>
    <dgm:pt modelId="{F4206F49-BDCD-4B76-BFDB-EDD7A98A2E8F}">
      <dgm:prSet phldrT="[Text]"/>
      <dgm:spPr/>
      <dgm:t>
        <a:bodyPr/>
        <a:lstStyle/>
        <a:p>
          <a:r>
            <a:rPr lang="en-GB" dirty="0">
              <a:solidFill>
                <a:srgbClr val="595959"/>
              </a:solidFill>
            </a:rPr>
            <a:t>Virtual Memory</a:t>
          </a:r>
        </a:p>
      </dgm:t>
    </dgm:pt>
    <dgm:pt modelId="{F76E616C-7EF0-461C-B32F-287B1B3CF466}" type="parTrans" cxnId="{81BA600B-1317-4424-A391-FC11B1ED422F}">
      <dgm:prSet/>
      <dgm:spPr/>
      <dgm:t>
        <a:bodyPr/>
        <a:lstStyle/>
        <a:p>
          <a:endParaRPr lang="en-GB"/>
        </a:p>
      </dgm:t>
    </dgm:pt>
    <dgm:pt modelId="{3318A831-36FE-4302-9B07-727E2884EC72}" type="sibTrans" cxnId="{81BA600B-1317-4424-A391-FC11B1ED422F}">
      <dgm:prSet/>
      <dgm:spPr/>
      <dgm:t>
        <a:bodyPr/>
        <a:lstStyle/>
        <a:p>
          <a:endParaRPr lang="en-GB"/>
        </a:p>
      </dgm:t>
    </dgm:pt>
    <dgm:pt modelId="{B8DD7F51-9AB0-400A-89B7-65907790419E}">
      <dgm:prSet phldrT="[Text]"/>
      <dgm:spPr/>
      <dgm:t>
        <a:bodyPr/>
        <a:lstStyle/>
        <a:p>
          <a:r>
            <a:rPr lang="en-GB" dirty="0"/>
            <a:t>&lt;Enter a definition for Virtual Memory&gt;</a:t>
          </a:r>
        </a:p>
      </dgm:t>
    </dgm:pt>
    <dgm:pt modelId="{79D512EA-4E95-4D0B-85ED-1D280C36F6CD}" type="parTrans" cxnId="{F1A9CD66-7035-4918-9246-CD2787611FAD}">
      <dgm:prSet/>
      <dgm:spPr/>
      <dgm:t>
        <a:bodyPr/>
        <a:lstStyle/>
        <a:p>
          <a:endParaRPr lang="en-GB"/>
        </a:p>
      </dgm:t>
    </dgm:pt>
    <dgm:pt modelId="{97E82F45-B73A-44E2-96F2-8A1C6567AC70}" type="sibTrans" cxnId="{F1A9CD66-7035-4918-9246-CD2787611FAD}">
      <dgm:prSet/>
      <dgm:spPr/>
      <dgm:t>
        <a:bodyPr/>
        <a:lstStyle/>
        <a:p>
          <a:endParaRPr lang="en-GB"/>
        </a:p>
      </dgm:t>
    </dgm:pt>
    <dgm:pt modelId="{42F7FF9B-1D59-42E0-9204-F69DF1C7A65F}">
      <dgm:prSet/>
      <dgm:spPr/>
      <dgm:t>
        <a:bodyPr/>
        <a:lstStyle/>
        <a:p>
          <a:r>
            <a:rPr lang="en-GB"/>
            <a:t>&lt;State if RAM is volatile or non volatile&gt;</a:t>
          </a:r>
          <a:endParaRPr lang="en-GB" dirty="0"/>
        </a:p>
      </dgm:t>
    </dgm:pt>
    <dgm:pt modelId="{9EAC3882-D322-4D78-B0A0-1BB7B1A6C710}" type="parTrans" cxnId="{66723E1D-154C-4D2C-8FB2-63D69910FC6F}">
      <dgm:prSet/>
      <dgm:spPr/>
      <dgm:t>
        <a:bodyPr/>
        <a:lstStyle/>
        <a:p>
          <a:endParaRPr lang="en-GB"/>
        </a:p>
      </dgm:t>
    </dgm:pt>
    <dgm:pt modelId="{9C431C06-2C01-49D0-A99C-66BC51662694}" type="sibTrans" cxnId="{66723E1D-154C-4D2C-8FB2-63D69910FC6F}">
      <dgm:prSet/>
      <dgm:spPr/>
      <dgm:t>
        <a:bodyPr/>
        <a:lstStyle/>
        <a:p>
          <a:endParaRPr lang="en-GB"/>
        </a:p>
      </dgm:t>
    </dgm:pt>
    <dgm:pt modelId="{A930F55D-43C2-486E-84C3-A060E3C15FC9}">
      <dgm:prSet/>
      <dgm:spPr/>
      <dgm:t>
        <a:bodyPr/>
        <a:lstStyle/>
        <a:p>
          <a:r>
            <a:rPr lang="en-GB"/>
            <a:t>&lt;State if RAM is read only or read &amp; writeable&gt;</a:t>
          </a:r>
          <a:endParaRPr lang="en-GB" dirty="0"/>
        </a:p>
      </dgm:t>
    </dgm:pt>
    <dgm:pt modelId="{93C9E364-78DA-48FF-9C31-8529AB1C54D1}" type="parTrans" cxnId="{FCBFAF65-4618-457D-9706-48DD964A3C2A}">
      <dgm:prSet/>
      <dgm:spPr/>
      <dgm:t>
        <a:bodyPr/>
        <a:lstStyle/>
        <a:p>
          <a:endParaRPr lang="en-GB"/>
        </a:p>
      </dgm:t>
    </dgm:pt>
    <dgm:pt modelId="{8317D5EF-FD88-4B2D-A8C5-EE07C7F5D0BC}" type="sibTrans" cxnId="{FCBFAF65-4618-457D-9706-48DD964A3C2A}">
      <dgm:prSet/>
      <dgm:spPr/>
      <dgm:t>
        <a:bodyPr/>
        <a:lstStyle/>
        <a:p>
          <a:endParaRPr lang="en-GB"/>
        </a:p>
      </dgm:t>
    </dgm:pt>
    <dgm:pt modelId="{BB4AC895-1A5C-4BA2-97B2-74C93ACE8977}">
      <dgm:prSet/>
      <dgm:spPr/>
      <dgm:t>
        <a:bodyPr/>
        <a:lstStyle/>
        <a:p>
          <a:r>
            <a:rPr lang="en-GB" dirty="0"/>
            <a:t>&lt;Describe what sort of information RAM typically holds&gt;</a:t>
          </a:r>
        </a:p>
      </dgm:t>
    </dgm:pt>
    <dgm:pt modelId="{B8EE873B-B012-4E97-8D3A-67A0779B69DC}" type="parTrans" cxnId="{45667444-796B-4A14-8842-A7F37111C448}">
      <dgm:prSet/>
      <dgm:spPr/>
      <dgm:t>
        <a:bodyPr/>
        <a:lstStyle/>
        <a:p>
          <a:endParaRPr lang="en-GB"/>
        </a:p>
      </dgm:t>
    </dgm:pt>
    <dgm:pt modelId="{8E0E97E7-7DC6-4B48-ADA3-4DD01B50CE8E}" type="sibTrans" cxnId="{45667444-796B-4A14-8842-A7F37111C448}">
      <dgm:prSet/>
      <dgm:spPr/>
      <dgm:t>
        <a:bodyPr/>
        <a:lstStyle/>
        <a:p>
          <a:endParaRPr lang="en-GB"/>
        </a:p>
      </dgm:t>
    </dgm:pt>
    <dgm:pt modelId="{39D4E441-665F-4286-85C0-CEB8DCDBD88B}">
      <dgm:prSet/>
      <dgm:spPr/>
      <dgm:t>
        <a:bodyPr/>
        <a:lstStyle/>
        <a:p>
          <a:r>
            <a:rPr lang="en-GB"/>
            <a:t>&lt;State if ROM is volatile or non volatile&gt;</a:t>
          </a:r>
          <a:endParaRPr lang="en-GB" dirty="0"/>
        </a:p>
      </dgm:t>
    </dgm:pt>
    <dgm:pt modelId="{521F55F7-0492-400E-AF96-0FA50573E848}" type="parTrans" cxnId="{E0663C32-5E2A-422C-A56E-753A2917F8CF}">
      <dgm:prSet/>
      <dgm:spPr/>
      <dgm:t>
        <a:bodyPr/>
        <a:lstStyle/>
        <a:p>
          <a:endParaRPr lang="en-GB"/>
        </a:p>
      </dgm:t>
    </dgm:pt>
    <dgm:pt modelId="{B0CA641A-7D12-4CE2-93ED-F2CE6C873B9D}" type="sibTrans" cxnId="{E0663C32-5E2A-422C-A56E-753A2917F8CF}">
      <dgm:prSet/>
      <dgm:spPr/>
      <dgm:t>
        <a:bodyPr/>
        <a:lstStyle/>
        <a:p>
          <a:endParaRPr lang="en-GB"/>
        </a:p>
      </dgm:t>
    </dgm:pt>
    <dgm:pt modelId="{4A0B9CDF-F66C-4D2F-9710-E8B9F5D8D23F}">
      <dgm:prSet/>
      <dgm:spPr/>
      <dgm:t>
        <a:bodyPr/>
        <a:lstStyle/>
        <a:p>
          <a:r>
            <a:rPr lang="en-GB"/>
            <a:t>&lt;State if ROM is read only or read &amp; writeable&gt;</a:t>
          </a:r>
          <a:endParaRPr lang="en-GB" dirty="0"/>
        </a:p>
      </dgm:t>
    </dgm:pt>
    <dgm:pt modelId="{7DC99CEF-F102-4BB1-AF46-B48818A0DC95}" type="parTrans" cxnId="{A48F96FF-3FEB-4321-B45B-6B676EAA51FA}">
      <dgm:prSet/>
      <dgm:spPr/>
      <dgm:t>
        <a:bodyPr/>
        <a:lstStyle/>
        <a:p>
          <a:endParaRPr lang="en-GB"/>
        </a:p>
      </dgm:t>
    </dgm:pt>
    <dgm:pt modelId="{493D050F-2A59-4F03-AD39-F0E126A5FE6B}" type="sibTrans" cxnId="{A48F96FF-3FEB-4321-B45B-6B676EAA51FA}">
      <dgm:prSet/>
      <dgm:spPr/>
      <dgm:t>
        <a:bodyPr/>
        <a:lstStyle/>
        <a:p>
          <a:endParaRPr lang="en-GB"/>
        </a:p>
      </dgm:t>
    </dgm:pt>
    <dgm:pt modelId="{427382E5-ABFC-4CF1-BA32-86BF1DC70E8F}">
      <dgm:prSet/>
      <dgm:spPr/>
      <dgm:t>
        <a:bodyPr/>
        <a:lstStyle/>
        <a:p>
          <a:r>
            <a:rPr lang="en-GB" dirty="0"/>
            <a:t>&lt;Describe what sort of information ROM typically holds&gt;</a:t>
          </a:r>
        </a:p>
      </dgm:t>
    </dgm:pt>
    <dgm:pt modelId="{B71B7D10-47F1-4AC9-9032-28CC145F2A3B}" type="parTrans" cxnId="{0C78D414-574C-4020-87A0-9381FB52E79D}">
      <dgm:prSet/>
      <dgm:spPr/>
      <dgm:t>
        <a:bodyPr/>
        <a:lstStyle/>
        <a:p>
          <a:endParaRPr lang="en-GB"/>
        </a:p>
      </dgm:t>
    </dgm:pt>
    <dgm:pt modelId="{5B49CAE6-ADCA-449C-ADBA-B372516D1546}" type="sibTrans" cxnId="{0C78D414-574C-4020-87A0-9381FB52E79D}">
      <dgm:prSet/>
      <dgm:spPr/>
      <dgm:t>
        <a:bodyPr/>
        <a:lstStyle/>
        <a:p>
          <a:endParaRPr lang="en-GB"/>
        </a:p>
      </dgm:t>
    </dgm:pt>
    <dgm:pt modelId="{17EE4EAB-D6FE-412F-9944-C5F696C7EA51}">
      <dgm:prSet/>
      <dgm:spPr/>
      <dgm:t>
        <a:bodyPr/>
        <a:lstStyle/>
        <a:p>
          <a:r>
            <a:rPr lang="en-GB" dirty="0"/>
            <a:t>&lt;Explain why virtual memory is needed&gt;</a:t>
          </a:r>
        </a:p>
      </dgm:t>
    </dgm:pt>
    <dgm:pt modelId="{F5E32FA1-890F-43DF-947D-DFAE8BBF27F0}" type="parTrans" cxnId="{BE8C5A39-D60D-4840-8DBA-A08C53A43AD5}">
      <dgm:prSet/>
      <dgm:spPr/>
      <dgm:t>
        <a:bodyPr/>
        <a:lstStyle/>
        <a:p>
          <a:endParaRPr lang="en-GB"/>
        </a:p>
      </dgm:t>
    </dgm:pt>
    <dgm:pt modelId="{5B6E6FE5-3CD1-4F5F-95CD-1BE6502B5FFA}" type="sibTrans" cxnId="{BE8C5A39-D60D-4840-8DBA-A08C53A43AD5}">
      <dgm:prSet/>
      <dgm:spPr/>
      <dgm:t>
        <a:bodyPr/>
        <a:lstStyle/>
        <a:p>
          <a:endParaRPr lang="en-GB"/>
        </a:p>
      </dgm:t>
    </dgm:pt>
    <dgm:pt modelId="{3C9EFB79-8030-4942-87A0-7CE3724B60AD}" type="pres">
      <dgm:prSet presAssocID="{81ED5095-01BB-4318-BCA4-4F6D254AA1D8}" presName="linearFlow" presStyleCnt="0">
        <dgm:presLayoutVars>
          <dgm:dir/>
          <dgm:animLvl val="lvl"/>
          <dgm:resizeHandles/>
        </dgm:presLayoutVars>
      </dgm:prSet>
      <dgm:spPr/>
    </dgm:pt>
    <dgm:pt modelId="{7BD9B9DF-D214-40FA-9925-D2983CE03C68}" type="pres">
      <dgm:prSet presAssocID="{72590B8B-5271-49FD-9A8F-89D8595F1344}" presName="compositeNode" presStyleCnt="0">
        <dgm:presLayoutVars>
          <dgm:bulletEnabled val="1"/>
        </dgm:presLayoutVars>
      </dgm:prSet>
      <dgm:spPr/>
    </dgm:pt>
    <dgm:pt modelId="{CAAA2CD0-12F6-42EF-8622-42D1AB980DAA}" type="pres">
      <dgm:prSet presAssocID="{72590B8B-5271-49FD-9A8F-89D8595F1344}" presName="imag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1000" r="-31000"/>
          </a:stretch>
        </a:blipFill>
        <a:ln>
          <a:solidFill>
            <a:schemeClr val="accent1"/>
          </a:solidFill>
        </a:ln>
      </dgm:spPr>
    </dgm:pt>
    <dgm:pt modelId="{D1AF36FB-D8D4-4AC1-962C-897202B5EEE7}" type="pres">
      <dgm:prSet presAssocID="{72590B8B-5271-49FD-9A8F-89D8595F1344}" presName="childNode" presStyleLbl="node1" presStyleIdx="0" presStyleCnt="3">
        <dgm:presLayoutVars>
          <dgm:bulletEnabled val="1"/>
        </dgm:presLayoutVars>
      </dgm:prSet>
      <dgm:spPr/>
    </dgm:pt>
    <dgm:pt modelId="{0D94FD57-7675-483E-9209-D30DF28A278D}" type="pres">
      <dgm:prSet presAssocID="{72590B8B-5271-49FD-9A8F-89D8595F1344}" presName="parentNode" presStyleLbl="revTx" presStyleIdx="0" presStyleCnt="3">
        <dgm:presLayoutVars>
          <dgm:chMax val="0"/>
          <dgm:bulletEnabled val="1"/>
        </dgm:presLayoutVars>
      </dgm:prSet>
      <dgm:spPr/>
    </dgm:pt>
    <dgm:pt modelId="{5CA4F779-515B-48C3-A0DB-84AAB6B88496}" type="pres">
      <dgm:prSet presAssocID="{401018C1-EA32-49DA-8526-BAE820C03AE9}" presName="sibTrans" presStyleCnt="0"/>
      <dgm:spPr/>
    </dgm:pt>
    <dgm:pt modelId="{26198115-C5FD-4C3E-840C-E6DACFD6CFF9}" type="pres">
      <dgm:prSet presAssocID="{473F7D59-2B5E-4928-9651-11E8EC8C5F9B}" presName="compositeNode" presStyleCnt="0">
        <dgm:presLayoutVars>
          <dgm:bulletEnabled val="1"/>
        </dgm:presLayoutVars>
      </dgm:prSet>
      <dgm:spPr/>
    </dgm:pt>
    <dgm:pt modelId="{91B82FA8-BC80-4BCF-99E0-ED51ADF110D6}" type="pres">
      <dgm:prSet presAssocID="{473F7D59-2B5E-4928-9651-11E8EC8C5F9B}" presName="image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2000" r="-52000"/>
          </a:stretch>
        </a:blipFill>
        <a:ln>
          <a:solidFill>
            <a:schemeClr val="accent1"/>
          </a:solidFill>
        </a:ln>
      </dgm:spPr>
    </dgm:pt>
    <dgm:pt modelId="{A49986A9-84C3-4D45-A933-0712F70E9EDE}" type="pres">
      <dgm:prSet presAssocID="{473F7D59-2B5E-4928-9651-11E8EC8C5F9B}" presName="childNode" presStyleLbl="node1" presStyleIdx="1" presStyleCnt="3">
        <dgm:presLayoutVars>
          <dgm:bulletEnabled val="1"/>
        </dgm:presLayoutVars>
      </dgm:prSet>
      <dgm:spPr/>
    </dgm:pt>
    <dgm:pt modelId="{A29985A3-5C42-489E-B317-FF00AB6C00B4}" type="pres">
      <dgm:prSet presAssocID="{473F7D59-2B5E-4928-9651-11E8EC8C5F9B}" presName="parentNode" presStyleLbl="revTx" presStyleIdx="1" presStyleCnt="3">
        <dgm:presLayoutVars>
          <dgm:chMax val="0"/>
          <dgm:bulletEnabled val="1"/>
        </dgm:presLayoutVars>
      </dgm:prSet>
      <dgm:spPr/>
    </dgm:pt>
    <dgm:pt modelId="{71B2252F-11EF-4C42-B41B-F00BE0C7F0F5}" type="pres">
      <dgm:prSet presAssocID="{E57084AA-59D2-49FB-BFED-28FF7EE1B5DA}" presName="sibTrans" presStyleCnt="0"/>
      <dgm:spPr/>
    </dgm:pt>
    <dgm:pt modelId="{ED2D03C9-7080-49B3-B1A7-D41455D6CA81}" type="pres">
      <dgm:prSet presAssocID="{F4206F49-BDCD-4B76-BFDB-EDD7A98A2E8F}" presName="compositeNode" presStyleCnt="0">
        <dgm:presLayoutVars>
          <dgm:bulletEnabled val="1"/>
        </dgm:presLayoutVars>
      </dgm:prSet>
      <dgm:spPr/>
    </dgm:pt>
    <dgm:pt modelId="{E6C54EDE-B877-4209-A4AB-1A816018FE5A}" type="pres">
      <dgm:prSet presAssocID="{F4206F49-BDCD-4B76-BFDB-EDD7A98A2E8F}" presName="imag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17000" r="-17000"/>
          </a:stretch>
        </a:blipFill>
        <a:ln>
          <a:solidFill>
            <a:schemeClr val="accent1"/>
          </a:solidFill>
        </a:ln>
      </dgm:spPr>
    </dgm:pt>
    <dgm:pt modelId="{168E6FC3-69EF-4DD2-8704-2E8F36A4671A}" type="pres">
      <dgm:prSet presAssocID="{F4206F49-BDCD-4B76-BFDB-EDD7A98A2E8F}" presName="childNode" presStyleLbl="node1" presStyleIdx="2" presStyleCnt="3">
        <dgm:presLayoutVars>
          <dgm:bulletEnabled val="1"/>
        </dgm:presLayoutVars>
      </dgm:prSet>
      <dgm:spPr/>
    </dgm:pt>
    <dgm:pt modelId="{6A79AFB2-75BB-4658-88B3-1D29EC4F762B}" type="pres">
      <dgm:prSet presAssocID="{F4206F49-BDCD-4B76-BFDB-EDD7A98A2E8F}" presName="parentNode" presStyleLbl="revTx" presStyleIdx="2" presStyleCnt="3">
        <dgm:presLayoutVars>
          <dgm:chMax val="0"/>
          <dgm:bulletEnabled val="1"/>
        </dgm:presLayoutVars>
      </dgm:prSet>
      <dgm:spPr/>
    </dgm:pt>
  </dgm:ptLst>
  <dgm:cxnLst>
    <dgm:cxn modelId="{81BA600B-1317-4424-A391-FC11B1ED422F}" srcId="{81ED5095-01BB-4318-BCA4-4F6D254AA1D8}" destId="{F4206F49-BDCD-4B76-BFDB-EDD7A98A2E8F}" srcOrd="2" destOrd="0" parTransId="{F76E616C-7EF0-461C-B32F-287B1B3CF466}" sibTransId="{3318A831-36FE-4302-9B07-727E2884EC72}"/>
    <dgm:cxn modelId="{141EB40E-077A-4886-B1E4-9C50D7E702A5}" type="presOf" srcId="{427382E5-ABFC-4CF1-BA32-86BF1DC70E8F}" destId="{A49986A9-84C3-4D45-A933-0712F70E9EDE}" srcOrd="0" destOrd="3" presId="urn:microsoft.com/office/officeart/2005/8/layout/hList2"/>
    <dgm:cxn modelId="{92ABD910-34B9-49DC-9CE5-FF8E5501B841}" srcId="{81ED5095-01BB-4318-BCA4-4F6D254AA1D8}" destId="{473F7D59-2B5E-4928-9651-11E8EC8C5F9B}" srcOrd="1" destOrd="0" parTransId="{56B09E19-78A2-45B1-818C-67241DAFE396}" sibTransId="{E57084AA-59D2-49FB-BFED-28FF7EE1B5DA}"/>
    <dgm:cxn modelId="{7BCC2212-9ED0-48D3-A609-D01760DAF71A}" type="presOf" srcId="{A930F55D-43C2-486E-84C3-A060E3C15FC9}" destId="{D1AF36FB-D8D4-4AC1-962C-897202B5EEE7}" srcOrd="0" destOrd="2" presId="urn:microsoft.com/office/officeart/2005/8/layout/hList2"/>
    <dgm:cxn modelId="{0C78D414-574C-4020-87A0-9381FB52E79D}" srcId="{473F7D59-2B5E-4928-9651-11E8EC8C5F9B}" destId="{427382E5-ABFC-4CF1-BA32-86BF1DC70E8F}" srcOrd="3" destOrd="0" parTransId="{B71B7D10-47F1-4AC9-9032-28CC145F2A3B}" sibTransId="{5B49CAE6-ADCA-449C-ADBA-B372516D1546}"/>
    <dgm:cxn modelId="{86F39615-66A7-4704-9D91-15EB692085F6}" srcId="{473F7D59-2B5E-4928-9651-11E8EC8C5F9B}" destId="{6861D251-4DFB-44DA-9DFB-A61763A2FB71}" srcOrd="0" destOrd="0" parTransId="{7A0A5F84-B079-4095-8627-308C25E015F0}" sibTransId="{8B940ED1-B43D-4D8E-B2A9-93ED0A575FD9}"/>
    <dgm:cxn modelId="{66723E1D-154C-4D2C-8FB2-63D69910FC6F}" srcId="{72590B8B-5271-49FD-9A8F-89D8595F1344}" destId="{42F7FF9B-1D59-42E0-9204-F69DF1C7A65F}" srcOrd="1" destOrd="0" parTransId="{9EAC3882-D322-4D78-B0A0-1BB7B1A6C710}" sibTransId="{9C431C06-2C01-49D0-A99C-66BC51662694}"/>
    <dgm:cxn modelId="{E0663C32-5E2A-422C-A56E-753A2917F8CF}" srcId="{473F7D59-2B5E-4928-9651-11E8EC8C5F9B}" destId="{39D4E441-665F-4286-85C0-CEB8DCDBD88B}" srcOrd="1" destOrd="0" parTransId="{521F55F7-0492-400E-AF96-0FA50573E848}" sibTransId="{B0CA641A-7D12-4CE2-93ED-F2CE6C873B9D}"/>
    <dgm:cxn modelId="{07964234-82D1-4E29-B3A2-95B1CCD60914}" type="presOf" srcId="{17EE4EAB-D6FE-412F-9944-C5F696C7EA51}" destId="{168E6FC3-69EF-4DD2-8704-2E8F36A4671A}" srcOrd="0" destOrd="1" presId="urn:microsoft.com/office/officeart/2005/8/layout/hList2"/>
    <dgm:cxn modelId="{8741B736-22C5-453D-A1ED-707F3764F202}" type="presOf" srcId="{81ED5095-01BB-4318-BCA4-4F6D254AA1D8}" destId="{3C9EFB79-8030-4942-87A0-7CE3724B60AD}" srcOrd="0" destOrd="0" presId="urn:microsoft.com/office/officeart/2005/8/layout/hList2"/>
    <dgm:cxn modelId="{BE8C5A39-D60D-4840-8DBA-A08C53A43AD5}" srcId="{F4206F49-BDCD-4B76-BFDB-EDD7A98A2E8F}" destId="{17EE4EAB-D6FE-412F-9944-C5F696C7EA51}" srcOrd="1" destOrd="0" parTransId="{F5E32FA1-890F-43DF-947D-DFAE8BBF27F0}" sibTransId="{5B6E6FE5-3CD1-4F5F-95CD-1BE6502B5FFA}"/>
    <dgm:cxn modelId="{F61BEC3C-3E45-438D-8684-E420A255614E}" srcId="{81ED5095-01BB-4318-BCA4-4F6D254AA1D8}" destId="{72590B8B-5271-49FD-9A8F-89D8595F1344}" srcOrd="0" destOrd="0" parTransId="{37FBFE27-1382-48A8-8280-CF9D49A57152}" sibTransId="{401018C1-EA32-49DA-8526-BAE820C03AE9}"/>
    <dgm:cxn modelId="{45667444-796B-4A14-8842-A7F37111C448}" srcId="{72590B8B-5271-49FD-9A8F-89D8595F1344}" destId="{BB4AC895-1A5C-4BA2-97B2-74C93ACE8977}" srcOrd="3" destOrd="0" parTransId="{B8EE873B-B012-4E97-8D3A-67A0779B69DC}" sibTransId="{8E0E97E7-7DC6-4B48-ADA3-4DD01B50CE8E}"/>
    <dgm:cxn modelId="{FCBFAF65-4618-457D-9706-48DD964A3C2A}" srcId="{72590B8B-5271-49FD-9A8F-89D8595F1344}" destId="{A930F55D-43C2-486E-84C3-A060E3C15FC9}" srcOrd="2" destOrd="0" parTransId="{93C9E364-78DA-48FF-9C31-8529AB1C54D1}" sibTransId="{8317D5EF-FD88-4B2D-A8C5-EE07C7F5D0BC}"/>
    <dgm:cxn modelId="{F1A9CD66-7035-4918-9246-CD2787611FAD}" srcId="{F4206F49-BDCD-4B76-BFDB-EDD7A98A2E8F}" destId="{B8DD7F51-9AB0-400A-89B7-65907790419E}" srcOrd="0" destOrd="0" parTransId="{79D512EA-4E95-4D0B-85ED-1D280C36F6CD}" sibTransId="{97E82F45-B73A-44E2-96F2-8A1C6567AC70}"/>
    <dgm:cxn modelId="{FD824168-511B-4F57-98DF-FF233C5287CA}" type="presOf" srcId="{6861D251-4DFB-44DA-9DFB-A61763A2FB71}" destId="{A49986A9-84C3-4D45-A933-0712F70E9EDE}" srcOrd="0" destOrd="0" presId="urn:microsoft.com/office/officeart/2005/8/layout/hList2"/>
    <dgm:cxn modelId="{B23D5E4A-CFA3-4BAB-A0E7-01F99943AEC4}" srcId="{72590B8B-5271-49FD-9A8F-89D8595F1344}" destId="{D83585E3-B690-4E19-95B0-3247BB0F237A}" srcOrd="0" destOrd="0" parTransId="{84555EBE-2D59-4834-BE21-86A80F16705F}" sibTransId="{53A23586-75C5-4808-A276-6F3BD35A9AAB}"/>
    <dgm:cxn modelId="{53972456-0704-4807-A114-F763A4404715}" type="presOf" srcId="{4A0B9CDF-F66C-4D2F-9710-E8B9F5D8D23F}" destId="{A49986A9-84C3-4D45-A933-0712F70E9EDE}" srcOrd="0" destOrd="2" presId="urn:microsoft.com/office/officeart/2005/8/layout/hList2"/>
    <dgm:cxn modelId="{E8B1DF83-D936-4A78-ACA2-F814B41F3710}" type="presOf" srcId="{B8DD7F51-9AB0-400A-89B7-65907790419E}" destId="{168E6FC3-69EF-4DD2-8704-2E8F36A4671A}" srcOrd="0" destOrd="0" presId="urn:microsoft.com/office/officeart/2005/8/layout/hList2"/>
    <dgm:cxn modelId="{06FB8A9C-E369-4FB3-B1ED-9DC15C41C4AF}" type="presOf" srcId="{42F7FF9B-1D59-42E0-9204-F69DF1C7A65F}" destId="{D1AF36FB-D8D4-4AC1-962C-897202B5EEE7}" srcOrd="0" destOrd="1" presId="urn:microsoft.com/office/officeart/2005/8/layout/hList2"/>
    <dgm:cxn modelId="{C9F839B6-D7CB-472C-AA36-B818539AA4E6}" type="presOf" srcId="{F4206F49-BDCD-4B76-BFDB-EDD7A98A2E8F}" destId="{6A79AFB2-75BB-4658-88B3-1D29EC4F762B}" srcOrd="0" destOrd="0" presId="urn:microsoft.com/office/officeart/2005/8/layout/hList2"/>
    <dgm:cxn modelId="{1DC406C3-F119-44C7-BABC-E230A810BAEB}" type="presOf" srcId="{D83585E3-B690-4E19-95B0-3247BB0F237A}" destId="{D1AF36FB-D8D4-4AC1-962C-897202B5EEE7}" srcOrd="0" destOrd="0" presId="urn:microsoft.com/office/officeart/2005/8/layout/hList2"/>
    <dgm:cxn modelId="{C2628ED9-D8FD-401E-8BC3-D347411F6AA0}" type="presOf" srcId="{BB4AC895-1A5C-4BA2-97B2-74C93ACE8977}" destId="{D1AF36FB-D8D4-4AC1-962C-897202B5EEE7}" srcOrd="0" destOrd="3" presId="urn:microsoft.com/office/officeart/2005/8/layout/hList2"/>
    <dgm:cxn modelId="{9FBBA1E2-ECA6-4BCF-90DF-BD1B08E8CFFD}" type="presOf" srcId="{72590B8B-5271-49FD-9A8F-89D8595F1344}" destId="{0D94FD57-7675-483E-9209-D30DF28A278D}" srcOrd="0" destOrd="0" presId="urn:microsoft.com/office/officeart/2005/8/layout/hList2"/>
    <dgm:cxn modelId="{7868D2F5-CA22-43DC-A43B-AB57A6282ACC}" type="presOf" srcId="{473F7D59-2B5E-4928-9651-11E8EC8C5F9B}" destId="{A29985A3-5C42-489E-B317-FF00AB6C00B4}" srcOrd="0" destOrd="0" presId="urn:microsoft.com/office/officeart/2005/8/layout/hList2"/>
    <dgm:cxn modelId="{921E79F9-6CB1-46D4-A0CE-3A53CDEE3CD4}" type="presOf" srcId="{39D4E441-665F-4286-85C0-CEB8DCDBD88B}" destId="{A49986A9-84C3-4D45-A933-0712F70E9EDE}" srcOrd="0" destOrd="1" presId="urn:microsoft.com/office/officeart/2005/8/layout/hList2"/>
    <dgm:cxn modelId="{A48F96FF-3FEB-4321-B45B-6B676EAA51FA}" srcId="{473F7D59-2B5E-4928-9651-11E8EC8C5F9B}" destId="{4A0B9CDF-F66C-4D2F-9710-E8B9F5D8D23F}" srcOrd="2" destOrd="0" parTransId="{7DC99CEF-F102-4BB1-AF46-B48818A0DC95}" sibTransId="{493D050F-2A59-4F03-AD39-F0E126A5FE6B}"/>
    <dgm:cxn modelId="{6C14DE22-A98D-4776-A895-28A5857F7D0E}" type="presParOf" srcId="{3C9EFB79-8030-4942-87A0-7CE3724B60AD}" destId="{7BD9B9DF-D214-40FA-9925-D2983CE03C68}" srcOrd="0" destOrd="0" presId="urn:microsoft.com/office/officeart/2005/8/layout/hList2"/>
    <dgm:cxn modelId="{FC244DAB-3F8D-48A0-B918-A0D38577D106}" type="presParOf" srcId="{7BD9B9DF-D214-40FA-9925-D2983CE03C68}" destId="{CAAA2CD0-12F6-42EF-8622-42D1AB980DAA}" srcOrd="0" destOrd="0" presId="urn:microsoft.com/office/officeart/2005/8/layout/hList2"/>
    <dgm:cxn modelId="{68750C98-D52E-426D-9EB9-ADD0CEDF4CAE}" type="presParOf" srcId="{7BD9B9DF-D214-40FA-9925-D2983CE03C68}" destId="{D1AF36FB-D8D4-4AC1-962C-897202B5EEE7}" srcOrd="1" destOrd="0" presId="urn:microsoft.com/office/officeart/2005/8/layout/hList2"/>
    <dgm:cxn modelId="{13DB5374-120C-4CA4-93CA-A920D2E0AC9F}" type="presParOf" srcId="{7BD9B9DF-D214-40FA-9925-D2983CE03C68}" destId="{0D94FD57-7675-483E-9209-D30DF28A278D}" srcOrd="2" destOrd="0" presId="urn:microsoft.com/office/officeart/2005/8/layout/hList2"/>
    <dgm:cxn modelId="{71330B5D-AD71-422F-A75F-D39CC4AD3A85}" type="presParOf" srcId="{3C9EFB79-8030-4942-87A0-7CE3724B60AD}" destId="{5CA4F779-515B-48C3-A0DB-84AAB6B88496}" srcOrd="1" destOrd="0" presId="urn:microsoft.com/office/officeart/2005/8/layout/hList2"/>
    <dgm:cxn modelId="{10A3388D-566C-4063-8133-FFDFB8DD805E}" type="presParOf" srcId="{3C9EFB79-8030-4942-87A0-7CE3724B60AD}" destId="{26198115-C5FD-4C3E-840C-E6DACFD6CFF9}" srcOrd="2" destOrd="0" presId="urn:microsoft.com/office/officeart/2005/8/layout/hList2"/>
    <dgm:cxn modelId="{734FF7CF-DFEE-4E83-B78E-EB8CDE4D145D}" type="presParOf" srcId="{26198115-C5FD-4C3E-840C-E6DACFD6CFF9}" destId="{91B82FA8-BC80-4BCF-99E0-ED51ADF110D6}" srcOrd="0" destOrd="0" presId="urn:microsoft.com/office/officeart/2005/8/layout/hList2"/>
    <dgm:cxn modelId="{379577F6-087B-4EE8-AD27-61679D5DA286}" type="presParOf" srcId="{26198115-C5FD-4C3E-840C-E6DACFD6CFF9}" destId="{A49986A9-84C3-4D45-A933-0712F70E9EDE}" srcOrd="1" destOrd="0" presId="urn:microsoft.com/office/officeart/2005/8/layout/hList2"/>
    <dgm:cxn modelId="{E77DDC0B-5A4D-41A4-BC59-40F9B26198A2}" type="presParOf" srcId="{26198115-C5FD-4C3E-840C-E6DACFD6CFF9}" destId="{A29985A3-5C42-489E-B317-FF00AB6C00B4}" srcOrd="2" destOrd="0" presId="urn:microsoft.com/office/officeart/2005/8/layout/hList2"/>
    <dgm:cxn modelId="{917C8BAB-BD3F-457A-A9BF-249A612A1660}" type="presParOf" srcId="{3C9EFB79-8030-4942-87A0-7CE3724B60AD}" destId="{71B2252F-11EF-4C42-B41B-F00BE0C7F0F5}" srcOrd="3" destOrd="0" presId="urn:microsoft.com/office/officeart/2005/8/layout/hList2"/>
    <dgm:cxn modelId="{D0A65621-83F6-40E1-B70A-FD86B241813A}" type="presParOf" srcId="{3C9EFB79-8030-4942-87A0-7CE3724B60AD}" destId="{ED2D03C9-7080-49B3-B1A7-D41455D6CA81}" srcOrd="4" destOrd="0" presId="urn:microsoft.com/office/officeart/2005/8/layout/hList2"/>
    <dgm:cxn modelId="{430B9293-D1D5-4A1A-8385-E820520CD5C1}" type="presParOf" srcId="{ED2D03C9-7080-49B3-B1A7-D41455D6CA81}" destId="{E6C54EDE-B877-4209-A4AB-1A816018FE5A}" srcOrd="0" destOrd="0" presId="urn:microsoft.com/office/officeart/2005/8/layout/hList2"/>
    <dgm:cxn modelId="{D4B79932-6EE6-438F-9C68-5957055CE07E}" type="presParOf" srcId="{ED2D03C9-7080-49B3-B1A7-D41455D6CA81}" destId="{168E6FC3-69EF-4DD2-8704-2E8F36A4671A}" srcOrd="1" destOrd="0" presId="urn:microsoft.com/office/officeart/2005/8/layout/hList2"/>
    <dgm:cxn modelId="{A39F5896-22AD-43C1-A87E-5F4A99CFC959}" type="presParOf" srcId="{ED2D03C9-7080-49B3-B1A7-D41455D6CA81}" destId="{6A79AFB2-75BB-4658-88B3-1D29EC4F762B}" srcOrd="2" destOrd="0" presId="urn:microsoft.com/office/officeart/2005/8/layout/h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94FD57-7675-483E-9209-D30DF28A278D}">
      <dsp:nvSpPr>
        <dsp:cNvPr id="0" name=""/>
        <dsp:cNvSpPr/>
      </dsp:nvSpPr>
      <dsp:spPr>
        <a:xfrm rot="16200000">
          <a:off x="-1872994" y="2920895"/>
          <a:ext cx="4421266" cy="5421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78183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solidFill>
                <a:srgbClr val="595959"/>
              </a:solidFill>
            </a:rPr>
            <a:t>Random Access Memory (RAM)</a:t>
          </a:r>
        </a:p>
      </dsp:txBody>
      <dsp:txXfrm>
        <a:off x="-1872994" y="2920895"/>
        <a:ext cx="4421266" cy="542191"/>
      </dsp:txXfrm>
    </dsp:sp>
    <dsp:sp modelId="{D1AF36FB-D8D4-4AC1-962C-897202B5EEE7}">
      <dsp:nvSpPr>
        <dsp:cNvPr id="0" name=""/>
        <dsp:cNvSpPr/>
      </dsp:nvSpPr>
      <dsp:spPr>
        <a:xfrm>
          <a:off x="608734" y="981358"/>
          <a:ext cx="2700690" cy="44212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478183" rIns="192024" bIns="192024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&lt;Enter a definition for RAM&gt;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&lt;State if RAM is volatile or non volatile&gt;</a:t>
          </a:r>
          <a:endParaRPr lang="en-GB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&lt;State if RAM is read only or read &amp; writeable&gt;</a:t>
          </a:r>
          <a:endParaRPr lang="en-GB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&lt;Describe what sort of information RAM typically holds&gt;</a:t>
          </a:r>
        </a:p>
      </dsp:txBody>
      <dsp:txXfrm>
        <a:off x="608734" y="981358"/>
        <a:ext cx="2700690" cy="4421266"/>
      </dsp:txXfrm>
    </dsp:sp>
    <dsp:sp modelId="{CAAA2CD0-12F6-42EF-8622-42D1AB980DAA}">
      <dsp:nvSpPr>
        <dsp:cNvPr id="0" name=""/>
        <dsp:cNvSpPr/>
      </dsp:nvSpPr>
      <dsp:spPr>
        <a:xfrm>
          <a:off x="66542" y="265665"/>
          <a:ext cx="1084383" cy="108438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1000" r="-31000"/>
          </a:stretch>
        </a:blip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9985A3-5C42-489E-B317-FF00AB6C00B4}">
      <dsp:nvSpPr>
        <dsp:cNvPr id="0" name=""/>
        <dsp:cNvSpPr/>
      </dsp:nvSpPr>
      <dsp:spPr>
        <a:xfrm rot="16200000">
          <a:off x="2074297" y="2920895"/>
          <a:ext cx="4421266" cy="5421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78183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solidFill>
                <a:srgbClr val="595959"/>
              </a:solidFill>
            </a:rPr>
            <a:t>Read Only Memory (ROM)</a:t>
          </a:r>
        </a:p>
      </dsp:txBody>
      <dsp:txXfrm>
        <a:off x="2074297" y="2920895"/>
        <a:ext cx="4421266" cy="542191"/>
      </dsp:txXfrm>
    </dsp:sp>
    <dsp:sp modelId="{A49986A9-84C3-4D45-A933-0712F70E9EDE}">
      <dsp:nvSpPr>
        <dsp:cNvPr id="0" name=""/>
        <dsp:cNvSpPr/>
      </dsp:nvSpPr>
      <dsp:spPr>
        <a:xfrm>
          <a:off x="4556026" y="981358"/>
          <a:ext cx="2700690" cy="44212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478183" rIns="192024" bIns="192024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&lt;Enter a definition for ROM&gt;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&lt;State if ROM is volatile or non volatile&gt;</a:t>
          </a:r>
          <a:endParaRPr lang="en-GB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&lt;State if ROM is read only or read &amp; writeable&gt;</a:t>
          </a:r>
          <a:endParaRPr lang="en-GB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&lt;Describe what sort of information ROM typically holds&gt;</a:t>
          </a:r>
        </a:p>
      </dsp:txBody>
      <dsp:txXfrm>
        <a:off x="4556026" y="981358"/>
        <a:ext cx="2700690" cy="4421266"/>
      </dsp:txXfrm>
    </dsp:sp>
    <dsp:sp modelId="{91B82FA8-BC80-4BCF-99E0-ED51ADF110D6}">
      <dsp:nvSpPr>
        <dsp:cNvPr id="0" name=""/>
        <dsp:cNvSpPr/>
      </dsp:nvSpPr>
      <dsp:spPr>
        <a:xfrm>
          <a:off x="4013835" y="265665"/>
          <a:ext cx="1084383" cy="1084383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2000" r="-52000"/>
          </a:stretch>
        </a:blip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79AFB2-75BB-4658-88B3-1D29EC4F762B}">
      <dsp:nvSpPr>
        <dsp:cNvPr id="0" name=""/>
        <dsp:cNvSpPr/>
      </dsp:nvSpPr>
      <dsp:spPr>
        <a:xfrm rot="16200000">
          <a:off x="6021590" y="2920895"/>
          <a:ext cx="4421266" cy="5421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478183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solidFill>
                <a:srgbClr val="595959"/>
              </a:solidFill>
            </a:rPr>
            <a:t>Virtual Memory</a:t>
          </a:r>
        </a:p>
      </dsp:txBody>
      <dsp:txXfrm>
        <a:off x="6021590" y="2920895"/>
        <a:ext cx="4421266" cy="542191"/>
      </dsp:txXfrm>
    </dsp:sp>
    <dsp:sp modelId="{168E6FC3-69EF-4DD2-8704-2E8F36A4671A}">
      <dsp:nvSpPr>
        <dsp:cNvPr id="0" name=""/>
        <dsp:cNvSpPr/>
      </dsp:nvSpPr>
      <dsp:spPr>
        <a:xfrm>
          <a:off x="8503319" y="981358"/>
          <a:ext cx="2700690" cy="44212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478183" rIns="192024" bIns="192024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&lt;Enter a definition for Virtual Memory&gt;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&lt;Explain why virtual memory is needed&gt;</a:t>
          </a:r>
        </a:p>
      </dsp:txBody>
      <dsp:txXfrm>
        <a:off x="8503319" y="981358"/>
        <a:ext cx="2700690" cy="4421266"/>
      </dsp:txXfrm>
    </dsp:sp>
    <dsp:sp modelId="{E6C54EDE-B877-4209-A4AB-1A816018FE5A}">
      <dsp:nvSpPr>
        <dsp:cNvPr id="0" name=""/>
        <dsp:cNvSpPr/>
      </dsp:nvSpPr>
      <dsp:spPr>
        <a:xfrm>
          <a:off x="7961127" y="265665"/>
          <a:ext cx="1084383" cy="108438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19C833-02FE-42D4-815E-FFFAF85B7232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2B48A-47C7-4ED7-B4A2-854D1C4DB8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8269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7914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154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157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9986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9816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954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234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37261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0598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09705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79698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0701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A2B48A-47C7-4ED7-B4A2-854D1C4DB8D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7378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2D51230-8C24-4996-9B07-5E0DD0F902CA}"/>
              </a:ext>
            </a:extLst>
          </p:cNvPr>
          <p:cNvSpPr txBox="1"/>
          <p:nvPr userDrawn="1"/>
        </p:nvSpPr>
        <p:spPr>
          <a:xfrm>
            <a:off x="110185" y="222750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+mj-lt"/>
              </a:rPr>
              <a:t>GCSE to A level</a:t>
            </a:r>
          </a:p>
        </p:txBody>
      </p:sp>
    </p:spTree>
    <p:extLst>
      <p:ext uri="{BB962C8B-B14F-4D97-AF65-F5344CB8AC3E}">
        <p14:creationId xmlns:p14="http://schemas.microsoft.com/office/powerpoint/2010/main" val="1559797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0663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360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0229" y="84272"/>
            <a:ext cx="9431382" cy="664666"/>
          </a:xfrm>
        </p:spPr>
        <p:txBody>
          <a:bodyPr>
            <a:normAutofit/>
          </a:bodyPr>
          <a:lstStyle>
            <a:lvl1pPr>
              <a:defRPr sz="2400" b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43921-457F-42D7-9A5E-1FB398760551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1C0A8E-E8C2-469C-905E-C6857145D77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408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94F1570-A8A1-4A16-AFB2-9AC998F82810}"/>
              </a:ext>
            </a:extLst>
          </p:cNvPr>
          <p:cNvSpPr/>
          <p:nvPr userDrawn="1"/>
        </p:nvSpPr>
        <p:spPr>
          <a:xfrm>
            <a:off x="0" y="0"/>
            <a:ext cx="12192000" cy="830413"/>
          </a:xfrm>
          <a:prstGeom prst="rect">
            <a:avLst/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2F6F06A-8B6F-40B7-8BCB-81565050A2CF}"/>
              </a:ext>
            </a:extLst>
          </p:cNvPr>
          <p:cNvCxnSpPr>
            <a:cxnSpLocks/>
          </p:cNvCxnSpPr>
          <p:nvPr userDrawn="1"/>
        </p:nvCxnSpPr>
        <p:spPr>
          <a:xfrm>
            <a:off x="0" y="830424"/>
            <a:ext cx="12192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31A96F53-163C-4761-9F64-032DC32B8122}"/>
              </a:ext>
            </a:extLst>
          </p:cNvPr>
          <p:cNvGrpSpPr/>
          <p:nvPr userDrawn="1"/>
        </p:nvGrpSpPr>
        <p:grpSpPr>
          <a:xfrm>
            <a:off x="10487885" y="177048"/>
            <a:ext cx="1593930" cy="476316"/>
            <a:chOff x="10487885" y="222750"/>
            <a:chExt cx="1593930" cy="476316"/>
          </a:xfrm>
        </p:grpSpPr>
        <p:pic>
          <p:nvPicPr>
            <p:cNvPr id="11" name="Picture 10" descr="A close up of ware&#10;&#10;Description automatically generated">
              <a:extLst>
                <a:ext uri="{FF2B5EF4-FFF2-40B4-BE49-F238E27FC236}">
                  <a16:creationId xmlns:a16="http://schemas.microsoft.com/office/drawing/2014/main" id="{60CA602B-3024-4035-A205-F78AF4757A4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87885" y="222750"/>
              <a:ext cx="476316" cy="476316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69F75CE-472C-42DA-98D7-787F5E94E3B5}"/>
                </a:ext>
              </a:extLst>
            </p:cNvPr>
            <p:cNvSpPr txBox="1"/>
            <p:nvPr userDrawn="1"/>
          </p:nvSpPr>
          <p:spPr>
            <a:xfrm>
              <a:off x="10964201" y="330103"/>
              <a:ext cx="1117614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100" dirty="0">
                  <a:latin typeface="+mj-lt"/>
                </a:rPr>
                <a:t>Craig’n’Dave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171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9" r:id="rId2"/>
    <p:sldLayoutId id="2147483710" r:id="rId3"/>
    <p:sldLayoutId id="214748371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python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s://www.python.org/download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ent.craigndave.org/videos/ocr-gcse-slr1-2-ram-and-ro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student.craigndave.org/videos/ocr-gcse-slr1-2-the-need-for-virtual-memory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ent.craigndave.org/videos/slr-15-boolean-algebra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s://student.craigndave.org/videos/slr16-logic-gates-boolean-algebra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ent.craigndave.org/videos/aqa-alevel-slr10-base-2-10-and-16-number-system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hyperlink" Target="https://student.craigndave.org/videos/aqa-alevel-slr11-aqa-converting-between-binary-hex-and-decimal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raigndave.org/algorithms-linear-search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30E11665-90D6-4A57-A182-456D316AE8D2}"/>
              </a:ext>
            </a:extLst>
          </p:cNvPr>
          <p:cNvSpPr/>
          <p:nvPr/>
        </p:nvSpPr>
        <p:spPr>
          <a:xfrm>
            <a:off x="0" y="4876799"/>
            <a:ext cx="9829800" cy="1981201"/>
          </a:xfrm>
          <a:prstGeom prst="rect">
            <a:avLst/>
          </a:prstGeom>
          <a:solidFill>
            <a:schemeClr val="bg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E8CF060E-E4BE-4F7B-85AB-ED960EA608B8}"/>
              </a:ext>
            </a:extLst>
          </p:cNvPr>
          <p:cNvSpPr txBox="1">
            <a:spLocks/>
          </p:cNvSpPr>
          <p:nvPr/>
        </p:nvSpPr>
        <p:spPr>
          <a:xfrm>
            <a:off x="-1" y="68263"/>
            <a:ext cx="5878849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GB" dirty="0"/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245E2030-E578-4E03-A50B-30CFC69AE59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82880" y="2936775"/>
            <a:ext cx="5787614" cy="1940021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r>
              <a:rPr lang="en-GB" sz="1400" dirty="0">
                <a:solidFill>
                  <a:srgbClr val="595959"/>
                </a:solidFill>
              </a:rPr>
              <a:t>The topic of </a:t>
            </a:r>
            <a:r>
              <a:rPr lang="en-GB" sz="1400" b="1" dirty="0">
                <a:solidFill>
                  <a:srgbClr val="595959"/>
                </a:solidFill>
              </a:rPr>
              <a:t>Computer Science </a:t>
            </a:r>
            <a:r>
              <a:rPr lang="en-GB" sz="1400" dirty="0">
                <a:solidFill>
                  <a:srgbClr val="595959"/>
                </a:solidFill>
              </a:rPr>
              <a:t>is at the heart of the modern world</a:t>
            </a:r>
          </a:p>
          <a:p>
            <a:r>
              <a:rPr lang="en-GB" sz="1400" dirty="0">
                <a:solidFill>
                  <a:srgbClr val="595959"/>
                </a:solidFill>
              </a:rPr>
              <a:t>Studying  it can make you extremely sought after in todays job market</a:t>
            </a:r>
          </a:p>
          <a:p>
            <a:r>
              <a:rPr lang="en-GB" sz="1400" dirty="0">
                <a:solidFill>
                  <a:srgbClr val="595959"/>
                </a:solidFill>
              </a:rPr>
              <a:t>The transition from GCSE to A level is significant, this includes:</a:t>
            </a:r>
          </a:p>
          <a:p>
            <a:pPr lvl="1"/>
            <a:r>
              <a:rPr lang="en-GB" sz="1400" dirty="0">
                <a:solidFill>
                  <a:srgbClr val="595959"/>
                </a:solidFill>
              </a:rPr>
              <a:t>An increased emphasis on </a:t>
            </a:r>
            <a:r>
              <a:rPr lang="en-GB" sz="1400" b="1" dirty="0">
                <a:solidFill>
                  <a:srgbClr val="595959"/>
                </a:solidFill>
              </a:rPr>
              <a:t>technical</a:t>
            </a:r>
            <a:r>
              <a:rPr lang="en-GB" sz="1400" dirty="0">
                <a:solidFill>
                  <a:srgbClr val="595959"/>
                </a:solidFill>
              </a:rPr>
              <a:t> </a:t>
            </a:r>
            <a:r>
              <a:rPr lang="en-GB" sz="1400" b="1" dirty="0">
                <a:solidFill>
                  <a:srgbClr val="595959"/>
                </a:solidFill>
              </a:rPr>
              <a:t>content</a:t>
            </a:r>
          </a:p>
          <a:p>
            <a:pPr lvl="1"/>
            <a:r>
              <a:rPr lang="en-GB" sz="1400" dirty="0">
                <a:solidFill>
                  <a:srgbClr val="595959"/>
                </a:solidFill>
              </a:rPr>
              <a:t>An increased emphasis </a:t>
            </a:r>
            <a:r>
              <a:rPr lang="en-GB" sz="1400" b="1" dirty="0">
                <a:solidFill>
                  <a:srgbClr val="595959"/>
                </a:solidFill>
              </a:rPr>
              <a:t>independent</a:t>
            </a:r>
            <a:r>
              <a:rPr lang="en-GB" sz="1400" dirty="0">
                <a:solidFill>
                  <a:srgbClr val="595959"/>
                </a:solidFill>
              </a:rPr>
              <a:t> </a:t>
            </a:r>
            <a:r>
              <a:rPr lang="en-GB" sz="1400" b="1" dirty="0">
                <a:solidFill>
                  <a:srgbClr val="595959"/>
                </a:solidFill>
              </a:rPr>
              <a:t>research</a:t>
            </a:r>
          </a:p>
        </p:txBody>
      </p:sp>
      <p:pic>
        <p:nvPicPr>
          <p:cNvPr id="28" name="Picture 27" descr="A circuit board&#10;&#10;Description automatically generated">
            <a:extLst>
              <a:ext uri="{FF2B5EF4-FFF2-40B4-BE49-F238E27FC236}">
                <a16:creationId xmlns:a16="http://schemas.microsoft.com/office/drawing/2014/main" id="{8522A6AA-216E-44D8-9F86-26BA9FC34D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262" r="26710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93433539-2A11-433F-8164-CE65BA5CCB9A}"/>
              </a:ext>
            </a:extLst>
          </p:cNvPr>
          <p:cNvSpPr/>
          <p:nvPr/>
        </p:nvSpPr>
        <p:spPr>
          <a:xfrm>
            <a:off x="5878846" y="1515811"/>
            <a:ext cx="6313153" cy="874222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0" rtlCol="0" anchor="ctr"/>
          <a:lstStyle/>
          <a:p>
            <a:r>
              <a:rPr lang="en-GB" sz="2000" b="1" dirty="0">
                <a:solidFill>
                  <a:srgbClr val="595959"/>
                </a:solidFill>
              </a:rPr>
              <a:t>The course is assessed by</a:t>
            </a:r>
          </a:p>
          <a:p>
            <a:r>
              <a:rPr lang="en-GB" sz="2000" b="1" dirty="0">
                <a:solidFill>
                  <a:srgbClr val="595959"/>
                </a:solidFill>
              </a:rPr>
              <a:t>2 exams (50% each exam) </a:t>
            </a:r>
            <a:endParaRPr lang="en-GB" b="1" dirty="0">
              <a:solidFill>
                <a:srgbClr val="595959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EAD5ADB-B46F-4DB0-A326-E5A741C82536}"/>
              </a:ext>
            </a:extLst>
          </p:cNvPr>
          <p:cNvSpPr/>
          <p:nvPr/>
        </p:nvSpPr>
        <p:spPr>
          <a:xfrm>
            <a:off x="182880" y="5027343"/>
            <a:ext cx="70656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595959"/>
                </a:solidFill>
              </a:rPr>
              <a:t>This workbook is designed to allow you to practice some of these skills and build on your existing knowledge.</a:t>
            </a:r>
          </a:p>
          <a:p>
            <a:endParaRPr lang="en-GB" sz="1400" dirty="0">
              <a:solidFill>
                <a:srgbClr val="0070C0"/>
              </a:solidFill>
            </a:endParaRPr>
          </a:p>
          <a:p>
            <a:r>
              <a:rPr lang="en-GB" sz="1400" b="1" dirty="0">
                <a:solidFill>
                  <a:schemeClr val="accent1"/>
                </a:solidFill>
              </a:rPr>
              <a:t>Please complete by your first lesson back in September.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E6623C-B6A8-47F7-B857-2A12C5D6A4C8}"/>
              </a:ext>
            </a:extLst>
          </p:cNvPr>
          <p:cNvSpPr txBox="1">
            <a:spLocks/>
          </p:cNvSpPr>
          <p:nvPr/>
        </p:nvSpPr>
        <p:spPr>
          <a:xfrm>
            <a:off x="0" y="1124744"/>
            <a:ext cx="5878849" cy="1661487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>
                <a:solidFill>
                  <a:schemeClr val="tx2"/>
                </a:solidFill>
                <a:latin typeface="+mn-lt"/>
              </a:rPr>
              <a:t>Computer Science</a:t>
            </a:r>
            <a:br>
              <a:rPr lang="en-GB" b="1">
                <a:solidFill>
                  <a:schemeClr val="tx2"/>
                </a:solidFill>
                <a:latin typeface="+mn-lt"/>
              </a:rPr>
            </a:br>
            <a:r>
              <a:rPr lang="en-GB" b="1">
                <a:solidFill>
                  <a:schemeClr val="tx2"/>
                </a:solidFill>
                <a:latin typeface="+mn-lt"/>
              </a:rPr>
              <a:t>Transition workbook</a:t>
            </a:r>
            <a:endParaRPr lang="en-GB" b="1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57002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½ hour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38139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Why did you choose Computer Science?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5792D7-1231-4267-8DD2-ED9992A184FA}"/>
              </a:ext>
            </a:extLst>
          </p:cNvPr>
          <p:cNvSpPr txBox="1"/>
          <p:nvPr/>
        </p:nvSpPr>
        <p:spPr>
          <a:xfrm>
            <a:off x="319178" y="1365161"/>
            <a:ext cx="9785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In this simple task you get the opportunity to tell me your choices and reasons behind choosing to study Computer Science.  Please answer all questions as best you can.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C1F328D-BEBC-41D9-BF0E-96C03388E178}"/>
              </a:ext>
            </a:extLst>
          </p:cNvPr>
          <p:cNvGrpSpPr/>
          <p:nvPr/>
        </p:nvGrpSpPr>
        <p:grpSpPr>
          <a:xfrm>
            <a:off x="319177" y="1674496"/>
            <a:ext cx="11442517" cy="5066681"/>
            <a:chOff x="319177" y="1701929"/>
            <a:chExt cx="11442517" cy="456302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3531975-22D4-4042-AEED-32EF31456E0A}"/>
                </a:ext>
              </a:extLst>
            </p:cNvPr>
            <p:cNvGrpSpPr/>
            <p:nvPr/>
          </p:nvGrpSpPr>
          <p:grpSpPr>
            <a:xfrm>
              <a:off x="319178" y="1701929"/>
              <a:ext cx="11442516" cy="861774"/>
              <a:chOff x="319178" y="1701929"/>
              <a:chExt cx="11442516" cy="861774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276D4ED3-C729-41B2-998F-F46C61CDF858}"/>
                  </a:ext>
                </a:extLst>
              </p:cNvPr>
              <p:cNvSpPr/>
              <p:nvPr/>
            </p:nvSpPr>
            <p:spPr>
              <a:xfrm>
                <a:off x="401494" y="1963539"/>
                <a:ext cx="11360200" cy="600164"/>
              </a:xfrm>
              <a:prstGeom prst="rect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100" dirty="0">
                  <a:solidFill>
                    <a:srgbClr val="595959"/>
                  </a:solidFill>
                </a:endParaRPr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1B032899-3A0B-47B1-946C-6B5CD9E19257}"/>
                  </a:ext>
                </a:extLst>
              </p:cNvPr>
              <p:cNvSpPr/>
              <p:nvPr/>
            </p:nvSpPr>
            <p:spPr>
              <a:xfrm>
                <a:off x="319178" y="1701929"/>
                <a:ext cx="6096000" cy="23560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GB" sz="1100" dirty="0">
                    <a:solidFill>
                      <a:srgbClr val="595959"/>
                    </a:solidFill>
                  </a:rPr>
                  <a:t>1. Why did you choose to study A level Computer Science?</a:t>
                </a: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3494CFBB-495B-4940-8919-C2B5A33C38F8}"/>
                </a:ext>
              </a:extLst>
            </p:cNvPr>
            <p:cNvGrpSpPr/>
            <p:nvPr/>
          </p:nvGrpSpPr>
          <p:grpSpPr>
            <a:xfrm>
              <a:off x="319177" y="2629834"/>
              <a:ext cx="11442517" cy="861774"/>
              <a:chOff x="319177" y="1701929"/>
              <a:chExt cx="11442517" cy="861774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C6ABEB9-72B1-47A2-990A-C641106B0AFF}"/>
                  </a:ext>
                </a:extLst>
              </p:cNvPr>
              <p:cNvSpPr/>
              <p:nvPr/>
            </p:nvSpPr>
            <p:spPr>
              <a:xfrm>
                <a:off x="401494" y="1963539"/>
                <a:ext cx="11360200" cy="600164"/>
              </a:xfrm>
              <a:prstGeom prst="rect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100" dirty="0">
                  <a:solidFill>
                    <a:srgbClr val="595959"/>
                  </a:solidFill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9373483D-3E47-4020-88DF-5F636C3670B1}"/>
                  </a:ext>
                </a:extLst>
              </p:cNvPr>
              <p:cNvSpPr/>
              <p:nvPr/>
            </p:nvSpPr>
            <p:spPr>
              <a:xfrm>
                <a:off x="319177" y="1701929"/>
                <a:ext cx="7053173" cy="2356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solidFill>
                      <a:srgbClr val="595959"/>
                    </a:solidFill>
                  </a:rPr>
                  <a:t>2. What other courses have you chosen to study at Key Stage 5, and what made you choose this combination?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C7EE176D-F113-4082-AC67-71078F44D4B6}"/>
                </a:ext>
              </a:extLst>
            </p:cNvPr>
            <p:cNvGrpSpPr/>
            <p:nvPr/>
          </p:nvGrpSpPr>
          <p:grpSpPr>
            <a:xfrm>
              <a:off x="319178" y="3557739"/>
              <a:ext cx="11442516" cy="861774"/>
              <a:chOff x="319178" y="1701929"/>
              <a:chExt cx="11442516" cy="861774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5DA5E77D-53B1-4563-9E60-3B2F0AB8B0F9}"/>
                  </a:ext>
                </a:extLst>
              </p:cNvPr>
              <p:cNvSpPr/>
              <p:nvPr/>
            </p:nvSpPr>
            <p:spPr>
              <a:xfrm>
                <a:off x="401494" y="1963539"/>
                <a:ext cx="11360200" cy="600164"/>
              </a:xfrm>
              <a:prstGeom prst="rect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100" dirty="0">
                  <a:solidFill>
                    <a:srgbClr val="595959"/>
                  </a:solidFill>
                </a:endParaRPr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6333C293-A82A-46DC-A7F9-DE3D848E15E3}"/>
                  </a:ext>
                </a:extLst>
              </p:cNvPr>
              <p:cNvSpPr/>
              <p:nvPr/>
            </p:nvSpPr>
            <p:spPr>
              <a:xfrm>
                <a:off x="319178" y="1701929"/>
                <a:ext cx="6096000" cy="23560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GB" sz="1100" dirty="0">
                    <a:solidFill>
                      <a:srgbClr val="595959"/>
                    </a:solidFill>
                  </a:rPr>
                  <a:t>3. What are you hoping to achieve from studying Computer Science?</a:t>
                </a: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26308E0C-6068-4A99-AC86-03BE7F64F2DA}"/>
                </a:ext>
              </a:extLst>
            </p:cNvPr>
            <p:cNvGrpSpPr/>
            <p:nvPr/>
          </p:nvGrpSpPr>
          <p:grpSpPr>
            <a:xfrm>
              <a:off x="319177" y="4480459"/>
              <a:ext cx="11442517" cy="861774"/>
              <a:chOff x="319177" y="1701929"/>
              <a:chExt cx="11442517" cy="861774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B37A45C-27D5-4DCD-AC3F-0EF63CEB5DCA}"/>
                  </a:ext>
                </a:extLst>
              </p:cNvPr>
              <p:cNvSpPr/>
              <p:nvPr/>
            </p:nvSpPr>
            <p:spPr>
              <a:xfrm>
                <a:off x="401494" y="1963539"/>
                <a:ext cx="11360200" cy="600164"/>
              </a:xfrm>
              <a:prstGeom prst="rect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100" dirty="0">
                  <a:solidFill>
                    <a:srgbClr val="595959"/>
                  </a:solidFill>
                </a:endParaRPr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5252ED4-920D-47C1-A716-9DB40B5774B8}"/>
                  </a:ext>
                </a:extLst>
              </p:cNvPr>
              <p:cNvSpPr/>
              <p:nvPr/>
            </p:nvSpPr>
            <p:spPr>
              <a:xfrm>
                <a:off x="319177" y="1701929"/>
                <a:ext cx="9633421" cy="2356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solidFill>
                      <a:srgbClr val="595959"/>
                    </a:solidFill>
                  </a:rPr>
                  <a:t>4. How would you describe yourself as a learner at GCSE?  What skills where you good at, what areas would you like to improve on? </a:t>
                </a: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3C7ECC1C-A0B3-475B-9587-3864FFCF5077}"/>
                </a:ext>
              </a:extLst>
            </p:cNvPr>
            <p:cNvGrpSpPr/>
            <p:nvPr/>
          </p:nvGrpSpPr>
          <p:grpSpPr>
            <a:xfrm>
              <a:off x="319177" y="5403179"/>
              <a:ext cx="11442517" cy="861774"/>
              <a:chOff x="319177" y="1701929"/>
              <a:chExt cx="11442517" cy="861774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F95BD90C-ADC2-4A52-B299-0857E4D238F0}"/>
                  </a:ext>
                </a:extLst>
              </p:cNvPr>
              <p:cNvSpPr/>
              <p:nvPr/>
            </p:nvSpPr>
            <p:spPr>
              <a:xfrm>
                <a:off x="401494" y="1963539"/>
                <a:ext cx="11360200" cy="600164"/>
              </a:xfrm>
              <a:prstGeom prst="rect">
                <a:avLst/>
              </a:prstGeom>
              <a:noFill/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100" dirty="0">
                  <a:solidFill>
                    <a:srgbClr val="595959"/>
                  </a:solidFill>
                </a:endParaRPr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20AC24C6-9202-4D2A-A6EF-106FCD845543}"/>
                  </a:ext>
                </a:extLst>
              </p:cNvPr>
              <p:cNvSpPr/>
              <p:nvPr/>
            </p:nvSpPr>
            <p:spPr>
              <a:xfrm>
                <a:off x="319177" y="1701929"/>
                <a:ext cx="9633421" cy="2356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solidFill>
                      <a:srgbClr val="595959"/>
                    </a:solidFill>
                  </a:rPr>
                  <a:t>5. What are your other hobbies and interests outside of school? Anything related to Computing?</a:t>
                </a:r>
              </a:p>
            </p:txBody>
          </p:sp>
        </p:grp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“Tell me about yourself”</a:t>
            </a:r>
          </a:p>
        </p:txBody>
      </p:sp>
    </p:spTree>
    <p:extLst>
      <p:ext uri="{BB962C8B-B14F-4D97-AF65-F5344CB8AC3E}">
        <p14:creationId xmlns:p14="http://schemas.microsoft.com/office/powerpoint/2010/main" val="1600627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6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6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Programming basics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An introduction to the basics of programming tasks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81BE2F-8A12-4791-8E94-3FC74D79664B}"/>
              </a:ext>
            </a:extLst>
          </p:cNvPr>
          <p:cNvSpPr txBox="1"/>
          <p:nvPr/>
        </p:nvSpPr>
        <p:spPr>
          <a:xfrm>
            <a:off x="371568" y="1417038"/>
            <a:ext cx="7176714" cy="3532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Learning to “code” is a fun and essential part of A Level Computer Science.  This task is ideal if you haven't done the GCSE in Computer Science or you simply want a nice refresher ahead of starting your A Level course.</a:t>
            </a:r>
          </a:p>
          <a:p>
            <a:pPr>
              <a:lnSpc>
                <a:spcPct val="120000"/>
              </a:lnSpc>
            </a:pPr>
            <a:endParaRPr lang="en-GB" sz="1100" dirty="0">
              <a:solidFill>
                <a:srgbClr val="595959"/>
              </a:solidFill>
            </a:endParaRPr>
          </a:p>
          <a:p>
            <a:pPr marL="228600" indent="-228600">
              <a:lnSpc>
                <a:spcPct val="120000"/>
              </a:lnSpc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Head over to the web site: </a:t>
            </a:r>
            <a:r>
              <a:rPr lang="en-GB" sz="1100" u="sng" dirty="0">
                <a:solidFill>
                  <a:srgbClr val="595959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https://www.learnpython.org/</a:t>
            </a:r>
            <a:r>
              <a:rPr lang="en-GB" sz="1100" dirty="0">
                <a:solidFill>
                  <a:srgbClr val="595959"/>
                </a:solidFill>
              </a:rPr>
              <a:t>   </a:t>
            </a:r>
          </a:p>
          <a:p>
            <a:pPr marL="228600" indent="-228600">
              <a:lnSpc>
                <a:spcPct val="120000"/>
              </a:lnSpc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Complete the following python tutorials under the heading: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Hello, World!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Variables and Types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Lists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Basic Operators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String Formatting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Basic String Operations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Conditions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Loops</a:t>
            </a:r>
          </a:p>
          <a:p>
            <a:pPr lvl="1">
              <a:lnSpc>
                <a:spcPct val="120000"/>
              </a:lnSpc>
            </a:pPr>
            <a:r>
              <a:rPr lang="en-GB" sz="1100" dirty="0">
                <a:solidFill>
                  <a:srgbClr val="595959"/>
                </a:solidFill>
              </a:rPr>
              <a:t>•	Functions</a:t>
            </a:r>
          </a:p>
          <a:p>
            <a:pPr marL="228600" indent="-228600">
              <a:lnSpc>
                <a:spcPct val="120000"/>
              </a:lnSpc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Each section presents you with theory, code to run and exercises to try out.</a:t>
            </a:r>
          </a:p>
          <a:p>
            <a:pPr marL="228600" indent="-228600">
              <a:lnSpc>
                <a:spcPct val="120000"/>
              </a:lnSpc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If you want to practice writing your own python programs you can download and install a simple python development tool here: </a:t>
            </a:r>
            <a:r>
              <a:rPr lang="en-GB" sz="1100" u="sng" dirty="0">
                <a:solidFill>
                  <a:srgbClr val="595959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https://www.python.org/downloads/</a:t>
            </a:r>
            <a:endParaRPr lang="en-GB" sz="1100" dirty="0">
              <a:solidFill>
                <a:srgbClr val="595959"/>
              </a:solidFill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63BDEBE7-0B0A-4AB2-9327-594A90E59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9192" y="1466425"/>
            <a:ext cx="1962576" cy="196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F123268-AD0D-4571-B5CF-F14B68EFC3F4}"/>
              </a:ext>
            </a:extLst>
          </p:cNvPr>
          <p:cNvSpPr/>
          <p:nvPr/>
        </p:nvSpPr>
        <p:spPr>
          <a:xfrm>
            <a:off x="319178" y="5210930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b="1" dirty="0">
                <a:solidFill>
                  <a:srgbClr val="595959"/>
                </a:solidFill>
              </a:rPr>
              <a:t>Additional note: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AF6AB6F-0928-4DBF-9ED9-994EC4BFF2A0}"/>
              </a:ext>
            </a:extLst>
          </p:cNvPr>
          <p:cNvSpPr/>
          <p:nvPr/>
        </p:nvSpPr>
        <p:spPr>
          <a:xfrm>
            <a:off x="371568" y="5461202"/>
            <a:ext cx="11360200" cy="1126976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dirty="0">
                <a:solidFill>
                  <a:srgbClr val="595959"/>
                </a:solidFill>
              </a:rPr>
              <a:t>This task is most suited to students who intend to do the A Level and have not previously gained much / or any programming experience from the GCSE Computer Science course.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Although the language chosen here is Python, and that may not be what you will be using at A Level, it is the underlying programming concepts which are important.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The list of topics above cover the standard set of programming concepts you would be expected to know having completed a GCSE and Computer Science and so will prepare you well for the A level.</a:t>
            </a:r>
          </a:p>
          <a:p>
            <a:endParaRPr lang="en-GB" sz="1100" dirty="0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006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1 hour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Different types of memory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Memory task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21D87A-E362-49F9-8CFE-8571F9584EF5}"/>
              </a:ext>
            </a:extLst>
          </p:cNvPr>
          <p:cNvSpPr txBox="1"/>
          <p:nvPr/>
        </p:nvSpPr>
        <p:spPr>
          <a:xfrm>
            <a:off x="371568" y="1417038"/>
            <a:ext cx="472935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Computer memory comes in many different forms, some of the main ones are: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Random Access Memory (RAM)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rgbClr val="595959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Read Only Memory (ROM)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rgbClr val="595959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Virtual Memory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Carry out some research into these forms of memory and then complete the tasks on the following slide.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BAA935-E1B7-4E95-B184-34AAA6145CC1}"/>
              </a:ext>
            </a:extLst>
          </p:cNvPr>
          <p:cNvSpPr/>
          <p:nvPr/>
        </p:nvSpPr>
        <p:spPr>
          <a:xfrm>
            <a:off x="371568" y="4672085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b="1" dirty="0">
                <a:solidFill>
                  <a:srgbClr val="595959"/>
                </a:solidFill>
              </a:rPr>
              <a:t>Additional help: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C066CF9-357F-4DA6-B165-D4E16A6FB2DC}"/>
              </a:ext>
            </a:extLst>
          </p:cNvPr>
          <p:cNvSpPr/>
          <p:nvPr/>
        </p:nvSpPr>
        <p:spPr>
          <a:xfrm>
            <a:off x="423958" y="4922356"/>
            <a:ext cx="11360200" cy="173669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dirty="0">
                <a:solidFill>
                  <a:srgbClr val="595959"/>
                </a:solidFill>
              </a:rPr>
              <a:t>For additional help and support in completing this task you might like to watch some of the following videos from Craig ‘n’ Dave: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RAM and ROM:</a:t>
            </a:r>
          </a:p>
          <a:p>
            <a:r>
              <a:rPr lang="en-GB" sz="1100" dirty="0">
                <a:solidFill>
                  <a:srgbClr val="595959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https://student.craigndave.org/videos/ocr-gcse-slr1-2-ram-and-rom</a:t>
            </a:r>
            <a:r>
              <a:rPr lang="en-GB" sz="1100" dirty="0">
                <a:solidFill>
                  <a:srgbClr val="595959"/>
                </a:solidFill>
              </a:rPr>
              <a:t> 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The need for Virtual Memory:</a:t>
            </a:r>
          </a:p>
          <a:p>
            <a:r>
              <a:rPr lang="en-GB" sz="1100" dirty="0">
                <a:solidFill>
                  <a:srgbClr val="595959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https://student.craigndave.org/videos/ocr-gcse-slr1-2-the-need-for-virtual-memory</a:t>
            </a:r>
            <a:r>
              <a:rPr lang="en-GB" sz="1100" dirty="0">
                <a:solidFill>
                  <a:srgbClr val="595959"/>
                </a:solidFill>
              </a:rPr>
              <a:t> </a:t>
            </a:r>
          </a:p>
        </p:txBody>
      </p:sp>
      <p:pic>
        <p:nvPicPr>
          <p:cNvPr id="15" name="Picture 14" descr="A circuit board&#10;&#10;Description automatically generated">
            <a:extLst>
              <a:ext uri="{FF2B5EF4-FFF2-40B4-BE49-F238E27FC236}">
                <a16:creationId xmlns:a16="http://schemas.microsoft.com/office/drawing/2014/main" id="{89C7DE7E-F589-454F-9DAF-9204EBBCFF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4102">
            <a:off x="5207761" y="1967030"/>
            <a:ext cx="5689557" cy="345806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AB79A70-0E52-4AB6-A565-069506B23C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8091" y="1130902"/>
            <a:ext cx="4200508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887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1 hour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Different types of memory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Memory task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A7508F20-51E8-4468-849C-2F00EB3373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1552030"/>
              </p:ext>
            </p:extLst>
          </p:nvPr>
        </p:nvGraphicFramePr>
        <p:xfrm>
          <a:off x="401494" y="1100320"/>
          <a:ext cx="11270553" cy="56682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49628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2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14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Truth tables to circuit diagrams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Computational logic task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2074EF-C026-4937-9C32-28C5E3FD7F0D}"/>
              </a:ext>
            </a:extLst>
          </p:cNvPr>
          <p:cNvSpPr txBox="1"/>
          <p:nvPr/>
        </p:nvSpPr>
        <p:spPr>
          <a:xfrm>
            <a:off x="401495" y="1333278"/>
            <a:ext cx="569450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An important area of computer science is understanding the logic gates and diagrams which are used to represent the physical circuitry of computer systems.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Carry out some research into the following areas: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Logic gates: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AND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NAND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NOR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NOT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OR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XOR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Truth tables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Boolean expressions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Circuit diagrams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Complete the tasks on the following slides.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F98AB02-6CB0-4BD6-B942-C46C0C2EC1F4}"/>
              </a:ext>
            </a:extLst>
          </p:cNvPr>
          <p:cNvGrpSpPr/>
          <p:nvPr/>
        </p:nvGrpSpPr>
        <p:grpSpPr>
          <a:xfrm>
            <a:off x="371569" y="4588014"/>
            <a:ext cx="5859550" cy="1960777"/>
            <a:chOff x="371568" y="5493875"/>
            <a:chExt cx="6641975" cy="1240174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1A06D9-A82A-47C4-B236-AFA79084441E}"/>
                </a:ext>
              </a:extLst>
            </p:cNvPr>
            <p:cNvSpPr/>
            <p:nvPr/>
          </p:nvSpPr>
          <p:spPr>
            <a:xfrm>
              <a:off x="371568" y="5493875"/>
              <a:ext cx="6096000" cy="1654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sz="1100" b="1" dirty="0">
                  <a:solidFill>
                    <a:srgbClr val="595959"/>
                  </a:solidFill>
                </a:rPr>
                <a:t>Additional help: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2B7DAA5-34E2-4CC6-A6ED-AEA1EA77885E}"/>
                </a:ext>
              </a:extLst>
            </p:cNvPr>
            <p:cNvSpPr/>
            <p:nvPr/>
          </p:nvSpPr>
          <p:spPr>
            <a:xfrm>
              <a:off x="423959" y="5727204"/>
              <a:ext cx="6589584" cy="1006845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For additional help and support in structuring your answer you might like to watch some of the videos from the following Craig ‘n’ Dave playlists:</a:t>
              </a:r>
            </a:p>
            <a:p>
              <a:endParaRPr lang="en-GB" sz="1100" dirty="0">
                <a:solidFill>
                  <a:srgbClr val="595959"/>
                </a:solidFill>
              </a:endParaRPr>
            </a:p>
            <a:p>
              <a:r>
                <a:rPr lang="en-GB" sz="1100" dirty="0">
                  <a:solidFill>
                    <a:srgbClr val="595959"/>
                  </a:solidFill>
                </a:rPr>
                <a:t>OCR: SLR 15 – Boolean algebra</a:t>
              </a:r>
            </a:p>
            <a:p>
              <a:r>
                <a:rPr lang="en-GB" sz="1100" dirty="0">
                  <a:solidFill>
                    <a:srgbClr val="595959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https://student.craigndave.org/videos/slr-15-boolean-algebra</a:t>
              </a:r>
              <a:r>
                <a:rPr lang="en-GB" sz="1100" dirty="0">
                  <a:solidFill>
                    <a:srgbClr val="595959"/>
                  </a:solidFill>
                </a:rPr>
                <a:t> </a:t>
              </a:r>
            </a:p>
            <a:p>
              <a:endParaRPr lang="en-GB" sz="1100" dirty="0">
                <a:solidFill>
                  <a:srgbClr val="595959"/>
                </a:solidFill>
              </a:endParaRPr>
            </a:p>
            <a:p>
              <a:r>
                <a:rPr lang="en-GB" sz="1100" dirty="0">
                  <a:solidFill>
                    <a:srgbClr val="595959"/>
                  </a:solidFill>
                </a:rPr>
                <a:t>AQA: SLR16 – Logic gates &amp; Boolean algebra</a:t>
              </a:r>
            </a:p>
            <a:p>
              <a:r>
                <a:rPr lang="en-GB" sz="1100" dirty="0">
                  <a:solidFill>
                    <a:srgbClr val="595959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https://student.craigndave.org/videos/slr16-logic-gates-boolean-algebra</a:t>
              </a:r>
              <a:r>
                <a:rPr lang="en-GB" sz="1100" dirty="0">
                  <a:solidFill>
                    <a:srgbClr val="595959"/>
                  </a:solidFill>
                </a:rPr>
                <a:t> 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CEFEA594-DFC5-45BC-B00B-8F71036500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3541" y="1044531"/>
            <a:ext cx="6218459" cy="584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595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2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14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8" y="907161"/>
            <a:ext cx="5221010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Truth tables to circuit diagrams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Computational logic task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F7A2485-06D2-46D4-8C55-E20BECAE3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9" y="1658166"/>
            <a:ext cx="2554749" cy="143250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2761306-CD81-4EA6-8719-8E8C1027D8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84" y="3331194"/>
            <a:ext cx="2554749" cy="143250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A402C90-9A38-4763-9942-1DCB3FD8B0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84" y="4933751"/>
            <a:ext cx="2554749" cy="143250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5FF3477-526C-416A-AB83-883620B811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291" y="1668346"/>
            <a:ext cx="2554749" cy="14403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633F570-85C6-44CE-A2B1-D85850D744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291" y="3331195"/>
            <a:ext cx="2554749" cy="143250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4E95161-803A-4941-B712-9D92BEE7D3E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292" y="4933752"/>
            <a:ext cx="2554749" cy="143250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1A6FA43-A88A-4BC3-B04F-B04E461EF563}"/>
              </a:ext>
            </a:extLst>
          </p:cNvPr>
          <p:cNvSpPr txBox="1"/>
          <p:nvPr/>
        </p:nvSpPr>
        <p:spPr>
          <a:xfrm>
            <a:off x="401495" y="1333278"/>
            <a:ext cx="56945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Drag the labels into their correct place on the following diagram: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25BECCE-CA39-4365-B056-4EAD7DEFAA3D}"/>
              </a:ext>
            </a:extLst>
          </p:cNvPr>
          <p:cNvSpPr txBox="1"/>
          <p:nvPr/>
        </p:nvSpPr>
        <p:spPr>
          <a:xfrm>
            <a:off x="7515133" y="3069584"/>
            <a:ext cx="8467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AND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FBE087-8EF7-44F6-AEDA-69B5DB424EA8}"/>
              </a:ext>
            </a:extLst>
          </p:cNvPr>
          <p:cNvSpPr txBox="1"/>
          <p:nvPr/>
        </p:nvSpPr>
        <p:spPr>
          <a:xfrm>
            <a:off x="7282698" y="4001363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NAND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8F0564C-45FA-42DB-ABDC-6972C60AB84E}"/>
              </a:ext>
            </a:extLst>
          </p:cNvPr>
          <p:cNvSpPr txBox="1"/>
          <p:nvPr/>
        </p:nvSpPr>
        <p:spPr>
          <a:xfrm>
            <a:off x="8755153" y="4388432"/>
            <a:ext cx="8499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NOR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B8FC403-65F8-403F-9A40-93ADBD78CA02}"/>
              </a:ext>
            </a:extLst>
          </p:cNvPr>
          <p:cNvSpPr txBox="1"/>
          <p:nvPr/>
        </p:nvSpPr>
        <p:spPr>
          <a:xfrm>
            <a:off x="8733101" y="3429000"/>
            <a:ext cx="819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NOT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753ECF6-A288-4EC2-8AE6-72947059D5E9}"/>
              </a:ext>
            </a:extLst>
          </p:cNvPr>
          <p:cNvSpPr txBox="1"/>
          <p:nvPr/>
        </p:nvSpPr>
        <p:spPr>
          <a:xfrm>
            <a:off x="8220001" y="2101547"/>
            <a:ext cx="6174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OR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B9C2241-ACBF-450E-9768-6207CC54CE75}"/>
              </a:ext>
            </a:extLst>
          </p:cNvPr>
          <p:cNvSpPr txBox="1"/>
          <p:nvPr/>
        </p:nvSpPr>
        <p:spPr>
          <a:xfrm>
            <a:off x="9923817" y="2980009"/>
            <a:ext cx="793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595959"/>
                </a:solidFill>
              </a:rPr>
              <a:t>XOR</a:t>
            </a:r>
          </a:p>
        </p:txBody>
      </p:sp>
    </p:spTree>
    <p:extLst>
      <p:ext uri="{BB962C8B-B14F-4D97-AF65-F5344CB8AC3E}">
        <p14:creationId xmlns:p14="http://schemas.microsoft.com/office/powerpoint/2010/main" val="999253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1½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16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7" y="907161"/>
            <a:ext cx="7706027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Converting between base-2, base-10 and base-16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Binary task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65D936-4C06-413C-B16C-179DBDCA5917}"/>
              </a:ext>
            </a:extLst>
          </p:cNvPr>
          <p:cNvSpPr txBox="1"/>
          <p:nvPr/>
        </p:nvSpPr>
        <p:spPr>
          <a:xfrm>
            <a:off x="401494" y="1333278"/>
            <a:ext cx="652318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As humans we have use the decimal or denary number system (base-10), made up of the unique digits 0-9.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Computer systems at the most basic level use only binary 1’s and 0’s (base-2).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As a computer scientist you will also need to become familiar with the hexadecimal number system (base-16).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You will also need to be comfortable with converting numbers between these three base systems.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Research the following areas: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Base-2 binary number system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Base-10 decimal/denary number system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Base-16 hexadecimal number system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How to convert between base-2, base-10 and base-16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Complete the tasks on the following slides.</a:t>
            </a:r>
          </a:p>
          <a:p>
            <a:endParaRPr lang="en-GB" sz="1100" dirty="0">
              <a:solidFill>
                <a:srgbClr val="595959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7FE70FB-F7C0-4DA7-B8F6-4D5002349BDA}"/>
              </a:ext>
            </a:extLst>
          </p:cNvPr>
          <p:cNvGrpSpPr/>
          <p:nvPr/>
        </p:nvGrpSpPr>
        <p:grpSpPr>
          <a:xfrm>
            <a:off x="371569" y="4588015"/>
            <a:ext cx="7886606" cy="1736586"/>
            <a:chOff x="371568" y="5493875"/>
            <a:chExt cx="10483657" cy="1240174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B4FB0BB-CCB3-4F45-8D90-0FC5AF03E777}"/>
                </a:ext>
              </a:extLst>
            </p:cNvPr>
            <p:cNvSpPr/>
            <p:nvPr/>
          </p:nvSpPr>
          <p:spPr>
            <a:xfrm>
              <a:off x="371568" y="5493875"/>
              <a:ext cx="6096000" cy="18682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GB" sz="1100" b="1" dirty="0">
                  <a:solidFill>
                    <a:srgbClr val="595959"/>
                  </a:solidFill>
                </a:rPr>
                <a:t>Additional help: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0794F1-E72A-4332-8F05-C3E54552999F}"/>
                </a:ext>
              </a:extLst>
            </p:cNvPr>
            <p:cNvSpPr/>
            <p:nvPr/>
          </p:nvSpPr>
          <p:spPr>
            <a:xfrm>
              <a:off x="423959" y="5727204"/>
              <a:ext cx="10431266" cy="1006845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For additional help and support in structuring your answer you might like to watch some of the following videos from Craig ‘n’ Dave:</a:t>
              </a:r>
            </a:p>
            <a:p>
              <a:endParaRPr lang="en-GB" sz="1100" dirty="0">
                <a:solidFill>
                  <a:srgbClr val="595959"/>
                </a:solidFill>
              </a:endParaRPr>
            </a:p>
            <a:p>
              <a:r>
                <a:rPr lang="en-GB" sz="1100" dirty="0">
                  <a:solidFill>
                    <a:srgbClr val="595959"/>
                  </a:solidFill>
                </a:rPr>
                <a:t>Base 2, 10 and 16 number systems:</a:t>
              </a:r>
            </a:p>
            <a:p>
              <a:r>
                <a:rPr lang="en-GB" sz="1100" dirty="0">
                  <a:solidFill>
                    <a:srgbClr val="595959"/>
                  </a:solidFill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https://student.craigndave.org/videos/aqa-alevel-slr10-base-2-10-and-16-number-systems</a:t>
              </a:r>
              <a:r>
                <a:rPr lang="en-GB" sz="1100" dirty="0">
                  <a:solidFill>
                    <a:srgbClr val="595959"/>
                  </a:solidFill>
                </a:rPr>
                <a:t> </a:t>
              </a:r>
            </a:p>
            <a:p>
              <a:endParaRPr lang="en-GB" sz="1100" dirty="0">
                <a:solidFill>
                  <a:srgbClr val="595959"/>
                </a:solidFill>
              </a:endParaRPr>
            </a:p>
            <a:p>
              <a:r>
                <a:rPr lang="en-GB" sz="1100" dirty="0">
                  <a:solidFill>
                    <a:srgbClr val="595959"/>
                  </a:solidFill>
                </a:rPr>
                <a:t>Converting between binary, hex and decimal:</a:t>
              </a:r>
            </a:p>
            <a:p>
              <a:r>
                <a:rPr lang="en-GB" sz="1100" dirty="0">
                  <a:solidFill>
                    <a:srgbClr val="595959"/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https://student.craigndave.org/videos/aqa-alevel-slr11-aqa-converting-between-binary-hex-and-decimal</a:t>
              </a:r>
              <a:r>
                <a:rPr lang="en-GB" sz="1100" dirty="0">
                  <a:solidFill>
                    <a:srgbClr val="595959"/>
                  </a:solidFill>
                </a:rPr>
                <a:t> </a:t>
              </a:r>
            </a:p>
          </p:txBody>
        </p:sp>
      </p:grpSp>
      <p:pic>
        <p:nvPicPr>
          <p:cNvPr id="20" name="Picture 19" descr="A screenshot of a cell phone&#10;&#10;Description automatically generated">
            <a:extLst>
              <a:ext uri="{FF2B5EF4-FFF2-40B4-BE49-F238E27FC236}">
                <a16:creationId xmlns:a16="http://schemas.microsoft.com/office/drawing/2014/main" id="{184BC179-B633-487C-8484-B0788C3181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690" y="1570333"/>
            <a:ext cx="2756991" cy="4830468"/>
          </a:xfrm>
          <a:prstGeom prst="rect">
            <a:avLst/>
          </a:prstGeom>
        </p:spPr>
      </p:pic>
      <p:pic>
        <p:nvPicPr>
          <p:cNvPr id="21" name="Picture 20" descr="A close up of a clock&#10;&#10;Description automatically generated">
            <a:extLst>
              <a:ext uri="{FF2B5EF4-FFF2-40B4-BE49-F238E27FC236}">
                <a16:creationId xmlns:a16="http://schemas.microsoft.com/office/drawing/2014/main" id="{2D19BE0B-E71E-48BA-A268-4AE8929E4052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41176">
            <a:off x="6036591" y="2806064"/>
            <a:ext cx="3577198" cy="124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198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1½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16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7" y="907161"/>
            <a:ext cx="7706027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Converting between base-2, base-10 and base-16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Binary task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11B5C3-6F1C-4A5B-BECA-EFC641EA7BD8}"/>
              </a:ext>
            </a:extLst>
          </p:cNvPr>
          <p:cNvSpPr txBox="1"/>
          <p:nvPr/>
        </p:nvSpPr>
        <p:spPr>
          <a:xfrm>
            <a:off x="319178" y="1530231"/>
            <a:ext cx="652318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Convert the base-2 binary number 11000101 into base-10 and base-16.</a:t>
            </a:r>
          </a:p>
          <a:p>
            <a:r>
              <a:rPr lang="en-GB" sz="1100" dirty="0">
                <a:solidFill>
                  <a:srgbClr val="595959"/>
                </a:solidFill>
              </a:rPr>
              <a:t>(Show all your working)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59C5AB5-F48E-4433-A076-07D0E554AA2D}"/>
              </a:ext>
            </a:extLst>
          </p:cNvPr>
          <p:cNvSpPr txBox="1"/>
          <p:nvPr/>
        </p:nvSpPr>
        <p:spPr>
          <a:xfrm>
            <a:off x="6379974" y="1530231"/>
            <a:ext cx="56691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 startAt="2"/>
            </a:pPr>
            <a:r>
              <a:rPr lang="en-GB" sz="1100" dirty="0">
                <a:solidFill>
                  <a:srgbClr val="595959"/>
                </a:solidFill>
              </a:rPr>
              <a:t>Convert the base-16 hexadecimal number 9F into base-2 and base-10.</a:t>
            </a:r>
          </a:p>
          <a:p>
            <a:r>
              <a:rPr lang="en-GB" sz="1100" dirty="0">
                <a:solidFill>
                  <a:srgbClr val="595959"/>
                </a:solidFill>
              </a:rPr>
              <a:t>(Show all your working)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931A2A4-8210-44FD-94C6-0A1EAEEE49D5}"/>
              </a:ext>
            </a:extLst>
          </p:cNvPr>
          <p:cNvSpPr/>
          <p:nvPr/>
        </p:nvSpPr>
        <p:spPr>
          <a:xfrm>
            <a:off x="401494" y="1964982"/>
            <a:ext cx="5694506" cy="3565304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rgbClr val="595959"/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8081F8EE-F2F6-436B-85D6-37BF4CE2F5F0}"/>
              </a:ext>
            </a:extLst>
          </p:cNvPr>
          <p:cNvSpPr/>
          <p:nvPr/>
        </p:nvSpPr>
        <p:spPr>
          <a:xfrm>
            <a:off x="6384782" y="1964982"/>
            <a:ext cx="5694506" cy="3565304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rgbClr val="595959"/>
              </a:solidFill>
            </a:endParaRPr>
          </a:p>
        </p:txBody>
      </p:sp>
      <p:graphicFrame>
        <p:nvGraphicFramePr>
          <p:cNvPr id="66" name="Table 6">
            <a:extLst>
              <a:ext uri="{FF2B5EF4-FFF2-40B4-BE49-F238E27FC236}">
                <a16:creationId xmlns:a16="http://schemas.microsoft.com/office/drawing/2014/main" id="{B7955701-9A4C-4B64-B240-BCBA567E0C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423114"/>
              </p:ext>
            </p:extLst>
          </p:nvPr>
        </p:nvGraphicFramePr>
        <p:xfrm>
          <a:off x="2557650" y="5898878"/>
          <a:ext cx="494030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7538">
                  <a:extLst>
                    <a:ext uri="{9D8B030D-6E8A-4147-A177-3AD203B41FA5}">
                      <a16:colId xmlns:a16="http://schemas.microsoft.com/office/drawing/2014/main" val="155751270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7376638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17409074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57121273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387801331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052544734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4234080439"/>
                    </a:ext>
                  </a:extLst>
                </a:gridCol>
                <a:gridCol w="617538">
                  <a:extLst>
                    <a:ext uri="{9D8B030D-6E8A-4147-A177-3AD203B41FA5}">
                      <a16:colId xmlns:a16="http://schemas.microsoft.com/office/drawing/2014/main" val="16358294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492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704534"/>
                  </a:ext>
                </a:extLst>
              </a:tr>
            </a:tbl>
          </a:graphicData>
        </a:graphic>
      </p:graphicFrame>
      <p:grpSp>
        <p:nvGrpSpPr>
          <p:cNvPr id="67" name="Group 66">
            <a:extLst>
              <a:ext uri="{FF2B5EF4-FFF2-40B4-BE49-F238E27FC236}">
                <a16:creationId xmlns:a16="http://schemas.microsoft.com/office/drawing/2014/main" id="{460CE2A3-1A6B-4344-8F9E-2DBC9FC6474C}"/>
              </a:ext>
            </a:extLst>
          </p:cNvPr>
          <p:cNvGrpSpPr/>
          <p:nvPr/>
        </p:nvGrpSpPr>
        <p:grpSpPr>
          <a:xfrm>
            <a:off x="7409454" y="5872864"/>
            <a:ext cx="856718" cy="812504"/>
            <a:chOff x="5369329" y="1681252"/>
            <a:chExt cx="856718" cy="812504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0E2EC27C-FD06-477D-87BE-A7AAFEFD9995}"/>
                </a:ext>
              </a:extLst>
            </p:cNvPr>
            <p:cNvSpPr txBox="1"/>
            <p:nvPr/>
          </p:nvSpPr>
          <p:spPr>
            <a:xfrm>
              <a:off x="5378854" y="1681252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weighting 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174515D1-684C-4494-872C-3CAE2ADCB325}"/>
                </a:ext>
              </a:extLst>
            </p:cNvPr>
            <p:cNvSpPr txBox="1"/>
            <p:nvPr/>
          </p:nvSpPr>
          <p:spPr>
            <a:xfrm>
              <a:off x="5369329" y="2062869"/>
              <a:ext cx="84719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100" dirty="0">
                  <a:solidFill>
                    <a:srgbClr val="595959"/>
                  </a:solidFill>
                </a:rPr>
                <a:t>Binary value </a:t>
              </a:r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CFA5BF8C-FA9A-4C6C-9AA4-012F44D343D7}"/>
              </a:ext>
            </a:extLst>
          </p:cNvPr>
          <p:cNvSpPr txBox="1"/>
          <p:nvPr/>
        </p:nvSpPr>
        <p:spPr>
          <a:xfrm>
            <a:off x="369220" y="5969636"/>
            <a:ext cx="217890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You may wish to cut and paste this standard binary weighting line to help lay out parts of your answer</a:t>
            </a:r>
          </a:p>
        </p:txBody>
      </p:sp>
    </p:spTree>
    <p:extLst>
      <p:ext uri="{BB962C8B-B14F-4D97-AF65-F5344CB8AC3E}">
        <p14:creationId xmlns:p14="http://schemas.microsoft.com/office/powerpoint/2010/main" val="962659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4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17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7" y="907161"/>
            <a:ext cx="7706027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Algorithms: from theory to practice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Linear search programming task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7C33E96A-E7FA-4A56-BCF9-09914F15A509}"/>
              </a:ext>
            </a:extLst>
          </p:cNvPr>
          <p:cNvSpPr txBox="1"/>
          <p:nvPr/>
        </p:nvSpPr>
        <p:spPr>
          <a:xfrm>
            <a:off x="371568" y="1417038"/>
            <a:ext cx="5610132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595959"/>
                </a:solidFill>
              </a:rPr>
              <a:t>A core concept of computer science is that of data structures and algorithms.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It is also an area which many students struggle with during examinations.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Probably the most basic algorithm is that of the “linear search”.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If you have done the GCSE course you will have learnt about this searching algorithm already.</a:t>
            </a:r>
          </a:p>
          <a:p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Start by learning or refreshing your knowledge of the linear search algorithm by using the videos on this page: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https://www.craigndave.org/algorithms-linear-search</a:t>
            </a:r>
            <a:r>
              <a:rPr lang="en-GB" sz="1100" dirty="0">
                <a:solidFill>
                  <a:srgbClr val="595959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rgbClr val="595959"/>
              </a:solidFill>
            </a:endParaRPr>
          </a:p>
          <a:p>
            <a:r>
              <a:rPr lang="en-GB" sz="1100" dirty="0">
                <a:solidFill>
                  <a:srgbClr val="595959"/>
                </a:solidFill>
              </a:rPr>
              <a:t>Once you are happy with the theory complete the exercises on the following slides.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3B5D3031-760B-4BEE-B307-C37D892E87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47850"/>
            <a:ext cx="5865634" cy="3671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814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2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17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7" y="907161"/>
            <a:ext cx="7706027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Algorithms: from theory to practice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Linear search programming task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343E9F3-E9E4-4304-B80A-1CB90E588B86}"/>
              </a:ext>
            </a:extLst>
          </p:cNvPr>
          <p:cNvSpPr/>
          <p:nvPr/>
        </p:nvSpPr>
        <p:spPr>
          <a:xfrm>
            <a:off x="401494" y="1611013"/>
            <a:ext cx="11360200" cy="666409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rgbClr val="595959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2E3175-8171-4DCE-B052-6C08E7D9AE9F}"/>
              </a:ext>
            </a:extLst>
          </p:cNvPr>
          <p:cNvSpPr/>
          <p:nvPr/>
        </p:nvSpPr>
        <p:spPr>
          <a:xfrm>
            <a:off x="319178" y="1320527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solidFill>
                  <a:srgbClr val="595959"/>
                </a:solidFill>
              </a:rPr>
              <a:t>Describe what the linear search algorithm does.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850299-116A-41BA-A6AE-0D30203894E9}"/>
              </a:ext>
            </a:extLst>
          </p:cNvPr>
          <p:cNvSpPr/>
          <p:nvPr/>
        </p:nvSpPr>
        <p:spPr>
          <a:xfrm>
            <a:off x="401494" y="2734698"/>
            <a:ext cx="11360200" cy="666409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rgbClr val="595959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7A60BDF-5712-462B-96F0-835C850B6790}"/>
              </a:ext>
            </a:extLst>
          </p:cNvPr>
          <p:cNvSpPr/>
          <p:nvPr/>
        </p:nvSpPr>
        <p:spPr>
          <a:xfrm>
            <a:off x="319178" y="2444212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indent="-228600">
              <a:buFont typeface="+mj-lt"/>
              <a:buAutoNum type="arabicPeriod" startAt="2"/>
            </a:pPr>
            <a:r>
              <a:rPr lang="en-GB" sz="1100" dirty="0">
                <a:solidFill>
                  <a:srgbClr val="595959"/>
                </a:solidFill>
              </a:rPr>
              <a:t>What are the applications of the linear search algorithm?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2CCED14-F0B2-4EA3-B398-8E5ED73EDBE1}"/>
              </a:ext>
            </a:extLst>
          </p:cNvPr>
          <p:cNvSpPr/>
          <p:nvPr/>
        </p:nvSpPr>
        <p:spPr>
          <a:xfrm>
            <a:off x="401494" y="3882981"/>
            <a:ext cx="11360200" cy="103192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rgbClr val="595959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131A85D-8A31-45B1-9B72-089F502481F0}"/>
              </a:ext>
            </a:extLst>
          </p:cNvPr>
          <p:cNvSpPr/>
          <p:nvPr/>
        </p:nvSpPr>
        <p:spPr>
          <a:xfrm>
            <a:off x="319178" y="3592494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indent="-228600">
              <a:buFont typeface="+mj-lt"/>
              <a:buAutoNum type="arabicPeriod" startAt="3"/>
            </a:pPr>
            <a:r>
              <a:rPr lang="en-GB" sz="1100" dirty="0">
                <a:solidFill>
                  <a:srgbClr val="595959"/>
                </a:solidFill>
              </a:rPr>
              <a:t>Write out the steps of the linear search algorithm in simple-structured English.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EE4C89F-EFA1-4C17-BF15-7C25C0ADC02C}"/>
              </a:ext>
            </a:extLst>
          </p:cNvPr>
          <p:cNvSpPr/>
          <p:nvPr/>
        </p:nvSpPr>
        <p:spPr>
          <a:xfrm>
            <a:off x="401494" y="5389862"/>
            <a:ext cx="11360200" cy="1031920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rgbClr val="595959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ADC23D-AE5D-41F1-9423-A96A1FE4BA41}"/>
              </a:ext>
            </a:extLst>
          </p:cNvPr>
          <p:cNvSpPr/>
          <p:nvPr/>
        </p:nvSpPr>
        <p:spPr>
          <a:xfrm>
            <a:off x="319178" y="5099375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28600" indent="-228600">
              <a:buFont typeface="+mj-lt"/>
              <a:buAutoNum type="arabicPeriod" startAt="4"/>
            </a:pPr>
            <a:r>
              <a:rPr lang="en-GB" sz="1100" dirty="0">
                <a:solidFill>
                  <a:srgbClr val="595959"/>
                </a:solidFill>
              </a:rPr>
              <a:t>Draw a simple diagram which illustrates the linear search algorithm.</a:t>
            </a:r>
          </a:p>
        </p:txBody>
      </p:sp>
    </p:spTree>
    <p:extLst>
      <p:ext uri="{BB962C8B-B14F-4D97-AF65-F5344CB8AC3E}">
        <p14:creationId xmlns:p14="http://schemas.microsoft.com/office/powerpoint/2010/main" val="2183759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2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17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7" y="907161"/>
            <a:ext cx="7706027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Algorithms: from theory to practice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Linear search programming task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7647142-5303-4943-A761-376AF0C967F7}"/>
              </a:ext>
            </a:extLst>
          </p:cNvPr>
          <p:cNvSpPr/>
          <p:nvPr/>
        </p:nvSpPr>
        <p:spPr>
          <a:xfrm>
            <a:off x="401494" y="2593011"/>
            <a:ext cx="11360200" cy="3798264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rgbClr val="595959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8CF7012-E2DD-415C-A810-2613F3C244EB}"/>
              </a:ext>
            </a:extLst>
          </p:cNvPr>
          <p:cNvSpPr/>
          <p:nvPr/>
        </p:nvSpPr>
        <p:spPr>
          <a:xfrm>
            <a:off x="319177" y="1320527"/>
            <a:ext cx="11360200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+mj-lt"/>
              <a:buAutoNum type="arabicPeriod" startAt="5"/>
            </a:pPr>
            <a:r>
              <a:rPr lang="en-GB" sz="1100" dirty="0">
                <a:solidFill>
                  <a:srgbClr val="595959"/>
                </a:solidFill>
              </a:rPr>
              <a:t>Write out pseudocode for the linear search algorithm.</a:t>
            </a:r>
          </a:p>
          <a:p>
            <a:pPr marL="228600" indent="-228600">
              <a:buFont typeface="+mj-lt"/>
              <a:buAutoNum type="arabicPeriod" startAt="5"/>
            </a:pPr>
            <a:endParaRPr lang="en-GB" sz="1100" dirty="0">
              <a:solidFill>
                <a:srgbClr val="595959"/>
              </a:solidFill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The algorithm should use an array called items which is pre-populated with the following values: "Florida","Georgia","Delaware","Alabama","California“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The algorithm should ask the user to “Enter the state to find:”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If the algorithm locates the state entered by the user in the array it should report back to the screen “Item found at position n”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If the algorithms can not locate the state entered by the user in the array it should report back to the screen “Item not found”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endParaRPr lang="en-GB" sz="1100" dirty="0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41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1704201-C86B-4102-B647-35CDF4DFEEC5}"/>
              </a:ext>
            </a:extLst>
          </p:cNvPr>
          <p:cNvSpPr txBox="1">
            <a:spLocks/>
          </p:cNvSpPr>
          <p:nvPr/>
        </p:nvSpPr>
        <p:spPr>
          <a:xfrm>
            <a:off x="8449056" y="853313"/>
            <a:ext cx="3742944" cy="3628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Expected time to complete: 2 hours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B17E321-EDDB-4CA4-AC84-7B3E02F4209A}"/>
              </a:ext>
            </a:extLst>
          </p:cNvPr>
          <p:cNvSpPr/>
          <p:nvPr/>
        </p:nvSpPr>
        <p:spPr>
          <a:xfrm>
            <a:off x="89650" y="89390"/>
            <a:ext cx="623688" cy="623688"/>
          </a:xfrm>
          <a:prstGeom prst="ellipse">
            <a:avLst/>
          </a:prstGeom>
          <a:noFill/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entury Gothic" panose="020B0502020202020204" pitchFamily="34" charset="0"/>
              </a:rPr>
              <a:t>17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04889C2-0507-4F04-AAA7-B40DD52A38CD}"/>
              </a:ext>
            </a:extLst>
          </p:cNvPr>
          <p:cNvSpPr txBox="1">
            <a:spLocks/>
          </p:cNvSpPr>
          <p:nvPr/>
        </p:nvSpPr>
        <p:spPr>
          <a:xfrm>
            <a:off x="319177" y="907161"/>
            <a:ext cx="7706027" cy="362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595959"/>
                </a:solidFill>
                <a:latin typeface="+mj-lt"/>
              </a:rPr>
              <a:t>Algorithms: from theory to practice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60616FA2-69CE-4F4B-873E-9DA9432534A7}"/>
              </a:ext>
            </a:extLst>
          </p:cNvPr>
          <p:cNvSpPr txBox="1">
            <a:spLocks/>
          </p:cNvSpPr>
          <p:nvPr/>
        </p:nvSpPr>
        <p:spPr>
          <a:xfrm>
            <a:off x="740229" y="84272"/>
            <a:ext cx="9431382" cy="664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solidFill>
                  <a:srgbClr val="595959"/>
                </a:solidFill>
                <a:latin typeface="Century Gothic" panose="020B0502020202020204" pitchFamily="34" charset="0"/>
              </a:rPr>
              <a:t>Linear search programming task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9D9C2C-6CDF-48A9-BE35-D3F9C59EA6BA}"/>
              </a:ext>
            </a:extLst>
          </p:cNvPr>
          <p:cNvSpPr/>
          <p:nvPr/>
        </p:nvSpPr>
        <p:spPr>
          <a:xfrm>
            <a:off x="319178" y="1320527"/>
            <a:ext cx="10463122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+mj-lt"/>
              <a:buAutoNum type="arabicPeriod" startAt="6"/>
            </a:pPr>
            <a:r>
              <a:rPr lang="en-GB" sz="1100" dirty="0">
                <a:solidFill>
                  <a:srgbClr val="595959"/>
                </a:solidFill>
              </a:rPr>
              <a:t>Have a go at coding the linear searching algorithm in a programming language of your choice.</a:t>
            </a:r>
          </a:p>
          <a:p>
            <a:pPr marL="228600" indent="-228600">
              <a:buFont typeface="+mj-lt"/>
              <a:buAutoNum type="arabicPeriod" startAt="6"/>
            </a:pPr>
            <a:endParaRPr lang="en-GB" sz="1100" dirty="0">
              <a:solidFill>
                <a:srgbClr val="595959"/>
              </a:solidFill>
            </a:endParaRP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The program should work use an array called items which is pre-populated with the following values: "Florida","Georgia","Delaware","Alabama","California“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The program should ask the user to “Enter the state to find:”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If the program locates the state entered by the user in the array it should report back to the screen “Item found at position n”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595959"/>
                </a:solidFill>
              </a:rPr>
              <a:t>If the program can not locate the state entered by the user in the array it should report back to the screen “Item not found”</a:t>
            </a:r>
          </a:p>
          <a:p>
            <a:endParaRPr lang="en-GB" sz="1100" dirty="0">
              <a:solidFill>
                <a:srgbClr val="595959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B0053A4-07A7-4480-9DB8-4D6809897BDF}"/>
              </a:ext>
            </a:extLst>
          </p:cNvPr>
          <p:cNvGrpSpPr/>
          <p:nvPr/>
        </p:nvGrpSpPr>
        <p:grpSpPr>
          <a:xfrm>
            <a:off x="241860" y="2438401"/>
            <a:ext cx="11588190" cy="4267198"/>
            <a:chOff x="203760" y="3054825"/>
            <a:chExt cx="11588190" cy="365077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4F8EB62-7551-4669-AD02-17AB97A8CA8C}"/>
                </a:ext>
              </a:extLst>
            </p:cNvPr>
            <p:cNvSpPr/>
            <p:nvPr/>
          </p:nvSpPr>
          <p:spPr>
            <a:xfrm>
              <a:off x="235360" y="3300137"/>
              <a:ext cx="11556590" cy="340546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1100" dirty="0">
                <a:solidFill>
                  <a:srgbClr val="595959"/>
                </a:solidFill>
                <a:latin typeface="Consolas" panose="020B0609020204030204" pitchFamily="49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6DD7596-9227-4D7B-B89A-F707D9D5012B}"/>
                </a:ext>
              </a:extLst>
            </p:cNvPr>
            <p:cNvSpPr/>
            <p:nvPr/>
          </p:nvSpPr>
          <p:spPr>
            <a:xfrm>
              <a:off x="203760" y="3054825"/>
              <a:ext cx="3930090" cy="223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100" b="1" dirty="0">
                  <a:solidFill>
                    <a:srgbClr val="595959"/>
                  </a:solidFill>
                </a:rPr>
                <a:t>Cut and paste the code you have written into the box below: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449019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raig'n'Dave">
      <a:dk1>
        <a:srgbClr val="538135"/>
      </a:dk1>
      <a:lt1>
        <a:sysClr val="window" lastClr="FFFFFF"/>
      </a:lt1>
      <a:dk2>
        <a:srgbClr val="538135"/>
      </a:dk2>
      <a:lt2>
        <a:srgbClr val="E7E6E6"/>
      </a:lt2>
      <a:accent1>
        <a:srgbClr val="823554"/>
      </a:accent1>
      <a:accent2>
        <a:srgbClr val="824C35"/>
      </a:accent2>
      <a:accent3>
        <a:srgbClr val="357382"/>
      </a:accent3>
      <a:accent4>
        <a:srgbClr val="A5A5A5"/>
      </a:accent4>
      <a:accent5>
        <a:srgbClr val="E7E6E6"/>
      </a:accent5>
      <a:accent6>
        <a:srgbClr val="70AD47"/>
      </a:accent6>
      <a:hlink>
        <a:srgbClr val="548235"/>
      </a:hlink>
      <a:folHlink>
        <a:srgbClr val="548235"/>
      </a:folHlink>
    </a:clrScheme>
    <a:fontScheme name="Craig'n'Dave">
      <a:majorFont>
        <a:latin typeface="Century Gothic"/>
        <a:ea typeface=""/>
        <a:cs typeface=""/>
      </a:majorFont>
      <a:minorFont>
        <a:latin typeface="Calibri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6078467E68384983619F36D0E562CD" ma:contentTypeVersion="14" ma:contentTypeDescription="Create a new document." ma:contentTypeScope="" ma:versionID="25855517c8906ecd868bdf50c79ff737">
  <xsd:schema xmlns:xsd="http://www.w3.org/2001/XMLSchema" xmlns:xs="http://www.w3.org/2001/XMLSchema" xmlns:p="http://schemas.microsoft.com/office/2006/metadata/properties" xmlns:ns2="17a39593-945a-4813-81bf-1728cf9e5038" xmlns:ns3="dd7513d7-cd69-40fb-be6d-71c5a194e042" targetNamespace="http://schemas.microsoft.com/office/2006/metadata/properties" ma:root="true" ma:fieldsID="042fb78a7cadec980dcf5842dcab8d73" ns2:_="" ns3:_="">
    <xsd:import namespace="17a39593-945a-4813-81bf-1728cf9e5038"/>
    <xsd:import namespace="dd7513d7-cd69-40fb-be6d-71c5a194e042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2:SharedWithUsers" minOccurs="0"/>
                <xsd:element ref="ns2:SharedWithDetails" minOccurs="0"/>
                <xsd:element ref="ns3:MediaServiceOCR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7513d7-cd69-40fb-be6d-71c5a194e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RVPSRJS5WCQE-94673905-36642</_dlc_DocId>
    <_dlc_DocIdUrl xmlns="17a39593-945a-4813-81bf-1728cf9e5038">
      <Url>https://stpeterscatholicschool.sharepoint.com/sites/StaffShared/_layouts/15/DocIdRedir.aspx?ID=RVPSRJS5WCQE-94673905-36642</Url>
      <Description>RVPSRJS5WCQE-94673905-36642</Description>
    </_dlc_DocIdUrl>
    <TaxCatchAll xmlns="17a39593-945a-4813-81bf-1728cf9e5038" xsi:nil="true"/>
    <lcf76f155ced4ddcb4097134ff3c332f xmlns="dd7513d7-cd69-40fb-be6d-71c5a194e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2FA99B9-8824-4A97-B71D-986FD93D31AE}"/>
</file>

<file path=customXml/itemProps2.xml><?xml version="1.0" encoding="utf-8"?>
<ds:datastoreItem xmlns:ds="http://schemas.openxmlformats.org/officeDocument/2006/customXml" ds:itemID="{2B76D50F-20CE-460B-AB88-F579D0FABF32}"/>
</file>

<file path=customXml/itemProps3.xml><?xml version="1.0" encoding="utf-8"?>
<ds:datastoreItem xmlns:ds="http://schemas.openxmlformats.org/officeDocument/2006/customXml" ds:itemID="{FBABA8F8-A237-4D30-A1E4-E066F3DBBD51}"/>
</file>

<file path=customXml/itemProps4.xml><?xml version="1.0" encoding="utf-8"?>
<ds:datastoreItem xmlns:ds="http://schemas.openxmlformats.org/officeDocument/2006/customXml" ds:itemID="{68A640E2-5BA7-41FC-8CFC-115051F2DDC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460</TotalTime>
  <Words>1677</Words>
  <Application>Microsoft Office PowerPoint</Application>
  <PresentationFormat>Widescreen</PresentationFormat>
  <Paragraphs>226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Century Gothic</vt:lpstr>
      <vt:lpstr>Consolas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Hillyard</dc:creator>
  <cp:lastModifiedBy>Mr P Branson</cp:lastModifiedBy>
  <cp:revision>80</cp:revision>
  <dcterms:created xsi:type="dcterms:W3CDTF">2019-09-17T11:01:38Z</dcterms:created>
  <dcterms:modified xsi:type="dcterms:W3CDTF">2022-07-04T09:40:07Z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0x0101002D6078467E68384983619F36D0E562CD</vt:lpwstr>
  </property>
  <property fmtid="{D5CDD505-2E9C-101B-9397-08002B2CF9AE}" pid="3" name="Order">
    <vt:r8>556600</vt:r8>
  </property>
  <property fmtid="{D5CDD505-2E9C-101B-9397-08002B2CF9AE}" pid="4" name="_dlc_DocIdItemGuid">
    <vt:lpwstr>4bd784f0-83c5-4e57-add3-36656d41bdf2</vt:lpwstr>
  </property>
  <property fmtid="{D5CDD505-2E9C-101B-9397-08002B2CF9AE}" pid="5" name="MediaServiceImageTags">
    <vt:lpwstr/>
  </property>
</Properties>
</file>