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entation.xml" ContentType="application/vnd.openxmlformats-officedocument.presentationml.presentation.main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57" r:id="rId2"/>
    <p:sldId id="259" r:id="rId3"/>
    <p:sldId id="264" r:id="rId4"/>
    <p:sldId id="265" r:id="rId5"/>
    <p:sldId id="267" r:id="rId6"/>
    <p:sldId id="266" r:id="rId7"/>
    <p:sldId id="268" r:id="rId8"/>
    <p:sldId id="270" r:id="rId9"/>
    <p:sldId id="269" r:id="rId10"/>
    <p:sldId id="271" r:id="rId11"/>
    <p:sldId id="272" r:id="rId12"/>
    <p:sldId id="273" r:id="rId13"/>
    <p:sldId id="274" r:id="rId14"/>
    <p:sldId id="275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76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D5EA"/>
    <a:srgbClr val="A1A4AF"/>
    <a:srgbClr val="5C739C"/>
    <a:srgbClr val="26C9FF"/>
    <a:srgbClr val="FF66FF"/>
    <a:srgbClr val="008C8C"/>
    <a:srgbClr val="7CD0DA"/>
    <a:srgbClr val="197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94"/>
  </p:normalViewPr>
  <p:slideViewPr>
    <p:cSldViewPr snapToGrid="0">
      <p:cViewPr varScale="1">
        <p:scale>
          <a:sx n="117" d="100"/>
          <a:sy n="117" d="100"/>
        </p:scale>
        <p:origin x="80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45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46" Type="http://schemas.openxmlformats.org/officeDocument/2006/relationships/customXml" Target="../customXml/item4.xml"/><Relationship Id="rId20" Type="http://schemas.openxmlformats.org/officeDocument/2006/relationships/slide" Target="slides/slide19.xml"/><Relationship Id="rId4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A47D0-EB0A-44B7-B9C8-42927F11764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C59DA8-85C9-40EA-9726-8653BED2898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93823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C59DA8-85C9-40EA-9726-8653BED2898B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55246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C59DA8-85C9-40EA-9726-8653BED2898B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98854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C59DA8-85C9-40EA-9726-8653BED2898B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66179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C59DA8-85C9-40EA-9726-8653BED2898B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16119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C59DA8-85C9-40EA-9726-8653BED2898B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99330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C59DA8-85C9-40EA-9726-8653BED2898B}" type="slidenum">
              <a:rPr lang="en-GB" smtClean="0"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21728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C59DA8-85C9-40EA-9726-8653BED2898B}" type="slidenum">
              <a:rPr lang="en-GB" smtClean="0"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07780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C59DA8-85C9-40EA-9726-8653BED2898B}" type="slidenum">
              <a:rPr lang="en-GB" smtClean="0"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17845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C59DA8-85C9-40EA-9726-8653BED2898B}" type="slidenum">
              <a:rPr lang="en-GB" smtClean="0"/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86785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C59DA8-85C9-40EA-9726-8653BED2898B}" type="slidenum">
              <a:rPr lang="en-GB" smtClean="0"/>
              <a:t>22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40710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C59DA8-85C9-40EA-9726-8653BED2898B}" type="slidenum">
              <a:rPr lang="en-GB" smtClean="0"/>
              <a:t>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43728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C59DA8-85C9-40EA-9726-8653BED2898B}" type="slidenum">
              <a:rPr lang="en-GB" smtClean="0"/>
              <a:t>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75522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C59DA8-85C9-40EA-9726-8653BED2898B}" type="slidenum">
              <a:rPr lang="en-GB" smtClean="0"/>
              <a:t>25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24448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C59DA8-85C9-40EA-9726-8653BED2898B}" type="slidenum">
              <a:rPr lang="en-GB" smtClean="0"/>
              <a:t>26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36447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C59DA8-85C9-40EA-9726-8653BED2898B}" type="slidenum">
              <a:rPr lang="en-GB" smtClean="0"/>
              <a:t>27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68074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C59DA8-85C9-40EA-9726-8653BED2898B}" type="slidenum">
              <a:rPr lang="en-GB" smtClean="0"/>
              <a:t>28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91860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C59DA8-85C9-40EA-9726-8653BED2898B}" type="slidenum">
              <a:rPr lang="en-GB" smtClean="0"/>
              <a:t>29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01323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C59DA8-85C9-40EA-9726-8653BED2898B}" type="slidenum">
              <a:rPr lang="en-GB" smtClean="0"/>
              <a:t>30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2193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C59DA8-85C9-40EA-9726-8653BED2898B}" type="slidenum">
              <a:rPr lang="en-GB" smtClean="0"/>
              <a:t>31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27599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C59DA8-85C9-40EA-9726-8653BED2898B}" type="slidenum">
              <a:rPr lang="en-GB" smtClean="0"/>
              <a:t>32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70666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C59DA8-85C9-40EA-9726-8653BED2898B}" type="slidenum">
              <a:rPr lang="en-GB" smtClean="0"/>
              <a:t>33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99608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C59DA8-85C9-40EA-9726-8653BED2898B}" type="slidenum">
              <a:rPr lang="en-GB" smtClean="0"/>
              <a:t>34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834540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C59DA8-85C9-40EA-9726-8653BED2898B}" type="slidenum">
              <a:rPr lang="en-GB" smtClean="0"/>
              <a:t>35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87760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C59DA8-85C9-40EA-9726-8653BED2898B}" type="slidenum">
              <a:rPr lang="en-GB" smtClean="0"/>
              <a:t>36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14809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67369-A355-4D19-AEEC-9D0100EF3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24699-1673-40E6-9241-180D779421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BE935-35F7-402A-9F4D-C68B29248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D7A12-EBDB-45B0-9FF5-F17A7EF6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C7090-3E02-4EBA-95BB-2F3FF45C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429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77CF4-093B-4C66-A107-491AFAE19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7249AB-C9F4-4A3F-A472-C5FDCF3AA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A491B-E55E-4F96-A0A2-08ABE8538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EE9C3-3BD7-499C-9C8F-E914AF0CC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0F2C-BB77-4D20-BD01-009748E06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3006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EAB41-C5F4-4F77-8A5C-14CA38A3E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C5B807-A41F-4934-B9B5-F06B7FECF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A9AEC-9ECF-4105-84CF-CCC301AD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A81FA-05E8-4A50-9FC5-A94F3634C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B13BE1-EE3A-45AF-BF76-41B86D070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73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01685-8ECA-46F3-BC78-B8E4D43D8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252D3-EA14-47C6-8BDF-B549E97DE4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9FA317-5ECF-4693-88DD-BCA7EC391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CA0AA-2226-49B9-8142-4F45D8CE6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7F340D-9456-43F7-A764-CBD130EF6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2910B-6BBA-4043-8CD2-7AE056F1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604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60B3-16E7-4811-A5F8-83614659A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B62EE-BCB8-429D-BB6F-89DF9F3EA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4AD67-4C0E-484D-B7FF-FB976A1710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7660E-8B38-43A5-A48D-A4523AA03A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7EFE82-A3BC-42B8-9F71-5C3C1ADD4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BD8DB3-F688-4AB2-AAFC-0E5E7F2EB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8F70DA-1B40-4425-B025-A8D06411A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5CE6D-8A51-4013-A622-D11EFBB72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22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E232E-9E69-481F-BDD8-74F4219ED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AD69E5-4081-437F-98E4-2CAF4F5CC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B30953-0189-477F-ABF4-CE4D2ED1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CC43C7-506A-468F-96CB-96E8683CF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9814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B0CC6F3-15F4-4749-9242-EDD4FF8C5DBF}"/>
              </a:ext>
            </a:extLst>
          </p:cNvPr>
          <p:cNvSpPr/>
          <p:nvPr userDrawn="1"/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7CD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0" rtlCol="0" anchor="t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OCR GCSE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(J277)</a:t>
            </a: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B2C14A7-E460-4357-90EB-FC2CBD74FCA1}"/>
              </a:ext>
            </a:extLst>
          </p:cNvPr>
          <p:cNvSpPr/>
          <p:nvPr userDrawn="1"/>
        </p:nvSpPr>
        <p:spPr>
          <a:xfrm>
            <a:off x="8915400" y="2354373"/>
            <a:ext cx="2140171" cy="214017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 descr="A picture containing brush&#10;&#10;Description automatically generated">
            <a:extLst>
              <a:ext uri="{FF2B5EF4-FFF2-40B4-BE49-F238E27FC236}">
                <a16:creationId xmlns:a16="http://schemas.microsoft.com/office/drawing/2014/main" id="{802D9E8A-D873-49FF-AED9-2CD228DFF5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" r="-3" b="-3"/>
          <a:stretch/>
        </p:blipFill>
        <p:spPr>
          <a:xfrm>
            <a:off x="9029206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E3659E-7B75-43EA-B2D2-F180CB40635B}"/>
              </a:ext>
            </a:extLst>
          </p:cNvPr>
          <p:cNvSpPr/>
          <p:nvPr userDrawn="1"/>
        </p:nvSpPr>
        <p:spPr>
          <a:xfrm>
            <a:off x="0" y="6451184"/>
            <a:ext cx="100888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Teacher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Student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student.craigndave.org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Smart revise: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smartrevise.co.uk  </a:t>
            </a:r>
          </a:p>
        </p:txBody>
      </p:sp>
    </p:spTree>
    <p:extLst>
      <p:ext uri="{BB962C8B-B14F-4D97-AF65-F5344CB8AC3E}">
        <p14:creationId xmlns:p14="http://schemas.microsoft.com/office/powerpoint/2010/main" val="4090015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F19224-2084-4C89-AEFB-59035B0F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8E9D01-9A95-4DC3-AD5E-0657203E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B0936-CF61-444A-88C9-B1BE2B016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7AACC54-1682-4874-BD09-D8CF92EDAE43}"/>
              </a:ext>
            </a:extLst>
          </p:cNvPr>
          <p:cNvGrpSpPr/>
          <p:nvPr userDrawn="1"/>
        </p:nvGrpSpPr>
        <p:grpSpPr>
          <a:xfrm>
            <a:off x="-1" y="0"/>
            <a:ext cx="12192001" cy="419100"/>
            <a:chOff x="-1" y="0"/>
            <a:chExt cx="12192001" cy="5334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E5FF8B6-F953-41A2-8CA9-2F6F841BDD32}"/>
                </a:ext>
              </a:extLst>
            </p:cNvPr>
            <p:cNvSpPr/>
            <p:nvPr/>
          </p:nvSpPr>
          <p:spPr>
            <a:xfrm>
              <a:off x="10220326" y="0"/>
              <a:ext cx="1971674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r>
                <a:rPr lang="en-GB" b="1" dirty="0">
                  <a:solidFill>
                    <a:schemeClr val="bg1">
                      <a:lumMod val="95000"/>
                    </a:schemeClr>
                  </a:solidFill>
                </a:rPr>
                <a:t>OCR GCSE (J277)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B4ABA0-791C-4EF4-91E1-0A7F5B882D36}"/>
                </a:ext>
              </a:extLst>
            </p:cNvPr>
            <p:cNvSpPr/>
            <p:nvPr/>
          </p:nvSpPr>
          <p:spPr>
            <a:xfrm>
              <a:off x="-1" y="0"/>
              <a:ext cx="10315575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b="1" dirty="0">
                  <a:solidFill>
                    <a:schemeClr val="bg1"/>
                  </a:solidFill>
                </a:rPr>
                <a:t>SLR1.2 Memory and storage | Converting between denary and 8-bit binary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091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E615E-FCEC-48A2-8A58-855AC1751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6C2E3-EFFC-4E46-8E3B-353E3410C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F8DFF-FB25-4FDB-AE01-189095807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5E6D8-83E5-4A1F-91A5-3CC7778F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62ED67-D636-4841-A380-71A8E2C22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ECBE11-BFFB-4E5F-95F9-EF6A83AD8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1817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3C68-F937-4619-AC2A-808BB5FBC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4D0E72-F13A-47A1-9749-F939C5B61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ACE7D0-DEEB-4789-9725-4826AE9B0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252C0A-0BB5-4C36-AC67-AFCF2DC0A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906B4-69CB-471E-B443-A6DD5955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21424-3B0E-4EEC-875D-327603D19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0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6F412-1941-41D2-AC46-E8C20860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2A1B5D-15E6-4D4B-B6F5-E46A1A7234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18167-751F-4B50-84DD-7F7377E4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10E4B-ECAF-4B58-9633-F0D2214AE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0936C-E069-45AA-8B1E-8B295D2AA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73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0BBC43-F9FB-4DC0-9192-4C6BBC0BBF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65541F-6124-45F5-9E33-C88771523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8D7AD-9B6B-4D71-A044-0A8CD107B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F19E0-2B2A-44A5-95AA-5794953B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AE265-1899-40B9-ABCC-0F0FA6B45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768667-8C97-4EFE-84F3-BDAFCA0D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6806C-F4A6-4145-8586-E1BA0D6AA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371F7-F0FF-4998-A335-671F6745CC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381F-CB31-4B37-8E8C-1B4AD2A08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29192-27C3-435C-AA4E-0FF49DC56D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01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342EC1-2AFD-4406-9F14-4D674F90CAE8}"/>
              </a:ext>
            </a:extLst>
          </p:cNvPr>
          <p:cNvSpPr txBox="1"/>
          <p:nvPr/>
        </p:nvSpPr>
        <p:spPr>
          <a:xfrm>
            <a:off x="304800" y="92954"/>
            <a:ext cx="98792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8C8C"/>
                </a:solidFill>
                <a:latin typeface="Century Gothic" panose="020B0502020202020204" pitchFamily="34" charset="0"/>
                <a:ea typeface="+mj-ea"/>
                <a:cs typeface="+mj-cs"/>
              </a:rPr>
              <a:t>SLR1.2 Memory and storage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F442-A178-4CA8-8D0A-DF0A8E18C046}"/>
              </a:ext>
            </a:extLst>
          </p:cNvPr>
          <p:cNvSpPr txBox="1"/>
          <p:nvPr/>
        </p:nvSpPr>
        <p:spPr>
          <a:xfrm>
            <a:off x="927652" y="1650609"/>
            <a:ext cx="6997148" cy="345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en-GB" sz="4000" dirty="0">
                <a:solidFill>
                  <a:srgbClr val="008C8C"/>
                </a:solidFill>
              </a:rPr>
              <a:t>Converting between denary </a:t>
            </a:r>
            <a:br>
              <a:rPr lang="en-GB" sz="4000" dirty="0">
                <a:solidFill>
                  <a:srgbClr val="008C8C"/>
                </a:solidFill>
              </a:rPr>
            </a:br>
            <a:r>
              <a:rPr lang="en-GB" sz="4000" dirty="0">
                <a:solidFill>
                  <a:srgbClr val="008C8C"/>
                </a:solidFill>
              </a:rPr>
              <a:t>and 8-bit binary</a:t>
            </a:r>
            <a:endParaRPr lang="en-US" sz="4000" dirty="0">
              <a:solidFill>
                <a:srgbClr val="008C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77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4AC34DF-FF04-4010-B76A-8BC78CBA6B8D}"/>
              </a:ext>
            </a:extLst>
          </p:cNvPr>
          <p:cNvSpPr/>
          <p:nvPr/>
        </p:nvSpPr>
        <p:spPr>
          <a:xfrm>
            <a:off x="176565" y="523174"/>
            <a:ext cx="189333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About denary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656CEE78-1ED8-4863-8A8F-3CBECDFF6925}"/>
              </a:ext>
            </a:extLst>
          </p:cNvPr>
          <p:cNvGrpSpPr/>
          <p:nvPr/>
        </p:nvGrpSpPr>
        <p:grpSpPr>
          <a:xfrm>
            <a:off x="363788" y="1296848"/>
            <a:ext cx="5111923" cy="4264303"/>
            <a:chOff x="3296099" y="601981"/>
            <a:chExt cx="5111923" cy="4264303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F638A189-28AC-4F00-83B5-D2ADBCE989E4}"/>
                </a:ext>
              </a:extLst>
            </p:cNvPr>
            <p:cNvGrpSpPr/>
            <p:nvPr/>
          </p:nvGrpSpPr>
          <p:grpSpPr>
            <a:xfrm>
              <a:off x="3470988" y="601981"/>
              <a:ext cx="4937034" cy="2710386"/>
              <a:chOff x="3470988" y="601981"/>
              <a:chExt cx="4937034" cy="2710386"/>
            </a:xfrm>
          </p:grpSpPr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2C090A82-A0D6-4F7E-AEBE-101D4811D4BA}"/>
                  </a:ext>
                </a:extLst>
              </p:cNvPr>
              <p:cNvSpPr/>
              <p:nvPr/>
            </p:nvSpPr>
            <p:spPr>
              <a:xfrm>
                <a:off x="3470988" y="1782147"/>
                <a:ext cx="1530220" cy="1530220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60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DD653DBB-4E5B-491B-8621-FED7CD30FDEA}"/>
                  </a:ext>
                </a:extLst>
              </p:cNvPr>
              <p:cNvSpPr/>
              <p:nvPr/>
            </p:nvSpPr>
            <p:spPr>
              <a:xfrm>
                <a:off x="5928049" y="1782147"/>
                <a:ext cx="1530220" cy="1530220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60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pic>
            <p:nvPicPr>
              <p:cNvPr id="15" name="Picture 14">
                <a:extLst>
                  <a:ext uri="{FF2B5EF4-FFF2-40B4-BE49-F238E27FC236}">
                    <a16:creationId xmlns:a16="http://schemas.microsoft.com/office/drawing/2014/main" id="{3E566142-ED1A-4295-AA4E-0A86289179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608020" y="1190003"/>
                <a:ext cx="686043" cy="1184287"/>
              </a:xfrm>
              <a:prstGeom prst="rect">
                <a:avLst/>
              </a:prstGeom>
            </p:spPr>
          </p:pic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A85570DC-9048-43DC-B60B-F5AF29BDE8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508516" y="601981"/>
                <a:ext cx="1899506" cy="1717170"/>
              </a:xfrm>
              <a:prstGeom prst="rect">
                <a:avLst/>
              </a:prstGeom>
            </p:spPr>
          </p:pic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65A8477-53F8-45CD-96C6-9DC47A6D44BC}"/>
                </a:ext>
              </a:extLst>
            </p:cNvPr>
            <p:cNvSpPr/>
            <p:nvPr/>
          </p:nvSpPr>
          <p:spPr>
            <a:xfrm>
              <a:off x="3296099" y="3829846"/>
              <a:ext cx="4647361" cy="10364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6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= </a:t>
              </a:r>
              <a:r>
                <a:rPr lang="en-GB" sz="6000" b="1" u="sng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Bi</a:t>
              </a:r>
              <a:r>
                <a:rPr lang="en-GB" sz="6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nary Digi</a:t>
              </a:r>
              <a:r>
                <a:rPr lang="en-GB" sz="6000" b="1" u="sng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</a:t>
              </a:r>
              <a:endParaRPr lang="en-GB" sz="36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28455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4AC34DF-FF04-4010-B76A-8BC78CBA6B8D}"/>
              </a:ext>
            </a:extLst>
          </p:cNvPr>
          <p:cNvSpPr/>
          <p:nvPr/>
        </p:nvSpPr>
        <p:spPr>
          <a:xfrm>
            <a:off x="176565" y="523174"/>
            <a:ext cx="189333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About denary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656CEE78-1ED8-4863-8A8F-3CBECDFF6925}"/>
              </a:ext>
            </a:extLst>
          </p:cNvPr>
          <p:cNvGrpSpPr/>
          <p:nvPr/>
        </p:nvGrpSpPr>
        <p:grpSpPr>
          <a:xfrm>
            <a:off x="363788" y="1296848"/>
            <a:ext cx="5111923" cy="4264303"/>
            <a:chOff x="3296099" y="601981"/>
            <a:chExt cx="5111923" cy="4264303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F638A189-28AC-4F00-83B5-D2ADBCE989E4}"/>
                </a:ext>
              </a:extLst>
            </p:cNvPr>
            <p:cNvGrpSpPr/>
            <p:nvPr/>
          </p:nvGrpSpPr>
          <p:grpSpPr>
            <a:xfrm>
              <a:off x="3470988" y="601981"/>
              <a:ext cx="4937034" cy="2710386"/>
              <a:chOff x="3470988" y="601981"/>
              <a:chExt cx="4937034" cy="2710386"/>
            </a:xfrm>
          </p:grpSpPr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2C090A82-A0D6-4F7E-AEBE-101D4811D4BA}"/>
                  </a:ext>
                </a:extLst>
              </p:cNvPr>
              <p:cNvSpPr/>
              <p:nvPr/>
            </p:nvSpPr>
            <p:spPr>
              <a:xfrm>
                <a:off x="3470988" y="1782147"/>
                <a:ext cx="1530220" cy="1530220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60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DD653DBB-4E5B-491B-8621-FED7CD30FDEA}"/>
                  </a:ext>
                </a:extLst>
              </p:cNvPr>
              <p:cNvSpPr/>
              <p:nvPr/>
            </p:nvSpPr>
            <p:spPr>
              <a:xfrm>
                <a:off x="5928049" y="1782147"/>
                <a:ext cx="1530220" cy="1530220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60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pic>
            <p:nvPicPr>
              <p:cNvPr id="15" name="Picture 14">
                <a:extLst>
                  <a:ext uri="{FF2B5EF4-FFF2-40B4-BE49-F238E27FC236}">
                    <a16:creationId xmlns:a16="http://schemas.microsoft.com/office/drawing/2014/main" id="{3E566142-ED1A-4295-AA4E-0A86289179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608020" y="1190003"/>
                <a:ext cx="686043" cy="1184287"/>
              </a:xfrm>
              <a:prstGeom prst="rect">
                <a:avLst/>
              </a:prstGeom>
            </p:spPr>
          </p:pic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A85570DC-9048-43DC-B60B-F5AF29BDE8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508516" y="601981"/>
                <a:ext cx="1899506" cy="1717170"/>
              </a:xfrm>
              <a:prstGeom prst="rect">
                <a:avLst/>
              </a:prstGeom>
            </p:spPr>
          </p:pic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65A8477-53F8-45CD-96C6-9DC47A6D44BC}"/>
                </a:ext>
              </a:extLst>
            </p:cNvPr>
            <p:cNvSpPr/>
            <p:nvPr/>
          </p:nvSpPr>
          <p:spPr>
            <a:xfrm>
              <a:off x="3296099" y="3829846"/>
              <a:ext cx="4647361" cy="10364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6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= </a:t>
              </a:r>
              <a:r>
                <a:rPr lang="en-GB" sz="6000" b="1" u="sng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Bi</a:t>
              </a:r>
              <a:r>
                <a:rPr lang="en-GB" sz="6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nary Digi</a:t>
              </a:r>
              <a:r>
                <a:rPr lang="en-GB" sz="6000" b="1" u="sng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</a:t>
              </a:r>
              <a:endParaRPr lang="en-GB" sz="36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369460FC-B869-499C-973B-B459DB970A64}"/>
              </a:ext>
            </a:extLst>
          </p:cNvPr>
          <p:cNvGrpSpPr/>
          <p:nvPr/>
        </p:nvGrpSpPr>
        <p:grpSpPr>
          <a:xfrm>
            <a:off x="6959936" y="636982"/>
            <a:ext cx="4015011" cy="5341861"/>
            <a:chOff x="6942091" y="1112843"/>
            <a:chExt cx="4015011" cy="5341861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5DA86B9-1D71-41CE-A9B4-55C7C31CF9A3}"/>
                </a:ext>
              </a:extLst>
            </p:cNvPr>
            <p:cNvSpPr/>
            <p:nvPr/>
          </p:nvSpPr>
          <p:spPr>
            <a:xfrm>
              <a:off x="6945740" y="1112843"/>
              <a:ext cx="1289416" cy="128941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chemeClr val="accent1"/>
                  </a:solidFill>
                </a:rPr>
                <a:t>0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5F1BEE11-23B0-4DE5-BDE1-289DB8E996FB}"/>
                </a:ext>
              </a:extLst>
            </p:cNvPr>
            <p:cNvSpPr/>
            <p:nvPr/>
          </p:nvSpPr>
          <p:spPr>
            <a:xfrm>
              <a:off x="8308537" y="1112843"/>
              <a:ext cx="1289416" cy="128941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chemeClr val="bg1">
                      <a:lumMod val="50000"/>
                    </a:schemeClr>
                  </a:solidFill>
                </a:rPr>
                <a:t>1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A338074-7E69-457B-A714-01FEEC4748D0}"/>
                </a:ext>
              </a:extLst>
            </p:cNvPr>
            <p:cNvSpPr/>
            <p:nvPr/>
          </p:nvSpPr>
          <p:spPr>
            <a:xfrm>
              <a:off x="9663472" y="1112843"/>
              <a:ext cx="1289416" cy="128941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rgbClr val="C00000"/>
                  </a:solidFill>
                </a:rPr>
                <a:t>2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D21FA21-22F3-4BFD-9415-BBCE19E61CB5}"/>
                </a:ext>
              </a:extLst>
            </p:cNvPr>
            <p:cNvSpPr/>
            <p:nvPr/>
          </p:nvSpPr>
          <p:spPr>
            <a:xfrm>
              <a:off x="6942091" y="2464771"/>
              <a:ext cx="1289416" cy="128941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chemeClr val="accent2"/>
                  </a:solidFill>
                </a:rPr>
                <a:t>3</a:t>
              </a: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2EEE443-8909-4D1C-A213-DE1645D0136C}"/>
                </a:ext>
              </a:extLst>
            </p:cNvPr>
            <p:cNvSpPr/>
            <p:nvPr/>
          </p:nvSpPr>
          <p:spPr>
            <a:xfrm>
              <a:off x="8304889" y="2464771"/>
              <a:ext cx="1289416" cy="128941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rgbClr val="92D050"/>
                  </a:solidFill>
                </a:rPr>
                <a:t>4</a:t>
              </a: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22500D3-BD5F-4184-BB25-6845B1EF8822}"/>
                </a:ext>
              </a:extLst>
            </p:cNvPr>
            <p:cNvSpPr/>
            <p:nvPr/>
          </p:nvSpPr>
          <p:spPr>
            <a:xfrm>
              <a:off x="9667686" y="2464771"/>
              <a:ext cx="1289416" cy="128941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chemeClr val="accent4">
                      <a:lumMod val="60000"/>
                      <a:lumOff val="40000"/>
                    </a:schemeClr>
                  </a:solidFill>
                </a:rPr>
                <a:t>5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AA1AC304-DCFC-4CF3-9D5A-C3B2DD180110}"/>
                </a:ext>
              </a:extLst>
            </p:cNvPr>
            <p:cNvSpPr/>
            <p:nvPr/>
          </p:nvSpPr>
          <p:spPr>
            <a:xfrm>
              <a:off x="6945740" y="3816698"/>
              <a:ext cx="1289416" cy="128941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rgbClr val="7030A0"/>
                  </a:solidFill>
                </a:rPr>
                <a:t>6</a:t>
              </a: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2B13422F-D0CA-42D8-827E-0675BA6C79E2}"/>
                </a:ext>
              </a:extLst>
            </p:cNvPr>
            <p:cNvSpPr/>
            <p:nvPr/>
          </p:nvSpPr>
          <p:spPr>
            <a:xfrm>
              <a:off x="8308537" y="3816698"/>
              <a:ext cx="1289416" cy="128941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FF6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rgbClr val="FF66FF"/>
                  </a:solidFill>
                </a:rPr>
                <a:t>7</a:t>
              </a: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81361566-0CE5-4DB6-99DF-29A1BB71F286}"/>
                </a:ext>
              </a:extLst>
            </p:cNvPr>
            <p:cNvSpPr/>
            <p:nvPr/>
          </p:nvSpPr>
          <p:spPr>
            <a:xfrm>
              <a:off x="9663472" y="3816698"/>
              <a:ext cx="1289416" cy="128941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26C9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rgbClr val="26C9FF"/>
                  </a:solidFill>
                </a:rPr>
                <a:t>8</a:t>
              </a: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8E56CF02-935D-4DAE-AAD7-392818313E11}"/>
                </a:ext>
              </a:extLst>
            </p:cNvPr>
            <p:cNvSpPr/>
            <p:nvPr/>
          </p:nvSpPr>
          <p:spPr>
            <a:xfrm>
              <a:off x="8304889" y="5165288"/>
              <a:ext cx="1289416" cy="128941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chemeClr val="accent6">
                      <a:lumMod val="75000"/>
                    </a:schemeClr>
                  </a:solidFill>
                </a:rPr>
                <a:t>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318234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4AC34DF-FF04-4010-B76A-8BC78CBA6B8D}"/>
              </a:ext>
            </a:extLst>
          </p:cNvPr>
          <p:cNvSpPr/>
          <p:nvPr/>
        </p:nvSpPr>
        <p:spPr>
          <a:xfrm>
            <a:off x="176565" y="523174"/>
            <a:ext cx="189333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About denary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656CEE78-1ED8-4863-8A8F-3CBECDFF6925}"/>
              </a:ext>
            </a:extLst>
          </p:cNvPr>
          <p:cNvGrpSpPr/>
          <p:nvPr/>
        </p:nvGrpSpPr>
        <p:grpSpPr>
          <a:xfrm>
            <a:off x="363788" y="1296848"/>
            <a:ext cx="5111923" cy="4264303"/>
            <a:chOff x="3296099" y="601981"/>
            <a:chExt cx="5111923" cy="4264303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F638A189-28AC-4F00-83B5-D2ADBCE989E4}"/>
                </a:ext>
              </a:extLst>
            </p:cNvPr>
            <p:cNvGrpSpPr/>
            <p:nvPr/>
          </p:nvGrpSpPr>
          <p:grpSpPr>
            <a:xfrm>
              <a:off x="3470988" y="601981"/>
              <a:ext cx="4937034" cy="2710386"/>
              <a:chOff x="3470988" y="601981"/>
              <a:chExt cx="4937034" cy="2710386"/>
            </a:xfrm>
          </p:grpSpPr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2C090A82-A0D6-4F7E-AEBE-101D4811D4BA}"/>
                  </a:ext>
                </a:extLst>
              </p:cNvPr>
              <p:cNvSpPr/>
              <p:nvPr/>
            </p:nvSpPr>
            <p:spPr>
              <a:xfrm>
                <a:off x="3470988" y="1782147"/>
                <a:ext cx="1530220" cy="1530220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60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DD653DBB-4E5B-491B-8621-FED7CD30FDEA}"/>
                  </a:ext>
                </a:extLst>
              </p:cNvPr>
              <p:cNvSpPr/>
              <p:nvPr/>
            </p:nvSpPr>
            <p:spPr>
              <a:xfrm>
                <a:off x="5928049" y="1782147"/>
                <a:ext cx="1530220" cy="1530220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60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pic>
            <p:nvPicPr>
              <p:cNvPr id="15" name="Picture 14">
                <a:extLst>
                  <a:ext uri="{FF2B5EF4-FFF2-40B4-BE49-F238E27FC236}">
                    <a16:creationId xmlns:a16="http://schemas.microsoft.com/office/drawing/2014/main" id="{3E566142-ED1A-4295-AA4E-0A86289179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608020" y="1190003"/>
                <a:ext cx="686043" cy="1184287"/>
              </a:xfrm>
              <a:prstGeom prst="rect">
                <a:avLst/>
              </a:prstGeom>
            </p:spPr>
          </p:pic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A85570DC-9048-43DC-B60B-F5AF29BDE8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508516" y="601981"/>
                <a:ext cx="1899506" cy="1717170"/>
              </a:xfrm>
              <a:prstGeom prst="rect">
                <a:avLst/>
              </a:prstGeom>
            </p:spPr>
          </p:pic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65A8477-53F8-45CD-96C6-9DC47A6D44BC}"/>
                </a:ext>
              </a:extLst>
            </p:cNvPr>
            <p:cNvSpPr/>
            <p:nvPr/>
          </p:nvSpPr>
          <p:spPr>
            <a:xfrm>
              <a:off x="3296099" y="3829846"/>
              <a:ext cx="4647361" cy="10364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6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= </a:t>
              </a:r>
              <a:r>
                <a:rPr lang="en-GB" sz="6000" b="1" u="sng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Bi</a:t>
              </a:r>
              <a:r>
                <a:rPr lang="en-GB" sz="6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nary Digi</a:t>
              </a:r>
              <a:r>
                <a:rPr lang="en-GB" sz="6000" b="1" u="sng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</a:t>
              </a:r>
              <a:endParaRPr lang="en-GB" sz="36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369460FC-B869-499C-973B-B459DB970A64}"/>
              </a:ext>
            </a:extLst>
          </p:cNvPr>
          <p:cNvGrpSpPr/>
          <p:nvPr/>
        </p:nvGrpSpPr>
        <p:grpSpPr>
          <a:xfrm>
            <a:off x="6959936" y="636982"/>
            <a:ext cx="4015011" cy="5341861"/>
            <a:chOff x="6942091" y="1112843"/>
            <a:chExt cx="4015011" cy="5341861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5DA86B9-1D71-41CE-A9B4-55C7C31CF9A3}"/>
                </a:ext>
              </a:extLst>
            </p:cNvPr>
            <p:cNvSpPr/>
            <p:nvPr/>
          </p:nvSpPr>
          <p:spPr>
            <a:xfrm>
              <a:off x="6945740" y="1112843"/>
              <a:ext cx="1289416" cy="128941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chemeClr val="accent1"/>
                  </a:solidFill>
                </a:rPr>
                <a:t>0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5F1BEE11-23B0-4DE5-BDE1-289DB8E996FB}"/>
                </a:ext>
              </a:extLst>
            </p:cNvPr>
            <p:cNvSpPr/>
            <p:nvPr/>
          </p:nvSpPr>
          <p:spPr>
            <a:xfrm>
              <a:off x="8308537" y="1112843"/>
              <a:ext cx="1289416" cy="128941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chemeClr val="bg1">
                      <a:lumMod val="50000"/>
                    </a:schemeClr>
                  </a:solidFill>
                </a:rPr>
                <a:t>1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A338074-7E69-457B-A714-01FEEC4748D0}"/>
                </a:ext>
              </a:extLst>
            </p:cNvPr>
            <p:cNvSpPr/>
            <p:nvPr/>
          </p:nvSpPr>
          <p:spPr>
            <a:xfrm>
              <a:off x="9663472" y="1112843"/>
              <a:ext cx="1289416" cy="128941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rgbClr val="C00000"/>
                  </a:solidFill>
                </a:rPr>
                <a:t>2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D21FA21-22F3-4BFD-9415-BBCE19E61CB5}"/>
                </a:ext>
              </a:extLst>
            </p:cNvPr>
            <p:cNvSpPr/>
            <p:nvPr/>
          </p:nvSpPr>
          <p:spPr>
            <a:xfrm>
              <a:off x="6942091" y="2464771"/>
              <a:ext cx="1289416" cy="128941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chemeClr val="accent2"/>
                  </a:solidFill>
                </a:rPr>
                <a:t>3</a:t>
              </a: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2EEE443-8909-4D1C-A213-DE1645D0136C}"/>
                </a:ext>
              </a:extLst>
            </p:cNvPr>
            <p:cNvSpPr/>
            <p:nvPr/>
          </p:nvSpPr>
          <p:spPr>
            <a:xfrm>
              <a:off x="8304889" y="2464771"/>
              <a:ext cx="1289416" cy="128941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rgbClr val="92D050"/>
                  </a:solidFill>
                </a:rPr>
                <a:t>4</a:t>
              </a: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22500D3-BD5F-4184-BB25-6845B1EF8822}"/>
                </a:ext>
              </a:extLst>
            </p:cNvPr>
            <p:cNvSpPr/>
            <p:nvPr/>
          </p:nvSpPr>
          <p:spPr>
            <a:xfrm>
              <a:off x="9667686" y="2464771"/>
              <a:ext cx="1289416" cy="128941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chemeClr val="accent4">
                      <a:lumMod val="60000"/>
                      <a:lumOff val="40000"/>
                    </a:schemeClr>
                  </a:solidFill>
                </a:rPr>
                <a:t>5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AA1AC304-DCFC-4CF3-9D5A-C3B2DD180110}"/>
                </a:ext>
              </a:extLst>
            </p:cNvPr>
            <p:cNvSpPr/>
            <p:nvPr/>
          </p:nvSpPr>
          <p:spPr>
            <a:xfrm>
              <a:off x="6945740" y="3816698"/>
              <a:ext cx="1289416" cy="128941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rgbClr val="7030A0"/>
                  </a:solidFill>
                </a:rPr>
                <a:t>6</a:t>
              </a: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2B13422F-D0CA-42D8-827E-0675BA6C79E2}"/>
                </a:ext>
              </a:extLst>
            </p:cNvPr>
            <p:cNvSpPr/>
            <p:nvPr/>
          </p:nvSpPr>
          <p:spPr>
            <a:xfrm>
              <a:off x="8308537" y="3816698"/>
              <a:ext cx="1289416" cy="128941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FF6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rgbClr val="FF66FF"/>
                  </a:solidFill>
                </a:rPr>
                <a:t>7</a:t>
              </a: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81361566-0CE5-4DB6-99DF-29A1BB71F286}"/>
                </a:ext>
              </a:extLst>
            </p:cNvPr>
            <p:cNvSpPr/>
            <p:nvPr/>
          </p:nvSpPr>
          <p:spPr>
            <a:xfrm>
              <a:off x="9663472" y="3816698"/>
              <a:ext cx="1289416" cy="128941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26C9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rgbClr val="26C9FF"/>
                  </a:solidFill>
                </a:rPr>
                <a:t>8</a:t>
              </a: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8E56CF02-935D-4DAE-AAD7-392818313E11}"/>
                </a:ext>
              </a:extLst>
            </p:cNvPr>
            <p:cNvSpPr/>
            <p:nvPr/>
          </p:nvSpPr>
          <p:spPr>
            <a:xfrm>
              <a:off x="8304889" y="5165288"/>
              <a:ext cx="1289416" cy="128941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chemeClr val="accent6">
                      <a:lumMod val="75000"/>
                    </a:schemeClr>
                  </a:solidFill>
                </a:rPr>
                <a:t>9</a:t>
              </a:r>
            </a:p>
          </p:txBody>
        </p:sp>
      </p:grpSp>
      <p:pic>
        <p:nvPicPr>
          <p:cNvPr id="31" name="Picture 30" descr="A picture containing fireworks&#10;&#10;Description automatically generated">
            <a:extLst>
              <a:ext uri="{FF2B5EF4-FFF2-40B4-BE49-F238E27FC236}">
                <a16:creationId xmlns:a16="http://schemas.microsoft.com/office/drawing/2014/main" id="{A3CC3F81-BA7A-41C5-A74B-6C713161D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2150" y="4422076"/>
            <a:ext cx="2579850" cy="2615968"/>
          </a:xfrm>
          <a:prstGeom prst="rect">
            <a:avLst/>
          </a:prstGeom>
        </p:spPr>
      </p:pic>
      <p:pic>
        <p:nvPicPr>
          <p:cNvPr id="33" name="Picture 32" descr="A picture containing fireworks&#10;&#10;Description automatically generated">
            <a:extLst>
              <a:ext uri="{FF2B5EF4-FFF2-40B4-BE49-F238E27FC236}">
                <a16:creationId xmlns:a16="http://schemas.microsoft.com/office/drawing/2014/main" id="{203AB48F-CDBA-42A2-BD9D-E21D66A558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42884" y="4422076"/>
            <a:ext cx="2579850" cy="2615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6295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4AC34DF-FF04-4010-B76A-8BC78CBA6B8D}"/>
              </a:ext>
            </a:extLst>
          </p:cNvPr>
          <p:cNvSpPr/>
          <p:nvPr/>
        </p:nvSpPr>
        <p:spPr>
          <a:xfrm>
            <a:off x="176565" y="523174"/>
            <a:ext cx="189333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About denary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E80FF7D4-14D7-4D5E-92B2-DE425773A2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5585261"/>
              </p:ext>
            </p:extLst>
          </p:nvPr>
        </p:nvGraphicFramePr>
        <p:xfrm>
          <a:off x="1770743" y="1664842"/>
          <a:ext cx="8127999" cy="35283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4021536762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6934115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552510300"/>
                    </a:ext>
                  </a:extLst>
                </a:gridCol>
              </a:tblGrid>
              <a:tr h="630244"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100s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10s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1s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04756"/>
                  </a:ext>
                </a:extLst>
              </a:tr>
              <a:tr h="1681411"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90311301"/>
                  </a:ext>
                </a:extLst>
              </a:tr>
              <a:tr h="252098"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2171714"/>
                  </a:ext>
                </a:extLst>
              </a:tr>
              <a:tr h="780105">
                <a:tc>
                  <a:txBody>
                    <a:bodyPr/>
                    <a:lstStyle/>
                    <a:p>
                      <a:pPr algn="ctr"/>
                      <a:endParaRPr lang="en-GB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418817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68668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4AC34DF-FF04-4010-B76A-8BC78CBA6B8D}"/>
              </a:ext>
            </a:extLst>
          </p:cNvPr>
          <p:cNvSpPr/>
          <p:nvPr/>
        </p:nvSpPr>
        <p:spPr>
          <a:xfrm>
            <a:off x="176565" y="523174"/>
            <a:ext cx="189333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About denary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E80FF7D4-14D7-4D5E-92B2-DE425773A2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3699460"/>
              </p:ext>
            </p:extLst>
          </p:nvPr>
        </p:nvGraphicFramePr>
        <p:xfrm>
          <a:off x="1770743" y="1664842"/>
          <a:ext cx="8127999" cy="35283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4021536762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6934115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552510300"/>
                    </a:ext>
                  </a:extLst>
                </a:gridCol>
              </a:tblGrid>
              <a:tr h="630244"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100s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10s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1s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04756"/>
                  </a:ext>
                </a:extLst>
              </a:tr>
              <a:tr h="1681411"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90311301"/>
                  </a:ext>
                </a:extLst>
              </a:tr>
              <a:tr h="252098"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2171714"/>
                  </a:ext>
                </a:extLst>
              </a:tr>
              <a:tr h="780105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0 × 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1 × 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0 × 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41881729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9B720A3-4ED4-43BB-BF49-2CE9DFFAA63A}"/>
              </a:ext>
            </a:extLst>
          </p:cNvPr>
          <p:cNvSpPr txBox="1"/>
          <p:nvPr/>
        </p:nvSpPr>
        <p:spPr>
          <a:xfrm>
            <a:off x="4198777" y="4278758"/>
            <a:ext cx="56778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+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4734F6D-BA2B-4110-A702-11F9B9203D43}"/>
              </a:ext>
            </a:extLst>
          </p:cNvPr>
          <p:cNvSpPr txBox="1"/>
          <p:nvPr/>
        </p:nvSpPr>
        <p:spPr>
          <a:xfrm>
            <a:off x="6904312" y="4278757"/>
            <a:ext cx="56778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+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6A7DEAE-CAB4-49DC-8A22-ACAAE407333E}"/>
              </a:ext>
            </a:extLst>
          </p:cNvPr>
          <p:cNvSpPr txBox="1"/>
          <p:nvPr/>
        </p:nvSpPr>
        <p:spPr>
          <a:xfrm>
            <a:off x="9898742" y="4463422"/>
            <a:ext cx="9861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= 10</a:t>
            </a:r>
          </a:p>
        </p:txBody>
      </p:sp>
    </p:spTree>
    <p:extLst>
      <p:ext uri="{BB962C8B-B14F-4D97-AF65-F5344CB8AC3E}">
        <p14:creationId xmlns:p14="http://schemas.microsoft.com/office/powerpoint/2010/main" val="1611154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4AC34DF-FF04-4010-B76A-8BC78CBA6B8D}"/>
              </a:ext>
            </a:extLst>
          </p:cNvPr>
          <p:cNvSpPr/>
          <p:nvPr/>
        </p:nvSpPr>
        <p:spPr>
          <a:xfrm>
            <a:off x="176565" y="523174"/>
            <a:ext cx="189333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About denary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E80FF7D4-14D7-4D5E-92B2-DE425773A2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5688608"/>
              </p:ext>
            </p:extLst>
          </p:nvPr>
        </p:nvGraphicFramePr>
        <p:xfrm>
          <a:off x="1770743" y="1664842"/>
          <a:ext cx="8127999" cy="35283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4021536762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6934115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552510300"/>
                    </a:ext>
                  </a:extLst>
                </a:gridCol>
              </a:tblGrid>
              <a:tr h="630244"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100s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10s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1s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04756"/>
                  </a:ext>
                </a:extLst>
              </a:tr>
              <a:tr h="1681411"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90311301"/>
                  </a:ext>
                </a:extLst>
              </a:tr>
              <a:tr h="252098"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2171714"/>
                  </a:ext>
                </a:extLst>
              </a:tr>
              <a:tr h="780105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0 × 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8 × 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9 × 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41881729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9B720A3-4ED4-43BB-BF49-2CE9DFFAA63A}"/>
              </a:ext>
            </a:extLst>
          </p:cNvPr>
          <p:cNvSpPr txBox="1"/>
          <p:nvPr/>
        </p:nvSpPr>
        <p:spPr>
          <a:xfrm>
            <a:off x="4198777" y="4278758"/>
            <a:ext cx="56778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+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4734F6D-BA2B-4110-A702-11F9B9203D43}"/>
              </a:ext>
            </a:extLst>
          </p:cNvPr>
          <p:cNvSpPr txBox="1"/>
          <p:nvPr/>
        </p:nvSpPr>
        <p:spPr>
          <a:xfrm>
            <a:off x="6904312" y="4278757"/>
            <a:ext cx="56778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+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AC955E-62A7-4FD5-B676-AB9DDAEDB671}"/>
              </a:ext>
            </a:extLst>
          </p:cNvPr>
          <p:cNvSpPr txBox="1"/>
          <p:nvPr/>
        </p:nvSpPr>
        <p:spPr>
          <a:xfrm>
            <a:off x="9898742" y="4463422"/>
            <a:ext cx="9861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= 89</a:t>
            </a:r>
          </a:p>
        </p:txBody>
      </p:sp>
    </p:spTree>
    <p:extLst>
      <p:ext uri="{BB962C8B-B14F-4D97-AF65-F5344CB8AC3E}">
        <p14:creationId xmlns:p14="http://schemas.microsoft.com/office/powerpoint/2010/main" val="3025350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4AC34DF-FF04-4010-B76A-8BC78CBA6B8D}"/>
              </a:ext>
            </a:extLst>
          </p:cNvPr>
          <p:cNvSpPr/>
          <p:nvPr/>
        </p:nvSpPr>
        <p:spPr>
          <a:xfrm>
            <a:off x="176565" y="523174"/>
            <a:ext cx="1809983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About 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E80FF7D4-14D7-4D5E-92B2-DE425773A2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2310606"/>
              </p:ext>
            </p:extLst>
          </p:nvPr>
        </p:nvGraphicFramePr>
        <p:xfrm>
          <a:off x="1770743" y="1664842"/>
          <a:ext cx="8127999" cy="35283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4021536762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6934115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552510300"/>
                    </a:ext>
                  </a:extLst>
                </a:gridCol>
              </a:tblGrid>
              <a:tr h="630244"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4s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2s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1s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04756"/>
                  </a:ext>
                </a:extLst>
              </a:tr>
              <a:tr h="1681411"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90311301"/>
                  </a:ext>
                </a:extLst>
              </a:tr>
              <a:tr h="252098"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2171714"/>
                  </a:ext>
                </a:extLst>
              </a:tr>
              <a:tr h="780105">
                <a:tc>
                  <a:txBody>
                    <a:bodyPr/>
                    <a:lstStyle/>
                    <a:p>
                      <a:pPr algn="ctr"/>
                      <a:endParaRPr lang="en-GB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418817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08543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4AC34DF-FF04-4010-B76A-8BC78CBA6B8D}"/>
              </a:ext>
            </a:extLst>
          </p:cNvPr>
          <p:cNvSpPr/>
          <p:nvPr/>
        </p:nvSpPr>
        <p:spPr>
          <a:xfrm>
            <a:off x="176565" y="523174"/>
            <a:ext cx="1809983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About </a:t>
            </a: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E80FF7D4-14D7-4D5E-92B2-DE425773A2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2267971"/>
              </p:ext>
            </p:extLst>
          </p:nvPr>
        </p:nvGraphicFramePr>
        <p:xfrm>
          <a:off x="1770743" y="1664842"/>
          <a:ext cx="8127999" cy="35283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4021536762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6934115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552510300"/>
                    </a:ext>
                  </a:extLst>
                </a:gridCol>
              </a:tblGrid>
              <a:tr h="630244"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4s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2s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1s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04756"/>
                  </a:ext>
                </a:extLst>
              </a:tr>
              <a:tr h="1681411"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0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90311301"/>
                  </a:ext>
                </a:extLst>
              </a:tr>
              <a:tr h="252098"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2171714"/>
                  </a:ext>
                </a:extLst>
              </a:tr>
              <a:tr h="780105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0 × 4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418817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97137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4AC34DF-FF04-4010-B76A-8BC78CBA6B8D}"/>
              </a:ext>
            </a:extLst>
          </p:cNvPr>
          <p:cNvSpPr/>
          <p:nvPr/>
        </p:nvSpPr>
        <p:spPr>
          <a:xfrm>
            <a:off x="176565" y="523174"/>
            <a:ext cx="1809983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About </a:t>
            </a: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E80FF7D4-14D7-4D5E-92B2-DE425773A2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7798795"/>
              </p:ext>
            </p:extLst>
          </p:nvPr>
        </p:nvGraphicFramePr>
        <p:xfrm>
          <a:off x="1770743" y="1664842"/>
          <a:ext cx="8127999" cy="35283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4021536762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6934115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552510300"/>
                    </a:ext>
                  </a:extLst>
                </a:gridCol>
              </a:tblGrid>
              <a:tr h="630244"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4s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2s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1s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04756"/>
                  </a:ext>
                </a:extLst>
              </a:tr>
              <a:tr h="1681411"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1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90311301"/>
                  </a:ext>
                </a:extLst>
              </a:tr>
              <a:tr h="252098"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2171714"/>
                  </a:ext>
                </a:extLst>
              </a:tr>
              <a:tr h="780105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0 × 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1 × 2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41881729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9B720A3-4ED4-43BB-BF49-2CE9DFFAA63A}"/>
              </a:ext>
            </a:extLst>
          </p:cNvPr>
          <p:cNvSpPr txBox="1"/>
          <p:nvPr/>
        </p:nvSpPr>
        <p:spPr>
          <a:xfrm>
            <a:off x="4198777" y="4278758"/>
            <a:ext cx="56778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23752241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4AC34DF-FF04-4010-B76A-8BC78CBA6B8D}"/>
              </a:ext>
            </a:extLst>
          </p:cNvPr>
          <p:cNvSpPr/>
          <p:nvPr/>
        </p:nvSpPr>
        <p:spPr>
          <a:xfrm>
            <a:off x="176565" y="523174"/>
            <a:ext cx="1809983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About </a:t>
            </a: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E80FF7D4-14D7-4D5E-92B2-DE425773A2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7890596"/>
              </p:ext>
            </p:extLst>
          </p:nvPr>
        </p:nvGraphicFramePr>
        <p:xfrm>
          <a:off x="1770743" y="1664842"/>
          <a:ext cx="8127999" cy="35283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4021536762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6934115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552510300"/>
                    </a:ext>
                  </a:extLst>
                </a:gridCol>
              </a:tblGrid>
              <a:tr h="630244"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4s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2s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1s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04756"/>
                  </a:ext>
                </a:extLst>
              </a:tr>
              <a:tr h="1681411"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1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0311301"/>
                  </a:ext>
                </a:extLst>
              </a:tr>
              <a:tr h="252098"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2171714"/>
                  </a:ext>
                </a:extLst>
              </a:tr>
              <a:tr h="780105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0 × 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1 ×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1 × 1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1881729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9B720A3-4ED4-43BB-BF49-2CE9DFFAA63A}"/>
              </a:ext>
            </a:extLst>
          </p:cNvPr>
          <p:cNvSpPr txBox="1"/>
          <p:nvPr/>
        </p:nvSpPr>
        <p:spPr>
          <a:xfrm>
            <a:off x="4198777" y="4278758"/>
            <a:ext cx="56778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+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4734F6D-BA2B-4110-A702-11F9B9203D43}"/>
              </a:ext>
            </a:extLst>
          </p:cNvPr>
          <p:cNvSpPr txBox="1"/>
          <p:nvPr/>
        </p:nvSpPr>
        <p:spPr>
          <a:xfrm>
            <a:off x="6904312" y="4278757"/>
            <a:ext cx="56778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+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AC955E-62A7-4FD5-B676-AB9DDAEDB671}"/>
              </a:ext>
            </a:extLst>
          </p:cNvPr>
          <p:cNvSpPr txBox="1"/>
          <p:nvPr/>
        </p:nvSpPr>
        <p:spPr>
          <a:xfrm>
            <a:off x="9898742" y="4463422"/>
            <a:ext cx="7521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= 3</a:t>
            </a:r>
          </a:p>
        </p:txBody>
      </p:sp>
    </p:spTree>
    <p:extLst>
      <p:ext uri="{BB962C8B-B14F-4D97-AF65-F5344CB8AC3E}">
        <p14:creationId xmlns:p14="http://schemas.microsoft.com/office/powerpoint/2010/main" val="2846530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4AC34DF-FF04-4010-B76A-8BC78CBA6B8D}"/>
              </a:ext>
            </a:extLst>
          </p:cNvPr>
          <p:cNvSpPr/>
          <p:nvPr/>
        </p:nvSpPr>
        <p:spPr>
          <a:xfrm>
            <a:off x="176565" y="523174"/>
            <a:ext cx="1809983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About </a:t>
            </a: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E80FF7D4-14D7-4D5E-92B2-DE425773A2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1699547"/>
              </p:ext>
            </p:extLst>
          </p:nvPr>
        </p:nvGraphicFramePr>
        <p:xfrm>
          <a:off x="1770743" y="1664842"/>
          <a:ext cx="8127999" cy="35283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4021536762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6934115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552510300"/>
                    </a:ext>
                  </a:extLst>
                </a:gridCol>
              </a:tblGrid>
              <a:tr h="630244"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4s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2s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1s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004756"/>
                  </a:ext>
                </a:extLst>
              </a:tr>
              <a:tr h="1681411"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0311301"/>
                  </a:ext>
                </a:extLst>
              </a:tr>
              <a:tr h="252098"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2171714"/>
                  </a:ext>
                </a:extLst>
              </a:tr>
              <a:tr h="780105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0 × 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1 ×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1 × 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1881729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9B720A3-4ED4-43BB-BF49-2CE9DFFAA63A}"/>
              </a:ext>
            </a:extLst>
          </p:cNvPr>
          <p:cNvSpPr txBox="1"/>
          <p:nvPr/>
        </p:nvSpPr>
        <p:spPr>
          <a:xfrm>
            <a:off x="4198777" y="4278758"/>
            <a:ext cx="56778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+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4734F6D-BA2B-4110-A702-11F9B9203D43}"/>
              </a:ext>
            </a:extLst>
          </p:cNvPr>
          <p:cNvSpPr txBox="1"/>
          <p:nvPr/>
        </p:nvSpPr>
        <p:spPr>
          <a:xfrm>
            <a:off x="6904312" y="4278757"/>
            <a:ext cx="56778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+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AC955E-62A7-4FD5-B676-AB9DDAEDB671}"/>
              </a:ext>
            </a:extLst>
          </p:cNvPr>
          <p:cNvSpPr txBox="1"/>
          <p:nvPr/>
        </p:nvSpPr>
        <p:spPr>
          <a:xfrm>
            <a:off x="9898742" y="4463422"/>
            <a:ext cx="7521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= 3</a:t>
            </a:r>
          </a:p>
        </p:txBody>
      </p:sp>
    </p:spTree>
    <p:extLst>
      <p:ext uri="{BB962C8B-B14F-4D97-AF65-F5344CB8AC3E}">
        <p14:creationId xmlns:p14="http://schemas.microsoft.com/office/powerpoint/2010/main" val="38126114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4AC34DF-FF04-4010-B76A-8BC78CBA6B8D}"/>
              </a:ext>
            </a:extLst>
          </p:cNvPr>
          <p:cNvSpPr/>
          <p:nvPr/>
        </p:nvSpPr>
        <p:spPr>
          <a:xfrm>
            <a:off x="176565" y="523174"/>
            <a:ext cx="2274918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Denary to 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01C5F03-9AAF-4AD6-983B-022F5BDF6FC4}"/>
              </a:ext>
            </a:extLst>
          </p:cNvPr>
          <p:cNvSpPr/>
          <p:nvPr/>
        </p:nvSpPr>
        <p:spPr>
          <a:xfrm>
            <a:off x="176564" y="1342974"/>
            <a:ext cx="11803941" cy="27873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There are two main methods you can use to convert from denary to binary:</a:t>
            </a:r>
          </a:p>
          <a:p>
            <a:pPr marL="971550" lvl="1" indent="-5143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Divide-by-two</a:t>
            </a:r>
          </a:p>
          <a:p>
            <a:pPr marL="971550" lvl="1" indent="-5143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Binary number line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Both are equally as valid, so use whichever you feel most comfortable with.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5268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DD6B75B-79A9-4BCC-8D58-713CB9461B25}"/>
              </a:ext>
            </a:extLst>
          </p:cNvPr>
          <p:cNvGraphicFramePr>
            <a:graphicFrameLocks noGrp="1"/>
          </p:cNvGraphicFramePr>
          <p:nvPr/>
        </p:nvGraphicFramePr>
        <p:xfrm>
          <a:off x="1395731" y="1615990"/>
          <a:ext cx="4700270" cy="48438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0135">
                  <a:extLst>
                    <a:ext uri="{9D8B030D-6E8A-4147-A177-3AD203B41FA5}">
                      <a16:colId xmlns:a16="http://schemas.microsoft.com/office/drawing/2014/main" val="3262020756"/>
                    </a:ext>
                  </a:extLst>
                </a:gridCol>
                <a:gridCol w="2350135">
                  <a:extLst>
                    <a:ext uri="{9D8B030D-6E8A-4147-A177-3AD203B41FA5}">
                      <a16:colId xmlns:a16="http://schemas.microsoft.com/office/drawing/2014/main" val="38365777"/>
                    </a:ext>
                  </a:extLst>
                </a:gridCol>
              </a:tblGrid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Divisions by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Remainder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17665521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05769573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68432372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6484479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8460745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39773895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82223818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26092790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4401365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4CF2F936-23C7-44EF-BF9E-AB393774C44A}"/>
              </a:ext>
            </a:extLst>
          </p:cNvPr>
          <p:cNvSpPr/>
          <p:nvPr/>
        </p:nvSpPr>
        <p:spPr>
          <a:xfrm>
            <a:off x="176565" y="523174"/>
            <a:ext cx="559847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Denary to binary: Divide-by-two method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C37C7A-A86D-D740-B073-87EB504C1B9C}"/>
              </a:ext>
            </a:extLst>
          </p:cNvPr>
          <p:cNvSpPr/>
          <p:nvPr/>
        </p:nvSpPr>
        <p:spPr>
          <a:xfrm>
            <a:off x="6416963" y="610242"/>
            <a:ext cx="5598472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Convert the denary number 89 into binary</a:t>
            </a:r>
          </a:p>
        </p:txBody>
      </p:sp>
    </p:spTree>
    <p:extLst>
      <p:ext uri="{BB962C8B-B14F-4D97-AF65-F5344CB8AC3E}">
        <p14:creationId xmlns:p14="http://schemas.microsoft.com/office/powerpoint/2010/main" val="23676729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DD6B75B-79A9-4BCC-8D58-713CB9461B25}"/>
              </a:ext>
            </a:extLst>
          </p:cNvPr>
          <p:cNvGraphicFramePr>
            <a:graphicFrameLocks noGrp="1"/>
          </p:cNvGraphicFramePr>
          <p:nvPr/>
        </p:nvGraphicFramePr>
        <p:xfrm>
          <a:off x="1395731" y="1615990"/>
          <a:ext cx="4700270" cy="48438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0135">
                  <a:extLst>
                    <a:ext uri="{9D8B030D-6E8A-4147-A177-3AD203B41FA5}">
                      <a16:colId xmlns:a16="http://schemas.microsoft.com/office/drawing/2014/main" val="3262020756"/>
                    </a:ext>
                  </a:extLst>
                </a:gridCol>
                <a:gridCol w="2350135">
                  <a:extLst>
                    <a:ext uri="{9D8B030D-6E8A-4147-A177-3AD203B41FA5}">
                      <a16:colId xmlns:a16="http://schemas.microsoft.com/office/drawing/2014/main" val="38365777"/>
                    </a:ext>
                  </a:extLst>
                </a:gridCol>
              </a:tblGrid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Divisions by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Remainder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17665521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5769573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44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68432372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6484479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8460745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39773895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82223818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26092790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440136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222D893D-7B05-DD4A-905D-FA2AC38ECB8A}"/>
              </a:ext>
            </a:extLst>
          </p:cNvPr>
          <p:cNvSpPr/>
          <p:nvPr/>
        </p:nvSpPr>
        <p:spPr>
          <a:xfrm>
            <a:off x="176565" y="523174"/>
            <a:ext cx="559847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Denary to binary: Divide-by-two method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405E4CF-5DF2-F74C-BFD2-6A65194773F6}"/>
              </a:ext>
            </a:extLst>
          </p:cNvPr>
          <p:cNvSpPr/>
          <p:nvPr/>
        </p:nvSpPr>
        <p:spPr>
          <a:xfrm>
            <a:off x="6416963" y="610242"/>
            <a:ext cx="5598472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Convert the denary number 89 into binary</a:t>
            </a:r>
          </a:p>
        </p:txBody>
      </p:sp>
    </p:spTree>
    <p:extLst>
      <p:ext uri="{BB962C8B-B14F-4D97-AF65-F5344CB8AC3E}">
        <p14:creationId xmlns:p14="http://schemas.microsoft.com/office/powerpoint/2010/main" val="14596877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DD6B75B-79A9-4BCC-8D58-713CB9461B25}"/>
              </a:ext>
            </a:extLst>
          </p:cNvPr>
          <p:cNvGraphicFramePr>
            <a:graphicFrameLocks noGrp="1"/>
          </p:cNvGraphicFramePr>
          <p:nvPr/>
        </p:nvGraphicFramePr>
        <p:xfrm>
          <a:off x="1395731" y="1615990"/>
          <a:ext cx="4700270" cy="48438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0135">
                  <a:extLst>
                    <a:ext uri="{9D8B030D-6E8A-4147-A177-3AD203B41FA5}">
                      <a16:colId xmlns:a16="http://schemas.microsoft.com/office/drawing/2014/main" val="3262020756"/>
                    </a:ext>
                  </a:extLst>
                </a:gridCol>
                <a:gridCol w="2350135">
                  <a:extLst>
                    <a:ext uri="{9D8B030D-6E8A-4147-A177-3AD203B41FA5}">
                      <a16:colId xmlns:a16="http://schemas.microsoft.com/office/drawing/2014/main" val="38365777"/>
                    </a:ext>
                  </a:extLst>
                </a:gridCol>
              </a:tblGrid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Divisions by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Remainder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17665521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05769573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8432372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6484479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8460745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39773895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82223818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26092790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440136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1F0262B8-0BA7-BF47-ABEA-6A32CC971CF4}"/>
              </a:ext>
            </a:extLst>
          </p:cNvPr>
          <p:cNvSpPr/>
          <p:nvPr/>
        </p:nvSpPr>
        <p:spPr>
          <a:xfrm>
            <a:off x="176565" y="523174"/>
            <a:ext cx="559847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Denary to binary: Divide-by-two method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2903DA0-EE92-3844-BEC1-78F0787A81E7}"/>
              </a:ext>
            </a:extLst>
          </p:cNvPr>
          <p:cNvSpPr/>
          <p:nvPr/>
        </p:nvSpPr>
        <p:spPr>
          <a:xfrm>
            <a:off x="6416963" y="610242"/>
            <a:ext cx="5598472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Convert the denary number 89 into binary</a:t>
            </a:r>
          </a:p>
        </p:txBody>
      </p:sp>
    </p:spTree>
    <p:extLst>
      <p:ext uri="{BB962C8B-B14F-4D97-AF65-F5344CB8AC3E}">
        <p14:creationId xmlns:p14="http://schemas.microsoft.com/office/powerpoint/2010/main" val="31936081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DD6B75B-79A9-4BCC-8D58-713CB9461B25}"/>
              </a:ext>
            </a:extLst>
          </p:cNvPr>
          <p:cNvGraphicFramePr>
            <a:graphicFrameLocks noGrp="1"/>
          </p:cNvGraphicFramePr>
          <p:nvPr/>
        </p:nvGraphicFramePr>
        <p:xfrm>
          <a:off x="1395731" y="1615990"/>
          <a:ext cx="4700270" cy="48438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0135">
                  <a:extLst>
                    <a:ext uri="{9D8B030D-6E8A-4147-A177-3AD203B41FA5}">
                      <a16:colId xmlns:a16="http://schemas.microsoft.com/office/drawing/2014/main" val="3262020756"/>
                    </a:ext>
                  </a:extLst>
                </a:gridCol>
                <a:gridCol w="2350135">
                  <a:extLst>
                    <a:ext uri="{9D8B030D-6E8A-4147-A177-3AD203B41FA5}">
                      <a16:colId xmlns:a16="http://schemas.microsoft.com/office/drawing/2014/main" val="38365777"/>
                    </a:ext>
                  </a:extLst>
                </a:gridCol>
              </a:tblGrid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Divisions by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Remainder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17665521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05769573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68432372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484479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8460745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39773895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82223818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26092790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440136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6C85DCCF-AD1E-EE42-9FC7-4E1A9B2EEE73}"/>
              </a:ext>
            </a:extLst>
          </p:cNvPr>
          <p:cNvSpPr/>
          <p:nvPr/>
        </p:nvSpPr>
        <p:spPr>
          <a:xfrm>
            <a:off x="176565" y="523174"/>
            <a:ext cx="559847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Denary to binary: Divide-by-two method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ECD6CB1-D7F4-F344-A82F-2449F7BC270F}"/>
              </a:ext>
            </a:extLst>
          </p:cNvPr>
          <p:cNvSpPr/>
          <p:nvPr/>
        </p:nvSpPr>
        <p:spPr>
          <a:xfrm>
            <a:off x="6416963" y="610242"/>
            <a:ext cx="5598472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Convert the denary number 89 into binary</a:t>
            </a:r>
          </a:p>
        </p:txBody>
      </p:sp>
    </p:spTree>
    <p:extLst>
      <p:ext uri="{BB962C8B-B14F-4D97-AF65-F5344CB8AC3E}">
        <p14:creationId xmlns:p14="http://schemas.microsoft.com/office/powerpoint/2010/main" val="31518935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DD6B75B-79A9-4BCC-8D58-713CB9461B25}"/>
              </a:ext>
            </a:extLst>
          </p:cNvPr>
          <p:cNvGraphicFramePr>
            <a:graphicFrameLocks noGrp="1"/>
          </p:cNvGraphicFramePr>
          <p:nvPr/>
        </p:nvGraphicFramePr>
        <p:xfrm>
          <a:off x="1395731" y="1615990"/>
          <a:ext cx="4700270" cy="48438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0135">
                  <a:extLst>
                    <a:ext uri="{9D8B030D-6E8A-4147-A177-3AD203B41FA5}">
                      <a16:colId xmlns:a16="http://schemas.microsoft.com/office/drawing/2014/main" val="3262020756"/>
                    </a:ext>
                  </a:extLst>
                </a:gridCol>
                <a:gridCol w="2350135">
                  <a:extLst>
                    <a:ext uri="{9D8B030D-6E8A-4147-A177-3AD203B41FA5}">
                      <a16:colId xmlns:a16="http://schemas.microsoft.com/office/drawing/2014/main" val="38365777"/>
                    </a:ext>
                  </a:extLst>
                </a:gridCol>
              </a:tblGrid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Divisions by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Remainder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17665521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05769573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68432372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/>
                        <a:t>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6484479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460745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39773895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82223818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26092790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440136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319B9199-B559-8748-9655-A892C621A2FB}"/>
              </a:ext>
            </a:extLst>
          </p:cNvPr>
          <p:cNvSpPr/>
          <p:nvPr/>
        </p:nvSpPr>
        <p:spPr>
          <a:xfrm>
            <a:off x="176565" y="523174"/>
            <a:ext cx="559847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Denary to binary: Divide-by-two method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626BD84-E1C1-7A44-8955-256CC1D96C45}"/>
              </a:ext>
            </a:extLst>
          </p:cNvPr>
          <p:cNvSpPr/>
          <p:nvPr/>
        </p:nvSpPr>
        <p:spPr>
          <a:xfrm>
            <a:off x="6416963" y="610242"/>
            <a:ext cx="5598472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Convert the denary number 89 into binary</a:t>
            </a:r>
          </a:p>
        </p:txBody>
      </p:sp>
    </p:spTree>
    <p:extLst>
      <p:ext uri="{BB962C8B-B14F-4D97-AF65-F5344CB8AC3E}">
        <p14:creationId xmlns:p14="http://schemas.microsoft.com/office/powerpoint/2010/main" val="41656650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DD6B75B-79A9-4BCC-8D58-713CB9461B25}"/>
              </a:ext>
            </a:extLst>
          </p:cNvPr>
          <p:cNvGraphicFramePr>
            <a:graphicFrameLocks noGrp="1"/>
          </p:cNvGraphicFramePr>
          <p:nvPr/>
        </p:nvGraphicFramePr>
        <p:xfrm>
          <a:off x="1395731" y="1615990"/>
          <a:ext cx="4700270" cy="48318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0135">
                  <a:extLst>
                    <a:ext uri="{9D8B030D-6E8A-4147-A177-3AD203B41FA5}">
                      <a16:colId xmlns:a16="http://schemas.microsoft.com/office/drawing/2014/main" val="3262020756"/>
                    </a:ext>
                  </a:extLst>
                </a:gridCol>
                <a:gridCol w="2350135">
                  <a:extLst>
                    <a:ext uri="{9D8B030D-6E8A-4147-A177-3AD203B41FA5}">
                      <a16:colId xmlns:a16="http://schemas.microsoft.com/office/drawing/2014/main" val="38365777"/>
                    </a:ext>
                  </a:extLst>
                </a:gridCol>
              </a:tblGrid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Divisions by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Remainder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17665521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05769573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68432372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/>
                        <a:t>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6484479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8460745"/>
                  </a:ext>
                </a:extLst>
              </a:tr>
              <a:tr h="52621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9773895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82223818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26092790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440136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2540D0FA-459F-A049-B228-4C5FAC86A2A2}"/>
              </a:ext>
            </a:extLst>
          </p:cNvPr>
          <p:cNvSpPr/>
          <p:nvPr/>
        </p:nvSpPr>
        <p:spPr>
          <a:xfrm>
            <a:off x="176565" y="523174"/>
            <a:ext cx="559847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Denary to binary: Divide-by-two method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DB4200D-8A20-8146-BEDB-E97BAE82929D}"/>
              </a:ext>
            </a:extLst>
          </p:cNvPr>
          <p:cNvSpPr/>
          <p:nvPr/>
        </p:nvSpPr>
        <p:spPr>
          <a:xfrm>
            <a:off x="6416963" y="610242"/>
            <a:ext cx="5598472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Convert the denary number 89 into binary</a:t>
            </a:r>
          </a:p>
        </p:txBody>
      </p:sp>
    </p:spTree>
    <p:extLst>
      <p:ext uri="{BB962C8B-B14F-4D97-AF65-F5344CB8AC3E}">
        <p14:creationId xmlns:p14="http://schemas.microsoft.com/office/powerpoint/2010/main" val="18685291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DD6B75B-79A9-4BCC-8D58-713CB9461B25}"/>
              </a:ext>
            </a:extLst>
          </p:cNvPr>
          <p:cNvGraphicFramePr>
            <a:graphicFrameLocks noGrp="1"/>
          </p:cNvGraphicFramePr>
          <p:nvPr/>
        </p:nvGraphicFramePr>
        <p:xfrm>
          <a:off x="1395731" y="1615990"/>
          <a:ext cx="4700270" cy="48318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0135">
                  <a:extLst>
                    <a:ext uri="{9D8B030D-6E8A-4147-A177-3AD203B41FA5}">
                      <a16:colId xmlns:a16="http://schemas.microsoft.com/office/drawing/2014/main" val="3262020756"/>
                    </a:ext>
                  </a:extLst>
                </a:gridCol>
                <a:gridCol w="2350135">
                  <a:extLst>
                    <a:ext uri="{9D8B030D-6E8A-4147-A177-3AD203B41FA5}">
                      <a16:colId xmlns:a16="http://schemas.microsoft.com/office/drawing/2014/main" val="38365777"/>
                    </a:ext>
                  </a:extLst>
                </a:gridCol>
              </a:tblGrid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Divisions by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Remainder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17665521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05769573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68432372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/>
                        <a:t>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6484479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8460745"/>
                  </a:ext>
                </a:extLst>
              </a:tr>
              <a:tr h="52621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39773895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2223818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26092790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440136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269435AF-81FD-DB4D-9E94-3701B91A7DE8}"/>
              </a:ext>
            </a:extLst>
          </p:cNvPr>
          <p:cNvSpPr/>
          <p:nvPr/>
        </p:nvSpPr>
        <p:spPr>
          <a:xfrm>
            <a:off x="176565" y="523174"/>
            <a:ext cx="559847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Denary to binary: Divide-by-two method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8038DC4-466F-7646-91E7-85F2F0AB118C}"/>
              </a:ext>
            </a:extLst>
          </p:cNvPr>
          <p:cNvSpPr/>
          <p:nvPr/>
        </p:nvSpPr>
        <p:spPr>
          <a:xfrm>
            <a:off x="6416963" y="610242"/>
            <a:ext cx="5598472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Convert the denary number 89 into binary</a:t>
            </a:r>
          </a:p>
        </p:txBody>
      </p:sp>
    </p:spTree>
    <p:extLst>
      <p:ext uri="{BB962C8B-B14F-4D97-AF65-F5344CB8AC3E}">
        <p14:creationId xmlns:p14="http://schemas.microsoft.com/office/powerpoint/2010/main" val="16076421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DD6B75B-79A9-4BCC-8D58-713CB9461B25}"/>
              </a:ext>
            </a:extLst>
          </p:cNvPr>
          <p:cNvGraphicFramePr>
            <a:graphicFrameLocks noGrp="1"/>
          </p:cNvGraphicFramePr>
          <p:nvPr/>
        </p:nvGraphicFramePr>
        <p:xfrm>
          <a:off x="1395731" y="1615990"/>
          <a:ext cx="4700270" cy="48318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0135">
                  <a:extLst>
                    <a:ext uri="{9D8B030D-6E8A-4147-A177-3AD203B41FA5}">
                      <a16:colId xmlns:a16="http://schemas.microsoft.com/office/drawing/2014/main" val="3262020756"/>
                    </a:ext>
                  </a:extLst>
                </a:gridCol>
                <a:gridCol w="2350135">
                  <a:extLst>
                    <a:ext uri="{9D8B030D-6E8A-4147-A177-3AD203B41FA5}">
                      <a16:colId xmlns:a16="http://schemas.microsoft.com/office/drawing/2014/main" val="38365777"/>
                    </a:ext>
                  </a:extLst>
                </a:gridCol>
              </a:tblGrid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Divisions by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Remainder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17665521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05769573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68432372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/>
                        <a:t>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6484479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8460745"/>
                  </a:ext>
                </a:extLst>
              </a:tr>
              <a:tr h="52621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39773895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82223818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6092790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440136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A093CA0C-6180-8541-9E1D-287607B6B62D}"/>
              </a:ext>
            </a:extLst>
          </p:cNvPr>
          <p:cNvSpPr/>
          <p:nvPr/>
        </p:nvSpPr>
        <p:spPr>
          <a:xfrm>
            <a:off x="176565" y="523174"/>
            <a:ext cx="559847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Denary to binary: Divide-by-two method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203AA43-1FB3-354E-91FB-CD6F306F7780}"/>
              </a:ext>
            </a:extLst>
          </p:cNvPr>
          <p:cNvSpPr/>
          <p:nvPr/>
        </p:nvSpPr>
        <p:spPr>
          <a:xfrm>
            <a:off x="6416963" y="610242"/>
            <a:ext cx="5598472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Convert the denary number 89 into binary</a:t>
            </a:r>
          </a:p>
        </p:txBody>
      </p:sp>
    </p:spTree>
    <p:extLst>
      <p:ext uri="{BB962C8B-B14F-4D97-AF65-F5344CB8AC3E}">
        <p14:creationId xmlns:p14="http://schemas.microsoft.com/office/powerpoint/2010/main" val="31820398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DD6B75B-79A9-4BCC-8D58-713CB9461B25}"/>
              </a:ext>
            </a:extLst>
          </p:cNvPr>
          <p:cNvGraphicFramePr>
            <a:graphicFrameLocks noGrp="1"/>
          </p:cNvGraphicFramePr>
          <p:nvPr/>
        </p:nvGraphicFramePr>
        <p:xfrm>
          <a:off x="1395731" y="1615990"/>
          <a:ext cx="4700270" cy="48318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0135">
                  <a:extLst>
                    <a:ext uri="{9D8B030D-6E8A-4147-A177-3AD203B41FA5}">
                      <a16:colId xmlns:a16="http://schemas.microsoft.com/office/drawing/2014/main" val="3262020756"/>
                    </a:ext>
                  </a:extLst>
                </a:gridCol>
                <a:gridCol w="2350135">
                  <a:extLst>
                    <a:ext uri="{9D8B030D-6E8A-4147-A177-3AD203B41FA5}">
                      <a16:colId xmlns:a16="http://schemas.microsoft.com/office/drawing/2014/main" val="38365777"/>
                    </a:ext>
                  </a:extLst>
                </a:gridCol>
              </a:tblGrid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Divisions by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Remainder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17665521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5769573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8432372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/>
                        <a:t>0</a:t>
                      </a:r>
                      <a:endParaRPr lang="en-GB" sz="2400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484479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460745"/>
                  </a:ext>
                </a:extLst>
              </a:tr>
              <a:tr h="52621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9773895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2223818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6092790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4401365"/>
                  </a:ext>
                </a:extLst>
              </a:tr>
            </a:tbl>
          </a:graphicData>
        </a:graphic>
      </p:graphicFrame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72880A3D-CD02-4D46-A1FD-99DB8BFF1580}"/>
              </a:ext>
            </a:extLst>
          </p:cNvPr>
          <p:cNvCxnSpPr/>
          <p:nvPr/>
        </p:nvCxnSpPr>
        <p:spPr>
          <a:xfrm flipV="1">
            <a:off x="5514392" y="2341984"/>
            <a:ext cx="0" cy="3396343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D1B9630C-5AB5-2642-BEF6-F2067C06339F}"/>
              </a:ext>
            </a:extLst>
          </p:cNvPr>
          <p:cNvSpPr/>
          <p:nvPr/>
        </p:nvSpPr>
        <p:spPr>
          <a:xfrm>
            <a:off x="176565" y="523174"/>
            <a:ext cx="559847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Denary to binary: Divide-by-two method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98BA186-E485-D349-984B-0D93C490557B}"/>
              </a:ext>
            </a:extLst>
          </p:cNvPr>
          <p:cNvSpPr/>
          <p:nvPr/>
        </p:nvSpPr>
        <p:spPr>
          <a:xfrm>
            <a:off x="6416963" y="610242"/>
            <a:ext cx="5598472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Convert the denary number 89 into binary</a:t>
            </a:r>
          </a:p>
        </p:txBody>
      </p:sp>
    </p:spTree>
    <p:extLst>
      <p:ext uri="{BB962C8B-B14F-4D97-AF65-F5344CB8AC3E}">
        <p14:creationId xmlns:p14="http://schemas.microsoft.com/office/powerpoint/2010/main" val="18199143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ake_notes">
            <a:extLst>
              <a:ext uri="{FF2B5EF4-FFF2-40B4-BE49-F238E27FC236}">
                <a16:creationId xmlns:a16="http://schemas.microsoft.com/office/drawing/2014/main" id="{6E6FFBEB-9F14-4D9E-9366-23D47A8FCC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DD6B75B-79A9-4BCC-8D58-713CB9461B25}"/>
              </a:ext>
            </a:extLst>
          </p:cNvPr>
          <p:cNvGraphicFramePr>
            <a:graphicFrameLocks noGrp="1"/>
          </p:cNvGraphicFramePr>
          <p:nvPr/>
        </p:nvGraphicFramePr>
        <p:xfrm>
          <a:off x="1395731" y="1615990"/>
          <a:ext cx="4700270" cy="48318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0135">
                  <a:extLst>
                    <a:ext uri="{9D8B030D-6E8A-4147-A177-3AD203B41FA5}">
                      <a16:colId xmlns:a16="http://schemas.microsoft.com/office/drawing/2014/main" val="3262020756"/>
                    </a:ext>
                  </a:extLst>
                </a:gridCol>
                <a:gridCol w="2350135">
                  <a:extLst>
                    <a:ext uri="{9D8B030D-6E8A-4147-A177-3AD203B41FA5}">
                      <a16:colId xmlns:a16="http://schemas.microsoft.com/office/drawing/2014/main" val="38365777"/>
                    </a:ext>
                  </a:extLst>
                </a:gridCol>
              </a:tblGrid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Divisions by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Remainder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17665521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05769573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68432372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/>
                        <a:t>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6484479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8460745"/>
                  </a:ext>
                </a:extLst>
              </a:tr>
              <a:tr h="52621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39773895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82223818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26092790"/>
                  </a:ext>
                </a:extLst>
              </a:tr>
              <a:tr h="53821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4401365"/>
                  </a:ext>
                </a:extLst>
              </a:tr>
            </a:tbl>
          </a:graphicData>
        </a:graphic>
      </p:graphicFrame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EE86FA32-E5E6-4A8D-90FE-77E4190AD7BB}"/>
              </a:ext>
            </a:extLst>
          </p:cNvPr>
          <p:cNvCxnSpPr>
            <a:cxnSpLocks/>
          </p:cNvCxnSpPr>
          <p:nvPr/>
        </p:nvCxnSpPr>
        <p:spPr>
          <a:xfrm flipV="1">
            <a:off x="5514392" y="2341985"/>
            <a:ext cx="0" cy="3816219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159B5B9-A76F-AE4A-993C-5C65C8AE5F1E}"/>
              </a:ext>
            </a:extLst>
          </p:cNvPr>
          <p:cNvSpPr/>
          <p:nvPr/>
        </p:nvSpPr>
        <p:spPr>
          <a:xfrm>
            <a:off x="1290001" y="506417"/>
            <a:ext cx="5598472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Denary to binary: </a:t>
            </a:r>
            <a:b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Divide-by-two method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25F16C4-B880-6448-BB1C-183032A7DCB6}"/>
              </a:ext>
            </a:extLst>
          </p:cNvPr>
          <p:cNvSpPr/>
          <p:nvPr/>
        </p:nvSpPr>
        <p:spPr>
          <a:xfrm>
            <a:off x="6201731" y="5924667"/>
            <a:ext cx="19078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= 01011001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A84650A-C44B-D044-90F2-768492BD9B36}"/>
              </a:ext>
            </a:extLst>
          </p:cNvPr>
          <p:cNvSpPr/>
          <p:nvPr/>
        </p:nvSpPr>
        <p:spPr>
          <a:xfrm>
            <a:off x="6416963" y="610242"/>
            <a:ext cx="5598472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Convert the denary number 89 into binary</a:t>
            </a:r>
          </a:p>
        </p:txBody>
      </p:sp>
    </p:spTree>
    <p:extLst>
      <p:ext uri="{BB962C8B-B14F-4D97-AF65-F5344CB8AC3E}">
        <p14:creationId xmlns:p14="http://schemas.microsoft.com/office/powerpoint/2010/main" val="29274406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4AC34DF-FF04-4010-B76A-8BC78CBA6B8D}"/>
              </a:ext>
            </a:extLst>
          </p:cNvPr>
          <p:cNvSpPr/>
          <p:nvPr/>
        </p:nvSpPr>
        <p:spPr>
          <a:xfrm>
            <a:off x="176565" y="523174"/>
            <a:ext cx="6093606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Denary to binary: Binary number line method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21D04FE-E410-46ED-B208-BE191AFDFECE}"/>
              </a:ext>
            </a:extLst>
          </p:cNvPr>
          <p:cNvGraphicFramePr>
            <a:graphicFrameLocks noGrp="1"/>
          </p:cNvGraphicFramePr>
          <p:nvPr/>
        </p:nvGraphicFramePr>
        <p:xfrm>
          <a:off x="1803184" y="2971800"/>
          <a:ext cx="812800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1306957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52990278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2022604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47916922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98565246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80501621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33503870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1358840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99398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2182071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219D56F0-29C9-6440-AFAF-5D569EF30856}"/>
              </a:ext>
            </a:extLst>
          </p:cNvPr>
          <p:cNvSpPr/>
          <p:nvPr/>
        </p:nvSpPr>
        <p:spPr>
          <a:xfrm>
            <a:off x="6416963" y="610242"/>
            <a:ext cx="5598472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Convert the denary number 89 into binary</a:t>
            </a:r>
          </a:p>
        </p:txBody>
      </p:sp>
    </p:spTree>
    <p:extLst>
      <p:ext uri="{BB962C8B-B14F-4D97-AF65-F5344CB8AC3E}">
        <p14:creationId xmlns:p14="http://schemas.microsoft.com/office/powerpoint/2010/main" val="35519876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21D04FE-E410-46ED-B208-BE191AFDFECE}"/>
              </a:ext>
            </a:extLst>
          </p:cNvPr>
          <p:cNvGraphicFramePr>
            <a:graphicFrameLocks noGrp="1"/>
          </p:cNvGraphicFramePr>
          <p:nvPr/>
        </p:nvGraphicFramePr>
        <p:xfrm>
          <a:off x="1803184" y="2971800"/>
          <a:ext cx="812800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1306957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52990278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2022604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47916922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98565246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80501621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33503870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1358840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99398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218207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50FB7F38-2FDA-4668-AD78-EE5F9FBD9328}"/>
              </a:ext>
            </a:extLst>
          </p:cNvPr>
          <p:cNvSpPr txBox="1"/>
          <p:nvPr/>
        </p:nvSpPr>
        <p:spPr>
          <a:xfrm>
            <a:off x="2045780" y="2375114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89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F7A7097-FD75-FA46-9795-EF4B258B7040}"/>
              </a:ext>
            </a:extLst>
          </p:cNvPr>
          <p:cNvSpPr/>
          <p:nvPr/>
        </p:nvSpPr>
        <p:spPr>
          <a:xfrm>
            <a:off x="176565" y="523174"/>
            <a:ext cx="6093606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Denary to binary: Binary number line method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1DF576A-7E02-8247-BE42-1A6A08F9A384}"/>
              </a:ext>
            </a:extLst>
          </p:cNvPr>
          <p:cNvSpPr/>
          <p:nvPr/>
        </p:nvSpPr>
        <p:spPr>
          <a:xfrm>
            <a:off x="6416963" y="610242"/>
            <a:ext cx="5598472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Convert the denary number 89 into binary</a:t>
            </a:r>
          </a:p>
        </p:txBody>
      </p:sp>
    </p:spTree>
    <p:extLst>
      <p:ext uri="{BB962C8B-B14F-4D97-AF65-F5344CB8AC3E}">
        <p14:creationId xmlns:p14="http://schemas.microsoft.com/office/powerpoint/2010/main" val="12596114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21D04FE-E410-46ED-B208-BE191AFDFECE}"/>
              </a:ext>
            </a:extLst>
          </p:cNvPr>
          <p:cNvGraphicFramePr>
            <a:graphicFrameLocks noGrp="1"/>
          </p:cNvGraphicFramePr>
          <p:nvPr/>
        </p:nvGraphicFramePr>
        <p:xfrm>
          <a:off x="1803184" y="2971800"/>
          <a:ext cx="812800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1306957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52990278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2022604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47916922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98565246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80501621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33503870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1358840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99398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218207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50FB7F38-2FDA-4668-AD78-EE5F9FBD9328}"/>
              </a:ext>
            </a:extLst>
          </p:cNvPr>
          <p:cNvSpPr txBox="1"/>
          <p:nvPr/>
        </p:nvSpPr>
        <p:spPr>
          <a:xfrm>
            <a:off x="2045780" y="2375114"/>
            <a:ext cx="16417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89 - 64 = 25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6AB5337-7CB2-4846-A3B0-C870287D445B}"/>
              </a:ext>
            </a:extLst>
          </p:cNvPr>
          <p:cNvSpPr/>
          <p:nvPr/>
        </p:nvSpPr>
        <p:spPr>
          <a:xfrm>
            <a:off x="176565" y="523174"/>
            <a:ext cx="6093606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Denary to binary: Binary number line method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0627471-B98F-AA48-9474-374B25E3D25B}"/>
              </a:ext>
            </a:extLst>
          </p:cNvPr>
          <p:cNvSpPr/>
          <p:nvPr/>
        </p:nvSpPr>
        <p:spPr>
          <a:xfrm>
            <a:off x="6416963" y="610242"/>
            <a:ext cx="5598472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Convert the denary number 89 into binary</a:t>
            </a:r>
          </a:p>
        </p:txBody>
      </p:sp>
    </p:spTree>
    <p:extLst>
      <p:ext uri="{BB962C8B-B14F-4D97-AF65-F5344CB8AC3E}">
        <p14:creationId xmlns:p14="http://schemas.microsoft.com/office/powerpoint/2010/main" val="30510046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21D04FE-E410-46ED-B208-BE191AFDFECE}"/>
              </a:ext>
            </a:extLst>
          </p:cNvPr>
          <p:cNvGraphicFramePr>
            <a:graphicFrameLocks noGrp="1"/>
          </p:cNvGraphicFramePr>
          <p:nvPr/>
        </p:nvGraphicFramePr>
        <p:xfrm>
          <a:off x="1803184" y="2971800"/>
          <a:ext cx="812800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1306957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52990278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2022604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47916922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98565246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80501621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33503870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1358840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99398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218207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50FB7F38-2FDA-4668-AD78-EE5F9FBD9328}"/>
              </a:ext>
            </a:extLst>
          </p:cNvPr>
          <p:cNvSpPr txBox="1"/>
          <p:nvPr/>
        </p:nvSpPr>
        <p:spPr>
          <a:xfrm>
            <a:off x="2045780" y="2375114"/>
            <a:ext cx="16417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89 - 64 = 25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8541AB0-EEEE-CA4C-B14B-E8987C2DAE47}"/>
              </a:ext>
            </a:extLst>
          </p:cNvPr>
          <p:cNvSpPr/>
          <p:nvPr/>
        </p:nvSpPr>
        <p:spPr>
          <a:xfrm>
            <a:off x="176565" y="523174"/>
            <a:ext cx="6093606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Denary to binary: Binary number line method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CA1C2DC-7A46-FD4F-A5AC-0EA11ADFBDAF}"/>
              </a:ext>
            </a:extLst>
          </p:cNvPr>
          <p:cNvSpPr/>
          <p:nvPr/>
        </p:nvSpPr>
        <p:spPr>
          <a:xfrm>
            <a:off x="6416963" y="610242"/>
            <a:ext cx="5598472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Convert the denary number 89 into binary</a:t>
            </a:r>
          </a:p>
        </p:txBody>
      </p:sp>
    </p:spTree>
    <p:extLst>
      <p:ext uri="{BB962C8B-B14F-4D97-AF65-F5344CB8AC3E}">
        <p14:creationId xmlns:p14="http://schemas.microsoft.com/office/powerpoint/2010/main" val="38647583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21D04FE-E410-46ED-B208-BE191AFDFECE}"/>
              </a:ext>
            </a:extLst>
          </p:cNvPr>
          <p:cNvGraphicFramePr>
            <a:graphicFrameLocks noGrp="1"/>
          </p:cNvGraphicFramePr>
          <p:nvPr/>
        </p:nvGraphicFramePr>
        <p:xfrm>
          <a:off x="1803184" y="2971800"/>
          <a:ext cx="812800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1306957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52990278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2022604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47916922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98565246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80501621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33503870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1358840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99398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218207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50FB7F38-2FDA-4668-AD78-EE5F9FBD9328}"/>
              </a:ext>
            </a:extLst>
          </p:cNvPr>
          <p:cNvSpPr txBox="1"/>
          <p:nvPr/>
        </p:nvSpPr>
        <p:spPr>
          <a:xfrm>
            <a:off x="2045780" y="2375114"/>
            <a:ext cx="26324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89 - 64 = 25 - 16 = 9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6D6ADF7-5509-3C49-A272-7191D8F4DFB9}"/>
              </a:ext>
            </a:extLst>
          </p:cNvPr>
          <p:cNvSpPr/>
          <p:nvPr/>
        </p:nvSpPr>
        <p:spPr>
          <a:xfrm>
            <a:off x="176565" y="523174"/>
            <a:ext cx="6093606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Denary to binary: Binary number line method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FE8DB1C-E9B3-7E42-81F3-FF0F5295C0F1}"/>
              </a:ext>
            </a:extLst>
          </p:cNvPr>
          <p:cNvSpPr/>
          <p:nvPr/>
        </p:nvSpPr>
        <p:spPr>
          <a:xfrm>
            <a:off x="6416963" y="610242"/>
            <a:ext cx="5598472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Convert the denary number 89 into binary</a:t>
            </a:r>
          </a:p>
        </p:txBody>
      </p:sp>
    </p:spTree>
    <p:extLst>
      <p:ext uri="{BB962C8B-B14F-4D97-AF65-F5344CB8AC3E}">
        <p14:creationId xmlns:p14="http://schemas.microsoft.com/office/powerpoint/2010/main" val="13245440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21D04FE-E410-46ED-B208-BE191AFDFECE}"/>
              </a:ext>
            </a:extLst>
          </p:cNvPr>
          <p:cNvGraphicFramePr>
            <a:graphicFrameLocks noGrp="1"/>
          </p:cNvGraphicFramePr>
          <p:nvPr/>
        </p:nvGraphicFramePr>
        <p:xfrm>
          <a:off x="1803184" y="2971800"/>
          <a:ext cx="812800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1306957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52990278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2022604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47916922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98565246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80501621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33503870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1358840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99398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218207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50FB7F38-2FDA-4668-AD78-EE5F9FBD9328}"/>
              </a:ext>
            </a:extLst>
          </p:cNvPr>
          <p:cNvSpPr txBox="1"/>
          <p:nvPr/>
        </p:nvSpPr>
        <p:spPr>
          <a:xfrm>
            <a:off x="2045780" y="2375114"/>
            <a:ext cx="34676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89 - 64 = 25 - 16 = 9 - 8 = 1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AF8C51-D1F5-1048-AFCC-66A693280354}"/>
              </a:ext>
            </a:extLst>
          </p:cNvPr>
          <p:cNvSpPr/>
          <p:nvPr/>
        </p:nvSpPr>
        <p:spPr>
          <a:xfrm>
            <a:off x="176565" y="523174"/>
            <a:ext cx="6093606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Denary to binary: Binary number line method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327E77F-E25E-E34C-B755-38752A67B2C8}"/>
              </a:ext>
            </a:extLst>
          </p:cNvPr>
          <p:cNvSpPr/>
          <p:nvPr/>
        </p:nvSpPr>
        <p:spPr>
          <a:xfrm>
            <a:off x="6416963" y="610242"/>
            <a:ext cx="5598472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Convert the denary number 89 into binary</a:t>
            </a:r>
          </a:p>
        </p:txBody>
      </p:sp>
    </p:spTree>
    <p:extLst>
      <p:ext uri="{BB962C8B-B14F-4D97-AF65-F5344CB8AC3E}">
        <p14:creationId xmlns:p14="http://schemas.microsoft.com/office/powerpoint/2010/main" val="1279108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21D04FE-E410-46ED-B208-BE191AFDFECE}"/>
              </a:ext>
            </a:extLst>
          </p:cNvPr>
          <p:cNvGraphicFramePr>
            <a:graphicFrameLocks noGrp="1"/>
          </p:cNvGraphicFramePr>
          <p:nvPr/>
        </p:nvGraphicFramePr>
        <p:xfrm>
          <a:off x="1803184" y="2971800"/>
          <a:ext cx="812800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1306957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52990278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2022604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47916922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98565246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80501621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33503870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1358840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99398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218207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50FB7F38-2FDA-4668-AD78-EE5F9FBD9328}"/>
              </a:ext>
            </a:extLst>
          </p:cNvPr>
          <p:cNvSpPr txBox="1"/>
          <p:nvPr/>
        </p:nvSpPr>
        <p:spPr>
          <a:xfrm>
            <a:off x="2045780" y="2375114"/>
            <a:ext cx="34676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89 - 64 = 25 - 16 = 9 - 8 = 1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53BC9B5-6900-9546-BBE6-5F80AE3E9A7D}"/>
              </a:ext>
            </a:extLst>
          </p:cNvPr>
          <p:cNvSpPr/>
          <p:nvPr/>
        </p:nvSpPr>
        <p:spPr>
          <a:xfrm>
            <a:off x="176565" y="523174"/>
            <a:ext cx="6093606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Denary to binary: Binary number line method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DC2633D-969F-EB4F-86CC-32C54C1D6150}"/>
              </a:ext>
            </a:extLst>
          </p:cNvPr>
          <p:cNvSpPr/>
          <p:nvPr/>
        </p:nvSpPr>
        <p:spPr>
          <a:xfrm>
            <a:off x="6416963" y="610242"/>
            <a:ext cx="5598472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Convert the denary number 89 into binary</a:t>
            </a:r>
          </a:p>
        </p:txBody>
      </p:sp>
    </p:spTree>
    <p:extLst>
      <p:ext uri="{BB962C8B-B14F-4D97-AF65-F5344CB8AC3E}">
        <p14:creationId xmlns:p14="http://schemas.microsoft.com/office/powerpoint/2010/main" val="315578189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21D04FE-E410-46ED-B208-BE191AFDFECE}"/>
              </a:ext>
            </a:extLst>
          </p:cNvPr>
          <p:cNvGraphicFramePr>
            <a:graphicFrameLocks noGrp="1"/>
          </p:cNvGraphicFramePr>
          <p:nvPr/>
        </p:nvGraphicFramePr>
        <p:xfrm>
          <a:off x="1803184" y="2971800"/>
          <a:ext cx="812800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1306957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52990278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2022604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47916922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98565246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80501621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33503870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1358840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99398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218207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50FB7F38-2FDA-4668-AD78-EE5F9FBD9328}"/>
              </a:ext>
            </a:extLst>
          </p:cNvPr>
          <p:cNvSpPr txBox="1"/>
          <p:nvPr/>
        </p:nvSpPr>
        <p:spPr>
          <a:xfrm>
            <a:off x="2045780" y="2375114"/>
            <a:ext cx="34676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89 - 64 = 25 - 16 = 9 - 8 = 1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DE0B6EF-54FC-E34F-A8AB-84D3EFE8C90F}"/>
              </a:ext>
            </a:extLst>
          </p:cNvPr>
          <p:cNvSpPr/>
          <p:nvPr/>
        </p:nvSpPr>
        <p:spPr>
          <a:xfrm>
            <a:off x="176565" y="523174"/>
            <a:ext cx="6093606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Denary to binary: Binary number line method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365EA9A-A0EA-6546-B3CC-A916A3FDA1A3}"/>
              </a:ext>
            </a:extLst>
          </p:cNvPr>
          <p:cNvSpPr/>
          <p:nvPr/>
        </p:nvSpPr>
        <p:spPr>
          <a:xfrm>
            <a:off x="6416963" y="610242"/>
            <a:ext cx="5598472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Convert the denary number 89 into binary</a:t>
            </a:r>
          </a:p>
        </p:txBody>
      </p:sp>
    </p:spTree>
    <p:extLst>
      <p:ext uri="{BB962C8B-B14F-4D97-AF65-F5344CB8AC3E}">
        <p14:creationId xmlns:p14="http://schemas.microsoft.com/office/powerpoint/2010/main" val="94150284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21D04FE-E410-46ED-B208-BE191AFDFECE}"/>
              </a:ext>
            </a:extLst>
          </p:cNvPr>
          <p:cNvGraphicFramePr>
            <a:graphicFrameLocks noGrp="1"/>
          </p:cNvGraphicFramePr>
          <p:nvPr/>
        </p:nvGraphicFramePr>
        <p:xfrm>
          <a:off x="1803184" y="2971800"/>
          <a:ext cx="812800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1306957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52990278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2022604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47916922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98565246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80501621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33503870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1358840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99398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218207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50FB7F38-2FDA-4668-AD78-EE5F9FBD9328}"/>
              </a:ext>
            </a:extLst>
          </p:cNvPr>
          <p:cNvSpPr txBox="1"/>
          <p:nvPr/>
        </p:nvSpPr>
        <p:spPr>
          <a:xfrm>
            <a:off x="2045780" y="2375114"/>
            <a:ext cx="35365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89 - 64 = 25 - 16 = 9 - 8 = 1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11C8F7-7A16-3E45-B778-4573D4BC860B}"/>
              </a:ext>
            </a:extLst>
          </p:cNvPr>
          <p:cNvSpPr/>
          <p:nvPr/>
        </p:nvSpPr>
        <p:spPr>
          <a:xfrm>
            <a:off x="176565" y="523174"/>
            <a:ext cx="6093606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Denary to binary: Binary number line method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B88D8CA-DDFF-CE4E-B23E-F0DDFFBBB715}"/>
              </a:ext>
            </a:extLst>
          </p:cNvPr>
          <p:cNvSpPr/>
          <p:nvPr/>
        </p:nvSpPr>
        <p:spPr>
          <a:xfrm>
            <a:off x="9931184" y="3440245"/>
            <a:ext cx="16514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= 01011001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2390068-FE3F-F342-9611-A80462FC1FBE}"/>
              </a:ext>
            </a:extLst>
          </p:cNvPr>
          <p:cNvSpPr/>
          <p:nvPr/>
        </p:nvSpPr>
        <p:spPr>
          <a:xfrm>
            <a:off x="6416963" y="610242"/>
            <a:ext cx="5598472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Convert the denary number 89 into binary</a:t>
            </a:r>
          </a:p>
        </p:txBody>
      </p:sp>
    </p:spTree>
    <p:extLst>
      <p:ext uri="{BB962C8B-B14F-4D97-AF65-F5344CB8AC3E}">
        <p14:creationId xmlns:p14="http://schemas.microsoft.com/office/powerpoint/2010/main" val="23183127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4AC34DF-FF04-4010-B76A-8BC78CBA6B8D}"/>
              </a:ext>
            </a:extLst>
          </p:cNvPr>
          <p:cNvSpPr/>
          <p:nvPr/>
        </p:nvSpPr>
        <p:spPr>
          <a:xfrm>
            <a:off x="1290001" y="523174"/>
            <a:ext cx="4289705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Denary to binary: </a:t>
            </a:r>
            <a:b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Binary number line method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make_notes">
            <a:extLst>
              <a:ext uri="{FF2B5EF4-FFF2-40B4-BE49-F238E27FC236}">
                <a16:creationId xmlns:a16="http://schemas.microsoft.com/office/drawing/2014/main" id="{6E6FFBEB-9F14-4D9E-9366-23D47A8FCC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21D04FE-E410-46ED-B208-BE191AFDFECE}"/>
              </a:ext>
            </a:extLst>
          </p:cNvPr>
          <p:cNvGraphicFramePr>
            <a:graphicFrameLocks noGrp="1"/>
          </p:cNvGraphicFramePr>
          <p:nvPr/>
        </p:nvGraphicFramePr>
        <p:xfrm>
          <a:off x="1803184" y="2971800"/>
          <a:ext cx="8128000" cy="149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1306957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52990278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2022604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47916922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98565246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80501621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33503870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1358840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9398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1820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13956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3333307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2BDDA53D-C592-4ACB-9F4A-481B057B15BC}"/>
              </a:ext>
            </a:extLst>
          </p:cNvPr>
          <p:cNvSpPr/>
          <p:nvPr/>
        </p:nvSpPr>
        <p:spPr>
          <a:xfrm>
            <a:off x="6416963" y="610242"/>
            <a:ext cx="5598472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Convert the denary number 89 into binary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FB7F38-2FDA-4668-AD78-EE5F9FBD9328}"/>
              </a:ext>
            </a:extLst>
          </p:cNvPr>
          <p:cNvSpPr txBox="1"/>
          <p:nvPr/>
        </p:nvSpPr>
        <p:spPr>
          <a:xfrm>
            <a:off x="2045780" y="2375114"/>
            <a:ext cx="35365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89 - 64 = 25 - 16 = 9 - 8 = 1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1E7AE43-3D49-4409-A89D-0EA4DEE3AC75}"/>
              </a:ext>
            </a:extLst>
          </p:cNvPr>
          <p:cNvSpPr txBox="1"/>
          <p:nvPr/>
        </p:nvSpPr>
        <p:spPr>
          <a:xfrm>
            <a:off x="4573099" y="3709577"/>
            <a:ext cx="56778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+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8F140E2-5F0E-452F-95BF-4BFC036BE129}"/>
              </a:ext>
            </a:extLst>
          </p:cNvPr>
          <p:cNvSpPr txBox="1"/>
          <p:nvPr/>
        </p:nvSpPr>
        <p:spPr>
          <a:xfrm>
            <a:off x="5590638" y="3718559"/>
            <a:ext cx="56778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+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F89879-7D66-453D-AC31-94724B42A27B}"/>
              </a:ext>
            </a:extLst>
          </p:cNvPr>
          <p:cNvSpPr txBox="1"/>
          <p:nvPr/>
        </p:nvSpPr>
        <p:spPr>
          <a:xfrm>
            <a:off x="8639084" y="3709578"/>
            <a:ext cx="56778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+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D3F4FD9-0C98-4BD3-A2F6-83F303A5C7A8}"/>
              </a:ext>
            </a:extLst>
          </p:cNvPr>
          <p:cNvSpPr txBox="1"/>
          <p:nvPr/>
        </p:nvSpPr>
        <p:spPr>
          <a:xfrm>
            <a:off x="9931184" y="3995557"/>
            <a:ext cx="7184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= 89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EF82A00-585F-354B-9805-1C47BF5CC315}"/>
              </a:ext>
            </a:extLst>
          </p:cNvPr>
          <p:cNvSpPr/>
          <p:nvPr/>
        </p:nvSpPr>
        <p:spPr>
          <a:xfrm>
            <a:off x="9931184" y="3440245"/>
            <a:ext cx="16514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= 01011001</a:t>
            </a:r>
          </a:p>
        </p:txBody>
      </p:sp>
    </p:spTree>
    <p:extLst>
      <p:ext uri="{BB962C8B-B14F-4D97-AF65-F5344CB8AC3E}">
        <p14:creationId xmlns:p14="http://schemas.microsoft.com/office/powerpoint/2010/main" val="262407447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4AC34DF-FF04-4010-B76A-8BC78CBA6B8D}"/>
              </a:ext>
            </a:extLst>
          </p:cNvPr>
          <p:cNvSpPr/>
          <p:nvPr/>
        </p:nvSpPr>
        <p:spPr>
          <a:xfrm>
            <a:off x="176565" y="523174"/>
            <a:ext cx="3046695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Binary to denary</a:t>
            </a: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21D04FE-E410-46ED-B208-BE191AFDFECE}"/>
              </a:ext>
            </a:extLst>
          </p:cNvPr>
          <p:cNvGraphicFramePr>
            <a:graphicFrameLocks noGrp="1"/>
          </p:cNvGraphicFramePr>
          <p:nvPr/>
        </p:nvGraphicFramePr>
        <p:xfrm>
          <a:off x="1803184" y="2971800"/>
          <a:ext cx="8128000" cy="149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1306957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52990278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2022604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47916922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98565246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80501621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33503870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1358840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solidFill>
                      <a:srgbClr val="5C739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solidFill>
                      <a:srgbClr val="5C739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solidFill>
                      <a:srgbClr val="5C739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solidFill>
                      <a:srgbClr val="5C739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solidFill>
                      <a:srgbClr val="5C739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solidFill>
                      <a:srgbClr val="5C739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solidFill>
                      <a:srgbClr val="5C739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5C73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9398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1820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13956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3333307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E18FD32F-1F13-4CA9-8C81-F33F90AE0EE5}"/>
              </a:ext>
            </a:extLst>
          </p:cNvPr>
          <p:cNvSpPr/>
          <p:nvPr/>
        </p:nvSpPr>
        <p:spPr>
          <a:xfrm>
            <a:off x="5573486" y="610242"/>
            <a:ext cx="6441949" cy="47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400" dirty="0">
                <a:solidFill>
                  <a:schemeClr val="tx1"/>
                </a:solidFill>
              </a:rPr>
              <a:t>Convert the binary number 01100110 into denary</a:t>
            </a:r>
          </a:p>
          <a:p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18306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21D04FE-E410-46ED-B208-BE191AFDFECE}"/>
              </a:ext>
            </a:extLst>
          </p:cNvPr>
          <p:cNvGraphicFramePr>
            <a:graphicFrameLocks noGrp="1"/>
          </p:cNvGraphicFramePr>
          <p:nvPr/>
        </p:nvGraphicFramePr>
        <p:xfrm>
          <a:off x="1803184" y="2971800"/>
          <a:ext cx="8128000" cy="149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1306957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52990278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2022604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47916922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98565246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80501621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33503870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1358840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solidFill>
                      <a:srgbClr val="5C739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solidFill>
                      <a:srgbClr val="5C739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solidFill>
                      <a:srgbClr val="5C739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solidFill>
                      <a:srgbClr val="5C739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solidFill>
                      <a:srgbClr val="5C739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solidFill>
                      <a:srgbClr val="5C739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solidFill>
                      <a:srgbClr val="5C739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5C73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9398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1820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13956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3333307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C7D2012D-E061-445E-8434-EB01E387E4D4}"/>
              </a:ext>
            </a:extLst>
          </p:cNvPr>
          <p:cNvSpPr/>
          <p:nvPr/>
        </p:nvSpPr>
        <p:spPr>
          <a:xfrm>
            <a:off x="176565" y="523174"/>
            <a:ext cx="3046695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Binary to denary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D38E8C-44AC-1B42-A46C-510BA89BC8E3}"/>
              </a:ext>
            </a:extLst>
          </p:cNvPr>
          <p:cNvSpPr/>
          <p:nvPr/>
        </p:nvSpPr>
        <p:spPr>
          <a:xfrm>
            <a:off x="5573486" y="610242"/>
            <a:ext cx="6441949" cy="47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400" dirty="0">
                <a:solidFill>
                  <a:schemeClr val="tx1"/>
                </a:solidFill>
              </a:rPr>
              <a:t>Convert the binary number 01100110 into denary</a:t>
            </a:r>
          </a:p>
          <a:p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29602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4AC34DF-FF04-4010-B76A-8BC78CBA6B8D}"/>
              </a:ext>
            </a:extLst>
          </p:cNvPr>
          <p:cNvSpPr/>
          <p:nvPr/>
        </p:nvSpPr>
        <p:spPr>
          <a:xfrm>
            <a:off x="1290001" y="523174"/>
            <a:ext cx="4289705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Binary to denary</a:t>
            </a:r>
          </a:p>
        </p:txBody>
      </p:sp>
      <p:pic>
        <p:nvPicPr>
          <p:cNvPr id="4" name="Picture 2" descr="make_notes">
            <a:extLst>
              <a:ext uri="{FF2B5EF4-FFF2-40B4-BE49-F238E27FC236}">
                <a16:creationId xmlns:a16="http://schemas.microsoft.com/office/drawing/2014/main" id="{6E6FFBEB-9F14-4D9E-9366-23D47A8FCC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21D04FE-E410-46ED-B208-BE191AFDFECE}"/>
              </a:ext>
            </a:extLst>
          </p:cNvPr>
          <p:cNvGraphicFramePr>
            <a:graphicFrameLocks noGrp="1"/>
          </p:cNvGraphicFramePr>
          <p:nvPr/>
        </p:nvGraphicFramePr>
        <p:xfrm>
          <a:off x="1803184" y="2971800"/>
          <a:ext cx="8128000" cy="149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1306957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52990278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2022604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47916922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98565246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80501621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33503870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1358840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solidFill>
                      <a:srgbClr val="5C739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solidFill>
                      <a:srgbClr val="5C739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solidFill>
                      <a:srgbClr val="5C739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5C73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9398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1820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13956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3333307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D39EEA86-F79C-438D-B56F-F9FFF4C2FAB1}"/>
              </a:ext>
            </a:extLst>
          </p:cNvPr>
          <p:cNvSpPr txBox="1"/>
          <p:nvPr/>
        </p:nvSpPr>
        <p:spPr>
          <a:xfrm>
            <a:off x="3546732" y="3699898"/>
            <a:ext cx="56778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+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443D5AB-33E8-4524-92A8-02E5F0BC695C}"/>
              </a:ext>
            </a:extLst>
          </p:cNvPr>
          <p:cNvSpPr txBox="1"/>
          <p:nvPr/>
        </p:nvSpPr>
        <p:spPr>
          <a:xfrm>
            <a:off x="4557549" y="3699897"/>
            <a:ext cx="56778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+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E232CA-97A1-4516-B01B-478E8FD19B7B}"/>
              </a:ext>
            </a:extLst>
          </p:cNvPr>
          <p:cNvSpPr txBox="1"/>
          <p:nvPr/>
        </p:nvSpPr>
        <p:spPr>
          <a:xfrm>
            <a:off x="6603651" y="3705408"/>
            <a:ext cx="56778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+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854149B-13F7-4171-B7D5-FC3CF591D240}"/>
              </a:ext>
            </a:extLst>
          </p:cNvPr>
          <p:cNvSpPr txBox="1"/>
          <p:nvPr/>
        </p:nvSpPr>
        <p:spPr>
          <a:xfrm>
            <a:off x="7608950" y="3699896"/>
            <a:ext cx="56778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+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E52BF9B-9609-45B0-8C68-9235C285ED66}"/>
              </a:ext>
            </a:extLst>
          </p:cNvPr>
          <p:cNvSpPr txBox="1"/>
          <p:nvPr/>
        </p:nvSpPr>
        <p:spPr>
          <a:xfrm>
            <a:off x="9931184" y="3995557"/>
            <a:ext cx="8739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= 102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88C64B4-43E4-284C-BCE1-8554C108A8B0}"/>
              </a:ext>
            </a:extLst>
          </p:cNvPr>
          <p:cNvSpPr/>
          <p:nvPr/>
        </p:nvSpPr>
        <p:spPr>
          <a:xfrm>
            <a:off x="5573486" y="610242"/>
            <a:ext cx="6441949" cy="47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400" dirty="0">
                <a:solidFill>
                  <a:schemeClr val="tx1"/>
                </a:solidFill>
              </a:rPr>
              <a:t>Convert the binary number 01100110 into denary</a:t>
            </a:r>
          </a:p>
          <a:p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4576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RVPSRJS5WCQE-1801518596-45148</_dlc_DocId>
    <_dlc_DocIdUrl xmlns="17a39593-945a-4813-81bf-1728cf9e5038">
      <Url>https://stpeterscatholicschool.sharepoint.com/sites/StaffShared/_layouts/15/DocIdRedir.aspx?ID=RVPSRJS5WCQE-1801518596-45148</Url>
      <Description>RVPSRJS5WCQE-1801518596-45148</Description>
    </_dlc_DocIdUrl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1688DD1-7F6C-4A7A-AB89-E6EA79237497}"/>
</file>

<file path=customXml/itemProps2.xml><?xml version="1.0" encoding="utf-8"?>
<ds:datastoreItem xmlns:ds="http://schemas.openxmlformats.org/officeDocument/2006/customXml" ds:itemID="{B59ED1DE-9D1C-4D0E-AD7C-6500E5C383AB}"/>
</file>

<file path=customXml/itemProps3.xml><?xml version="1.0" encoding="utf-8"?>
<ds:datastoreItem xmlns:ds="http://schemas.openxmlformats.org/officeDocument/2006/customXml" ds:itemID="{52A7CBBC-C3A4-4C5D-A228-EC9D549F2BFC}"/>
</file>

<file path=customXml/itemProps4.xml><?xml version="1.0" encoding="utf-8"?>
<ds:datastoreItem xmlns:ds="http://schemas.openxmlformats.org/officeDocument/2006/customXml" ds:itemID="{D1D53708-F5EB-4538-BFA5-36C1CDEB6DCE}"/>
</file>

<file path=docProps/app.xml><?xml version="1.0" encoding="utf-8"?>
<Properties xmlns="http://schemas.openxmlformats.org/officeDocument/2006/extended-properties" xmlns:vt="http://schemas.openxmlformats.org/officeDocument/2006/docPropsVTypes">
  <TotalTime>4910</TotalTime>
  <Words>957</Words>
  <Application>Microsoft Macintosh PowerPoint</Application>
  <PresentationFormat>Widescreen</PresentationFormat>
  <Paragraphs>499</Paragraphs>
  <Slides>36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1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Sargent</dc:creator>
  <cp:lastModifiedBy>Andrew Fenn</cp:lastModifiedBy>
  <cp:revision>55</cp:revision>
  <dcterms:created xsi:type="dcterms:W3CDTF">2019-10-14T15:21:06Z</dcterms:created>
  <dcterms:modified xsi:type="dcterms:W3CDTF">2021-02-25T14:47:25Z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ea3f2745-0436-4cfc-8c83-eb3dbeb2c124</vt:lpwstr>
  </property>
  <property fmtid="{D5CDD505-2E9C-101B-9397-08002B2CF9AE}" pid="4" name="MediaServiceImageTags">
    <vt:lpwstr/>
  </property>
</Properties>
</file>