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28.xml" ContentType="application/vnd.openxmlformats-officedocument.drawingml.diagramData+xml"/>
  <Override PartName="/ppt/diagrams/data10.xml" ContentType="application/vnd.openxmlformats-officedocument.drawingml.diagramData+xml"/>
  <Override PartName="/ppt/diagrams/data48.xml" ContentType="application/vnd.openxmlformats-officedocument.drawingml.diagramData+xml"/>
  <Override PartName="/ppt/diagrams/data47.xml" ContentType="application/vnd.openxmlformats-officedocument.drawingml.diagramData+xml"/>
  <Override PartName="/ppt/diagrams/data46.xml" ContentType="application/vnd.openxmlformats-officedocument.drawingml.diagramData+xml"/>
  <Override PartName="/ppt/diagrams/data45.xml" ContentType="application/vnd.openxmlformats-officedocument.drawingml.diagramData+xml"/>
  <Override PartName="/ppt/diagrams/data11.xml" ContentType="application/vnd.openxmlformats-officedocument.drawingml.diagramData+xml"/>
  <Override PartName="/ppt/diagrams/data44.xml" ContentType="application/vnd.openxmlformats-officedocument.drawingml.diagramData+xml"/>
  <Override PartName="/ppt/diagrams/data43.xml" ContentType="application/vnd.openxmlformats-officedocument.drawingml.diagramData+xml"/>
  <Override PartName="/ppt/diagrams/data42.xml" ContentType="application/vnd.openxmlformats-officedocument.drawingml.diagramData+xml"/>
  <Override PartName="/ppt/diagrams/data41.xml" ContentType="application/vnd.openxmlformats-officedocument.drawingml.diagramData+xml"/>
  <Override PartName="/ppt/diagrams/data12.xml" ContentType="application/vnd.openxmlformats-officedocument.drawingml.diagramData+xml"/>
  <Override PartName="/ppt/diagrams/data40.xml" ContentType="application/vnd.openxmlformats-officedocument.drawingml.diagramData+xml"/>
  <Override PartName="/ppt/diagrams/data39.xml" ContentType="application/vnd.openxmlformats-officedocument.drawingml.diagramData+xml"/>
  <Override PartName="/ppt/diagrams/data38.xml" ContentType="application/vnd.openxmlformats-officedocument.drawingml.diagramData+xml"/>
  <Override PartName="/ppt/diagrams/data37.xml" ContentType="application/vnd.openxmlformats-officedocument.drawingml.diagramData+xml"/>
  <Override PartName="/ppt/diagrams/data13.xml" ContentType="application/vnd.openxmlformats-officedocument.drawingml.diagramData+xml"/>
  <Override PartName="/ppt/diagrams/data36.xml" ContentType="application/vnd.openxmlformats-officedocument.drawingml.diagramData+xml"/>
  <Override PartName="/ppt/diagrams/data35.xml" ContentType="application/vnd.openxmlformats-officedocument.drawingml.diagramData+xml"/>
  <Override PartName="/ppt/diagrams/data34.xml" ContentType="application/vnd.openxmlformats-officedocument.drawingml.diagramData+xml"/>
  <Override PartName="/ppt/diagrams/data33.xml" ContentType="application/vnd.openxmlformats-officedocument.drawingml.diagramData+xml"/>
  <Override PartName="/ppt/diagrams/data14.xml" ContentType="application/vnd.openxmlformats-officedocument.drawingml.diagramData+xml"/>
  <Override PartName="/ppt/diagrams/data32.xml" ContentType="application/vnd.openxmlformats-officedocument.drawingml.diagramData+xml"/>
  <Override PartName="/ppt/diagrams/data31.xml" ContentType="application/vnd.openxmlformats-officedocument.drawingml.diagramData+xml"/>
  <Override PartName="/ppt/diagrams/data30.xml" ContentType="application/vnd.openxmlformats-officedocument.drawingml.diagramData+xml"/>
  <Override PartName="/ppt/diagrams/data29.xml" ContentType="application/vnd.openxmlformats-officedocument.drawingml.diagramData+xml"/>
  <Override PartName="/ppt/diagrams/data15.xml" ContentType="application/vnd.openxmlformats-officedocument.drawingml.diagramData+xml"/>
  <Override PartName="/ppt/presentation.xml" ContentType="application/vnd.openxmlformats-officedocument.presentationml.presentation.main+xml"/>
  <Override PartName="/ppt/diagrams/data27.xml" ContentType="application/vnd.openxmlformats-officedocument.drawingml.diagramData+xml"/>
  <Override PartName="/ppt/diagrams/data26.xml" ContentType="application/vnd.openxmlformats-officedocument.drawingml.diagramData+xml"/>
  <Override PartName="/ppt/diagrams/data25.xml" ContentType="application/vnd.openxmlformats-officedocument.drawingml.diagramData+xml"/>
  <Override PartName="/ppt/diagrams/data16.xml" ContentType="application/vnd.openxmlformats-officedocument.drawingml.diagramData+xml"/>
  <Override PartName="/ppt/diagrams/data24.xml" ContentType="application/vnd.openxmlformats-officedocument.drawingml.diagramData+xml"/>
  <Override PartName="/ppt/diagrams/data23.xml" ContentType="application/vnd.openxmlformats-officedocument.drawingml.diagramData+xml"/>
  <Override PartName="/ppt/diagrams/data22.xml" ContentType="application/vnd.openxmlformats-officedocument.drawingml.diagramData+xml"/>
  <Override PartName="/ppt/diagrams/data21.xml" ContentType="application/vnd.openxmlformats-officedocument.drawingml.diagramData+xml"/>
  <Override PartName="/ppt/diagrams/data17.xml" ContentType="application/vnd.openxmlformats-officedocument.drawingml.diagramData+xml"/>
  <Override PartName="/ppt/diagrams/data20.xml" ContentType="application/vnd.openxmlformats-officedocument.drawingml.diagramData+xml"/>
  <Override PartName="/ppt/diagrams/data19.xml" ContentType="application/vnd.openxmlformats-officedocument.drawingml.diagramData+xml"/>
  <Override PartName="/ppt/diagrams/data18.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4.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5.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diagrams/quickStyle14.xml" ContentType="application/vnd.openxmlformats-officedocument.drawingml.diagramStyle+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rawing30.xml" ContentType="application/vnd.ms-office.drawingml.diagramDrawing+xml"/>
  <Override PartName="/ppt/diagrams/layout14.xml" ContentType="application/vnd.openxmlformats-officedocument.drawingml.diagramLayout+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colors30.xml" ContentType="application/vnd.openxmlformats-officedocument.drawingml.diagramColors+xml"/>
  <Override PartName="/ppt/diagrams/drawing13.xml" ContentType="application/vnd.ms-office.drawingml.diagramDrawing+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quickStyle30.xml" ContentType="application/vnd.openxmlformats-officedocument.drawingml.diagramStyle+xml"/>
  <Override PartName="/ppt/diagrams/colors13.xml" ContentType="application/vnd.openxmlformats-officedocument.drawingml.diagramColors+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layout30.xml" ContentType="application/vnd.openxmlformats-officedocument.drawingml.diagramLayout+xml"/>
  <Override PartName="/ppt/diagrams/quickStyle13.xml" ContentType="application/vnd.openxmlformats-officedocument.drawingml.diagramStyle+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colors14.xml" ContentType="application/vnd.openxmlformats-officedocument.drawingml.diagramColors+xml"/>
  <Override PartName="/ppt/diagrams/layout13.xml" ContentType="application/vnd.openxmlformats-officedocument.drawingml.diagramLayout+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rawing29.xml" ContentType="application/vnd.ms-office.drawingml.diagramDrawing+xml"/>
  <Override PartName="/ppt/diagrams/drawing12.xml" ContentType="application/vnd.ms-office.drawingml.diagramDrawing+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colors29.xml" ContentType="application/vnd.openxmlformats-officedocument.drawingml.diagramColors+xml"/>
  <Override PartName="/ppt/diagrams/colors12.xml" ContentType="application/vnd.openxmlformats-officedocument.drawingml.diagramColors+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quickStyle29.xml" ContentType="application/vnd.openxmlformats-officedocument.drawingml.diagramStyle+xml"/>
  <Override PartName="/ppt/diagrams/quickStyle12.xml" ContentType="application/vnd.openxmlformats-officedocument.drawingml.diagramStyle+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layout29.xml" ContentType="application/vnd.openxmlformats-officedocument.drawingml.diagramLayout+xml"/>
  <Override PartName="/ppt/diagrams/layout12.xml" ContentType="application/vnd.openxmlformats-officedocument.drawingml.diagramLayout+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rawing14.xml" ContentType="application/vnd.ms-office.drawingml.diagramDrawing+xml"/>
  <Override PartName="/ppt/diagrams/drawing11.xml" ContentType="application/vnd.ms-office.drawingml.diagramDrawing+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rawing28.xml" ContentType="application/vnd.ms-office.drawingml.diagramDrawing+xml"/>
  <Override PartName="/ppt/diagrams/colors11.xml" ContentType="application/vnd.openxmlformats-officedocument.drawingml.diagramColors+xml"/>
  <Override PartName="/ppt/diagrams/layout42.xml" ContentType="application/vnd.openxmlformats-officedocument.drawingml.diagramLayout+xml"/>
  <Override PartName="/ppt/diagrams/colors28.xml" ContentType="application/vnd.openxmlformats-officedocument.drawingml.diagramColors+xml"/>
  <Override PartName="/ppt/diagrams/colors42.xml" ContentType="application/vnd.openxmlformats-officedocument.drawingml.diagramColors+xml"/>
  <Override PartName="/ppt/diagrams/drawing42.xml" ContentType="application/vnd.ms-office.drawingml.diagramDrawing+xml"/>
  <Override PartName="/ppt/diagrams/quickStyle28.xml" ContentType="application/vnd.openxmlformats-officedocument.drawingml.diagramStyle+xml"/>
  <Override PartName="/ppt/diagrams/quickStyle11.xml" ContentType="application/vnd.openxmlformats-officedocument.drawingml.diagramStyle+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layout28.xml" ContentType="application/vnd.openxmlformats-officedocument.drawingml.diagramLayout+xml"/>
  <Override PartName="/ppt/diagrams/layout11.xml" ContentType="application/vnd.openxmlformats-officedocument.drawingml.diagramLayout+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layout15.xml" ContentType="application/vnd.openxmlformats-officedocument.drawingml.diagramLayout+xml"/>
  <Override PartName="/ppt/diagrams/drawing10.xml" ContentType="application/vnd.ms-office.drawingml.diagramDrawing+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rawing27.xml" ContentType="application/vnd.ms-office.drawingml.diagramDrawing+xml"/>
  <Override PartName="/ppt/diagrams/colors10.xml" ContentType="application/vnd.openxmlformats-officedocument.drawingml.diagramColors+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colors27.xml" ContentType="application/vnd.openxmlformats-officedocument.drawingml.diagramColors+xml"/>
  <Override PartName="/ppt/diagrams/quickStyle10.xml" ContentType="application/vnd.openxmlformats-officedocument.drawingml.diagramStyle+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quickStyle27.xml" ContentType="application/vnd.openxmlformats-officedocument.drawingml.diagramStyle+xml"/>
  <Override PartName="/ppt/diagrams/layout10.xml" ContentType="application/vnd.openxmlformats-officedocument.drawingml.diagramLayout+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quickStyle42.xml" ContentType="application/vnd.openxmlformats-officedocument.drawingml.diagramStyle+xml"/>
  <Override PartName="/ppt/diagrams/layout27.xml" ContentType="application/vnd.openxmlformats-officedocument.drawingml.diagramLayout+xml"/>
  <Override PartName="/ppt/diagrams/drawing9.xml" ContentType="application/vnd.ms-office.drawingml.diagramDrawing+xml"/>
  <Override PartName="/ppt/diagrams/colors9.xml" ContentType="application/vnd.openxmlformats-officedocument.drawingml.diagramColors+xml"/>
  <Override PartName="/ppt/diagrams/quickStyle15.xml" ContentType="application/vnd.openxmlformats-officedocument.drawingml.diagramStyle+xml"/>
  <Override PartName="/ppt/diagrams/quickStyle9.xml" ContentType="application/vnd.openxmlformats-officedocument.drawingml.diagramStyle+xml"/>
  <Override PartName="/ppt/diagrams/layout9.xml" ContentType="application/vnd.openxmlformats-officedocument.drawingml.diagramLayout+xml"/>
  <Override PartName="/ppt/diagrams/drawing8.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diagrams/layout7.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diagrams/drawing26.xml" ContentType="application/vnd.ms-office.drawingml.diagramDrawing+xml"/>
  <Override PartName="/ppt/diagrams/colors26.xml" ContentType="application/vnd.openxmlformats-officedocument.drawingml.diagramColors+xml"/>
  <Override PartName="/ppt/diagrams/quickStyle26.xml" ContentType="application/vnd.openxmlformats-officedocument.drawingml.diagramStyle+xml"/>
  <Override PartName="/ppt/diagrams/layout26.xml" ContentType="application/vnd.openxmlformats-officedocument.drawingml.diagramLayout+xml"/>
  <Override PartName="/ppt/diagrams/colors15.xml" ContentType="application/vnd.openxmlformats-officedocument.drawingml.diagramColors+xml"/>
  <Override PartName="/ppt/diagrams/drawing25.xml" ContentType="application/vnd.ms-office.drawingml.diagramDrawing+xml"/>
  <Override PartName="/ppt/diagrams/colors25.xml" ContentType="application/vnd.openxmlformats-officedocument.drawingml.diagramColors+xml"/>
  <Override PartName="/ppt/diagrams/quickStyle25.xml" ContentType="application/vnd.openxmlformats-officedocument.drawingml.diagramStyle+xml"/>
  <Override PartName="/ppt/diagrams/layout25.xml" ContentType="application/vnd.openxmlformats-officedocument.drawingml.diagramLayout+xml"/>
  <Override PartName="/ppt/diagrams/drawing15.xml" ContentType="application/vnd.ms-office.drawingml.diagramDrawing+xml"/>
  <Override PartName="/ppt/diagrams/drawing24.xml" ContentType="application/vnd.ms-office.drawingml.diagramDrawing+xml"/>
  <Override PartName="/ppt/diagrams/colors24.xml" ContentType="application/vnd.openxmlformats-officedocument.drawingml.diagramColors+xml"/>
  <Override PartName="/ppt/diagrams/quickStyle24.xml" ContentType="application/vnd.openxmlformats-officedocument.drawingml.diagramStyle+xml"/>
  <Override PartName="/ppt/theme/theme1.xml" ContentType="application/vnd.openxmlformats-officedocument.theme+xml"/>
  <Override PartName="/ppt/diagrams/layout24.xml" ContentType="application/vnd.openxmlformats-officedocument.drawingml.diagramLayout+xml"/>
  <Override PartName="/ppt/diagrams/layout16.xml" ContentType="application/vnd.openxmlformats-officedocument.drawingml.diagramLayout+xml"/>
  <Override PartName="/ppt/notesMasters/notesMaster1.xml" ContentType="application/vnd.openxmlformats-officedocument.presentationml.notesMaster+xml"/>
  <Override PartName="/ppt/diagrams/drawing23.xml" ContentType="application/vnd.ms-office.drawingml.diagramDrawing+xml"/>
  <Override PartName="/ppt/diagrams/colors23.xml" ContentType="application/vnd.openxmlformats-officedocument.drawingml.diagramColors+xml"/>
  <Override PartName="/ppt/diagrams/quickStyle23.xml" ContentType="application/vnd.openxmlformats-officedocument.drawingml.diagramStyle+xml"/>
  <Override PartName="/ppt/diagrams/layout23.xml" ContentType="application/vnd.openxmlformats-officedocument.drawingml.diagramLayout+xml"/>
  <Override PartName="/ppt/diagrams/quickStyle16.xml" ContentType="application/vnd.openxmlformats-officedocument.drawingml.diagramStyle+xml"/>
  <Override PartName="/ppt/diagrams/drawing22.xml" ContentType="application/vnd.ms-office.drawingml.diagramDrawing+xml"/>
  <Override PartName="/ppt/diagrams/colors22.xml" ContentType="application/vnd.openxmlformats-officedocument.drawingml.diagramColors+xml"/>
  <Override PartName="/ppt/diagrams/quickStyle22.xml" ContentType="application/vnd.openxmlformats-officedocument.drawingml.diagramStyle+xml"/>
  <Override PartName="/ppt/diagrams/layout22.xml" ContentType="application/vnd.openxmlformats-officedocument.drawingml.diagramLayout+xml"/>
  <Override PartName="/ppt/diagrams/colors16.xml" ContentType="application/vnd.openxmlformats-officedocument.drawingml.diagramColors+xml"/>
  <Override PartName="/ppt/diagrams/drawing21.xml" ContentType="application/vnd.ms-office.drawingml.diagramDrawing+xml"/>
  <Override PartName="/ppt/diagrams/colors21.xml" ContentType="application/vnd.openxmlformats-officedocument.drawingml.diagramColors+xml"/>
  <Override PartName="/ppt/diagrams/quickStyle21.xml" ContentType="application/vnd.openxmlformats-officedocument.drawingml.diagramStyle+xml"/>
  <Override PartName="/ppt/diagrams/layout21.xml" ContentType="application/vnd.openxmlformats-officedocument.drawingml.diagramLayout+xml"/>
  <Override PartName="/ppt/diagrams/drawing16.xml" ContentType="application/vnd.ms-office.drawingml.diagramDrawing+xml"/>
  <Override PartName="/ppt/diagrams/drawing20.xml" ContentType="application/vnd.ms-office.drawingml.diagramDrawing+xml"/>
  <Override PartName="/ppt/diagrams/colors20.xml" ContentType="application/vnd.openxmlformats-officedocument.drawingml.diagramColors+xml"/>
  <Override PartName="/ppt/diagrams/quickStyle20.xml" ContentType="application/vnd.openxmlformats-officedocument.drawingml.diagramStyle+xml"/>
  <Override PartName="/ppt/diagrams/layout20.xml" ContentType="application/vnd.openxmlformats-officedocument.drawingml.diagramLayout+xml"/>
  <Override PartName="/ppt/diagrams/layout17.xml" ContentType="application/vnd.openxmlformats-officedocument.drawingml.diagramLayout+xml"/>
  <Override PartName="/ppt/diagrams/drawing19.xml" ContentType="application/vnd.ms-office.drawingml.diagramDrawing+xml"/>
  <Override PartName="/ppt/diagrams/colors19.xml" ContentType="application/vnd.openxmlformats-officedocument.drawingml.diagramColors+xml"/>
  <Override PartName="/ppt/diagrams/quickStyle19.xml" ContentType="application/vnd.openxmlformats-officedocument.drawingml.diagramStyle+xml"/>
  <Override PartName="/ppt/diagrams/layout19.xml" ContentType="application/vnd.openxmlformats-officedocument.drawingml.diagramLayout+xml"/>
  <Override PartName="/ppt/diagrams/quickStyle17.xml" ContentType="application/vnd.openxmlformats-officedocument.drawingml.diagramStyle+xml"/>
  <Override PartName="/ppt/diagrams/drawing18.xml" ContentType="application/vnd.ms-office.drawingml.diagramDrawing+xml"/>
  <Override PartName="/ppt/diagrams/colors18.xml" ContentType="application/vnd.openxmlformats-officedocument.drawingml.diagramColors+xml"/>
  <Override PartName="/ppt/diagrams/quickStyle18.xml" ContentType="application/vnd.openxmlformats-officedocument.drawingml.diagramStyle+xml"/>
  <Override PartName="/ppt/diagrams/layout18.xml" ContentType="application/vnd.openxmlformats-officedocument.drawingml.diagramLayout+xml"/>
  <Override PartName="/ppt/diagrams/colors17.xml" ContentType="application/vnd.openxmlformats-officedocument.drawingml.diagramColors+xml"/>
  <Override PartName="/ppt/diagrams/drawing17.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7" r:id="rId2"/>
    <p:sldId id="261" r:id="rId3"/>
    <p:sldId id="319" r:id="rId4"/>
    <p:sldId id="271" r:id="rId5"/>
    <p:sldId id="320" r:id="rId6"/>
    <p:sldId id="264" r:id="rId7"/>
    <p:sldId id="265" r:id="rId8"/>
    <p:sldId id="266" r:id="rId9"/>
    <p:sldId id="267" r:id="rId10"/>
    <p:sldId id="321" r:id="rId11"/>
    <p:sldId id="268" r:id="rId12"/>
    <p:sldId id="269" r:id="rId13"/>
    <p:sldId id="262" r:id="rId14"/>
    <p:sldId id="263" r:id="rId15"/>
    <p:sldId id="270" r:id="rId16"/>
    <p:sldId id="322" r:id="rId17"/>
    <p:sldId id="272" r:id="rId18"/>
    <p:sldId id="273" r:id="rId19"/>
    <p:sldId id="274" r:id="rId20"/>
    <p:sldId id="276" r:id="rId21"/>
    <p:sldId id="277" r:id="rId22"/>
    <p:sldId id="278" r:id="rId23"/>
    <p:sldId id="279" r:id="rId24"/>
    <p:sldId id="280" r:id="rId25"/>
    <p:sldId id="281" r:id="rId26"/>
    <p:sldId id="282" r:id="rId27"/>
    <p:sldId id="283" r:id="rId28"/>
    <p:sldId id="285" r:id="rId29"/>
    <p:sldId id="284"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8" r:id="rId51"/>
    <p:sldId id="309" r:id="rId52"/>
    <p:sldId id="310" r:id="rId53"/>
    <p:sldId id="311" r:id="rId54"/>
    <p:sldId id="312" r:id="rId55"/>
    <p:sldId id="313" r:id="rId56"/>
    <p:sldId id="314" r:id="rId57"/>
    <p:sldId id="315" r:id="rId58"/>
    <p:sldId id="316" r:id="rId59"/>
    <p:sldId id="317" r:id="rId60"/>
    <p:sldId id="318"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0B4"/>
    <a:srgbClr val="E9EBF5"/>
    <a:srgbClr val="CFD5EA"/>
    <a:srgbClr val="F8F9FC"/>
    <a:srgbClr val="7CD0DA"/>
    <a:srgbClr val="CCECFF"/>
    <a:srgbClr val="4472C4"/>
    <a:srgbClr val="008C8C"/>
    <a:srgbClr val="26C9FF"/>
    <a:srgbClr val="197D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6677" autoAdjust="0"/>
    <p:restoredTop sz="94694"/>
  </p:normalViewPr>
  <p:slideViewPr>
    <p:cSldViewPr snapToGrid="0">
      <p:cViewPr varScale="1">
        <p:scale>
          <a:sx n="125" d="100"/>
          <a:sy n="125" d="100"/>
        </p:scale>
        <p:origin x="416" y="16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presProps" Target="pres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customXml" Target="../customXml/item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dgm:t>
        <a:bodyPr/>
        <a:lstStyle/>
        <a:p>
          <a:r>
            <a:rPr lang="en-GB" dirty="0"/>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dgm:t>
        <a:bodyPr/>
        <a:lstStyle/>
        <a:p>
          <a:r>
            <a:rPr lang="en-GB" dirty="0"/>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a:effectLst>
          <a:glow rad="228600">
            <a:schemeClr val="accent6">
              <a:satMod val="175000"/>
              <a:alpha val="40000"/>
            </a:schemeClr>
          </a:glow>
        </a:effectLst>
      </dgm:spPr>
      <dgm:t>
        <a:bodyPr/>
        <a:lstStyle/>
        <a:p>
          <a:r>
            <a:rPr lang="en-GB" dirty="0">
              <a:effectLst>
                <a:glow rad="228600">
                  <a:schemeClr val="accent6">
                    <a:satMod val="175000"/>
                    <a:alpha val="40000"/>
                  </a:schemeClr>
                </a:glow>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168A9BFE-ABCA-48CD-8813-9FF553341774}" type="doc">
      <dgm:prSet loTypeId="urn:microsoft.com/office/officeart/2005/8/layout/cycle1" loCatId="cycle" qsTypeId="urn:microsoft.com/office/officeart/2005/8/quickstyle/simple5" qsCatId="simple" csTypeId="urn:microsoft.com/office/officeart/2005/8/colors/colorful5" csCatId="colorful" phldr="1"/>
      <dgm:spPr/>
      <dgm:t>
        <a:bodyPr/>
        <a:lstStyle/>
        <a:p>
          <a:endParaRPr lang="en-GB"/>
        </a:p>
      </dgm:t>
    </dgm:pt>
    <dgm:pt modelId="{6842DA50-CEE8-47B5-B931-7A9393136184}">
      <dgm:prSet phldrT="[Text]"/>
      <dgm:spPr>
        <a:effectLst/>
      </dgm:spPr>
      <dgm:t>
        <a:bodyPr/>
        <a:lstStyle/>
        <a:p>
          <a:r>
            <a:rPr lang="en-GB" dirty="0">
              <a:effectLst/>
            </a:rPr>
            <a:t>Fetch</a:t>
          </a:r>
        </a:p>
      </dgm:t>
    </dgm:pt>
    <dgm:pt modelId="{12477C33-A3F3-4DDB-9F3C-FE5C58E1F1D5}" type="parTrans" cxnId="{6D4501A0-5EEB-40A9-B0A4-8C715F299173}">
      <dgm:prSet/>
      <dgm:spPr/>
      <dgm:t>
        <a:bodyPr/>
        <a:lstStyle/>
        <a:p>
          <a:endParaRPr lang="en-GB"/>
        </a:p>
      </dgm:t>
    </dgm:pt>
    <dgm:pt modelId="{B8AA122B-A3F6-4DFE-A1E3-9BFCE7A87C39}" type="sibTrans" cxnId="{6D4501A0-5EEB-40A9-B0A4-8C715F299173}">
      <dgm:prSet/>
      <dgm:spPr/>
      <dgm:t>
        <a:bodyPr/>
        <a:lstStyle/>
        <a:p>
          <a:endParaRPr lang="en-GB"/>
        </a:p>
      </dgm:t>
    </dgm:pt>
    <dgm:pt modelId="{BE36BA5D-9AEC-46F0-9263-5B32A2D05211}">
      <dgm:prSet phldrT="[Text]"/>
      <dgm:spPr>
        <a:effectLst>
          <a:glow rad="228600">
            <a:schemeClr val="accent6">
              <a:satMod val="175000"/>
              <a:alpha val="40000"/>
            </a:schemeClr>
          </a:glow>
        </a:effectLst>
      </dgm:spPr>
      <dgm:t>
        <a:bodyPr/>
        <a:lstStyle/>
        <a:p>
          <a:r>
            <a:rPr lang="en-GB" dirty="0">
              <a:effectLst/>
            </a:rPr>
            <a:t>Decode</a:t>
          </a:r>
        </a:p>
      </dgm:t>
    </dgm:pt>
    <dgm:pt modelId="{BA9EE12F-930B-4B2B-94F6-EE37FEB216F4}" type="parTrans" cxnId="{5B5E18A9-B41C-4EDA-89E4-A734E163C4EF}">
      <dgm:prSet/>
      <dgm:spPr/>
      <dgm:t>
        <a:bodyPr/>
        <a:lstStyle/>
        <a:p>
          <a:endParaRPr lang="en-GB"/>
        </a:p>
      </dgm:t>
    </dgm:pt>
    <dgm:pt modelId="{C85AEC76-63E3-476B-A692-C8F6A25AD157}" type="sibTrans" cxnId="{5B5E18A9-B41C-4EDA-89E4-A734E163C4EF}">
      <dgm:prSet/>
      <dgm:spPr/>
      <dgm:t>
        <a:bodyPr/>
        <a:lstStyle/>
        <a:p>
          <a:endParaRPr lang="en-GB"/>
        </a:p>
      </dgm:t>
    </dgm:pt>
    <dgm:pt modelId="{A770D5D2-7337-4D98-8B0F-2C2793FB4DB9}">
      <dgm:prSet phldrT="[Text]"/>
      <dgm:spPr/>
      <dgm:t>
        <a:bodyPr/>
        <a:lstStyle/>
        <a:p>
          <a:r>
            <a:rPr lang="en-GB" dirty="0">
              <a:effectLst>
                <a:glow rad="228600">
                  <a:schemeClr val="accent6">
                    <a:satMod val="175000"/>
                    <a:alpha val="40000"/>
                  </a:schemeClr>
                </a:glow>
              </a:effectLst>
            </a:rPr>
            <a:t>Execute</a:t>
          </a:r>
        </a:p>
      </dgm:t>
    </dgm:pt>
    <dgm:pt modelId="{D2705AFC-BFBF-43A9-8C4C-161618814E83}" type="parTrans" cxnId="{205330DE-97AB-481C-97B0-03F777D5DEE9}">
      <dgm:prSet/>
      <dgm:spPr/>
      <dgm:t>
        <a:bodyPr/>
        <a:lstStyle/>
        <a:p>
          <a:endParaRPr lang="en-GB"/>
        </a:p>
      </dgm:t>
    </dgm:pt>
    <dgm:pt modelId="{6AAE54C8-AE29-4956-A449-E3FA667B8A5B}" type="sibTrans" cxnId="{205330DE-97AB-481C-97B0-03F777D5DEE9}">
      <dgm:prSet/>
      <dgm:spPr/>
      <dgm:t>
        <a:bodyPr/>
        <a:lstStyle/>
        <a:p>
          <a:endParaRPr lang="en-GB"/>
        </a:p>
      </dgm:t>
    </dgm:pt>
    <dgm:pt modelId="{7A1C98A6-2B1F-4DFA-9489-58E38EADB9B3}" type="pres">
      <dgm:prSet presAssocID="{168A9BFE-ABCA-48CD-8813-9FF553341774}" presName="cycle" presStyleCnt="0">
        <dgm:presLayoutVars>
          <dgm:dir/>
          <dgm:resizeHandles val="exact"/>
        </dgm:presLayoutVars>
      </dgm:prSet>
      <dgm:spPr/>
    </dgm:pt>
    <dgm:pt modelId="{E22742FA-E403-4B11-9B5C-CE7E6BB98FD5}" type="pres">
      <dgm:prSet presAssocID="{6842DA50-CEE8-47B5-B931-7A9393136184}" presName="dummy" presStyleCnt="0"/>
      <dgm:spPr/>
    </dgm:pt>
    <dgm:pt modelId="{CB292671-4C80-404E-8B72-59D887C6BBAE}" type="pres">
      <dgm:prSet presAssocID="{6842DA50-CEE8-47B5-B931-7A9393136184}" presName="node" presStyleLbl="revTx" presStyleIdx="0" presStyleCnt="3">
        <dgm:presLayoutVars>
          <dgm:bulletEnabled val="1"/>
        </dgm:presLayoutVars>
      </dgm:prSet>
      <dgm:spPr/>
    </dgm:pt>
    <dgm:pt modelId="{C1AED320-1753-4C0D-842F-2519B09C6001}" type="pres">
      <dgm:prSet presAssocID="{B8AA122B-A3F6-4DFE-A1E3-9BFCE7A87C39}" presName="sibTrans" presStyleLbl="node1" presStyleIdx="0" presStyleCnt="3"/>
      <dgm:spPr/>
    </dgm:pt>
    <dgm:pt modelId="{16DE466F-B06F-4EF2-B443-28569848D041}" type="pres">
      <dgm:prSet presAssocID="{BE36BA5D-9AEC-46F0-9263-5B32A2D05211}" presName="dummy" presStyleCnt="0"/>
      <dgm:spPr/>
    </dgm:pt>
    <dgm:pt modelId="{8BA9E797-AE85-4DB0-97ED-DD2F469D835D}" type="pres">
      <dgm:prSet presAssocID="{BE36BA5D-9AEC-46F0-9263-5B32A2D05211}" presName="node" presStyleLbl="revTx" presStyleIdx="1" presStyleCnt="3">
        <dgm:presLayoutVars>
          <dgm:bulletEnabled val="1"/>
        </dgm:presLayoutVars>
      </dgm:prSet>
      <dgm:spPr/>
    </dgm:pt>
    <dgm:pt modelId="{B58D9F07-3E86-4426-AC66-AA8FB1EA7B68}" type="pres">
      <dgm:prSet presAssocID="{C85AEC76-63E3-476B-A692-C8F6A25AD157}" presName="sibTrans" presStyleLbl="node1" presStyleIdx="1" presStyleCnt="3"/>
      <dgm:spPr/>
    </dgm:pt>
    <dgm:pt modelId="{62D1857F-0C84-44E7-AB84-DAFEB677ED3D}" type="pres">
      <dgm:prSet presAssocID="{A770D5D2-7337-4D98-8B0F-2C2793FB4DB9}" presName="dummy" presStyleCnt="0"/>
      <dgm:spPr/>
    </dgm:pt>
    <dgm:pt modelId="{910C47DD-1A2D-43CB-B8F6-2C86C7C954AC}" type="pres">
      <dgm:prSet presAssocID="{A770D5D2-7337-4D98-8B0F-2C2793FB4DB9}" presName="node" presStyleLbl="revTx" presStyleIdx="2" presStyleCnt="3">
        <dgm:presLayoutVars>
          <dgm:bulletEnabled val="1"/>
        </dgm:presLayoutVars>
      </dgm:prSet>
      <dgm:spPr/>
    </dgm:pt>
    <dgm:pt modelId="{482C25EE-16B8-4C69-BE50-2A045E73C4FF}" type="pres">
      <dgm:prSet presAssocID="{6AAE54C8-AE29-4956-A449-E3FA667B8A5B}" presName="sibTrans" presStyleLbl="node1" presStyleIdx="2" presStyleCnt="3"/>
      <dgm:spPr/>
    </dgm:pt>
  </dgm:ptLst>
  <dgm:cxnLst>
    <dgm:cxn modelId="{7DDDB71B-EE09-4768-9BB0-B41D5234495C}" type="presOf" srcId="{168A9BFE-ABCA-48CD-8813-9FF553341774}" destId="{7A1C98A6-2B1F-4DFA-9489-58E38EADB9B3}" srcOrd="0" destOrd="0" presId="urn:microsoft.com/office/officeart/2005/8/layout/cycle1"/>
    <dgm:cxn modelId="{77E6A060-A62E-474E-A78D-4321D35F4086}" type="presOf" srcId="{6AAE54C8-AE29-4956-A449-E3FA667B8A5B}" destId="{482C25EE-16B8-4C69-BE50-2A045E73C4FF}" srcOrd="0" destOrd="0" presId="urn:microsoft.com/office/officeart/2005/8/layout/cycle1"/>
    <dgm:cxn modelId="{B406557B-E5F0-4A45-B026-75F4F71F09BF}" type="presOf" srcId="{B8AA122B-A3F6-4DFE-A1E3-9BFCE7A87C39}" destId="{C1AED320-1753-4C0D-842F-2519B09C6001}" srcOrd="0" destOrd="0" presId="urn:microsoft.com/office/officeart/2005/8/layout/cycle1"/>
    <dgm:cxn modelId="{D73E317E-353E-4014-ABB6-4CC3BD9AF526}" type="presOf" srcId="{C85AEC76-63E3-476B-A692-C8F6A25AD157}" destId="{B58D9F07-3E86-4426-AC66-AA8FB1EA7B68}" srcOrd="0" destOrd="0" presId="urn:microsoft.com/office/officeart/2005/8/layout/cycle1"/>
    <dgm:cxn modelId="{F1CA2290-D789-4886-9527-7E04DF5F4EE7}" type="presOf" srcId="{BE36BA5D-9AEC-46F0-9263-5B32A2D05211}" destId="{8BA9E797-AE85-4DB0-97ED-DD2F469D835D}" srcOrd="0" destOrd="0" presId="urn:microsoft.com/office/officeart/2005/8/layout/cycle1"/>
    <dgm:cxn modelId="{6D4501A0-5EEB-40A9-B0A4-8C715F299173}" srcId="{168A9BFE-ABCA-48CD-8813-9FF553341774}" destId="{6842DA50-CEE8-47B5-B931-7A9393136184}" srcOrd="0" destOrd="0" parTransId="{12477C33-A3F3-4DDB-9F3C-FE5C58E1F1D5}" sibTransId="{B8AA122B-A3F6-4DFE-A1E3-9BFCE7A87C39}"/>
    <dgm:cxn modelId="{5B5E18A9-B41C-4EDA-89E4-A734E163C4EF}" srcId="{168A9BFE-ABCA-48CD-8813-9FF553341774}" destId="{BE36BA5D-9AEC-46F0-9263-5B32A2D05211}" srcOrd="1" destOrd="0" parTransId="{BA9EE12F-930B-4B2B-94F6-EE37FEB216F4}" sibTransId="{C85AEC76-63E3-476B-A692-C8F6A25AD157}"/>
    <dgm:cxn modelId="{CEFD9DB0-86EA-4485-96C8-40B3008FF674}" type="presOf" srcId="{6842DA50-CEE8-47B5-B931-7A9393136184}" destId="{CB292671-4C80-404E-8B72-59D887C6BBAE}" srcOrd="0" destOrd="0" presId="urn:microsoft.com/office/officeart/2005/8/layout/cycle1"/>
    <dgm:cxn modelId="{205330DE-97AB-481C-97B0-03F777D5DEE9}" srcId="{168A9BFE-ABCA-48CD-8813-9FF553341774}" destId="{A770D5D2-7337-4D98-8B0F-2C2793FB4DB9}" srcOrd="2" destOrd="0" parTransId="{D2705AFC-BFBF-43A9-8C4C-161618814E83}" sibTransId="{6AAE54C8-AE29-4956-A449-E3FA667B8A5B}"/>
    <dgm:cxn modelId="{6001A7F2-2E69-4A5C-BA8D-C68EA8101432}" type="presOf" srcId="{A770D5D2-7337-4D98-8B0F-2C2793FB4DB9}" destId="{910C47DD-1A2D-43CB-B8F6-2C86C7C954AC}" srcOrd="0" destOrd="0" presId="urn:microsoft.com/office/officeart/2005/8/layout/cycle1"/>
    <dgm:cxn modelId="{F609313E-A46B-474E-94D3-F61298D1A5C0}" type="presParOf" srcId="{7A1C98A6-2B1F-4DFA-9489-58E38EADB9B3}" destId="{E22742FA-E403-4B11-9B5C-CE7E6BB98FD5}" srcOrd="0" destOrd="0" presId="urn:microsoft.com/office/officeart/2005/8/layout/cycle1"/>
    <dgm:cxn modelId="{050DB78F-50C8-48F4-8C4C-4B1BAB759462}" type="presParOf" srcId="{7A1C98A6-2B1F-4DFA-9489-58E38EADB9B3}" destId="{CB292671-4C80-404E-8B72-59D887C6BBAE}" srcOrd="1" destOrd="0" presId="urn:microsoft.com/office/officeart/2005/8/layout/cycle1"/>
    <dgm:cxn modelId="{BF501004-5329-4FE3-ADDB-648CD9FEAC73}" type="presParOf" srcId="{7A1C98A6-2B1F-4DFA-9489-58E38EADB9B3}" destId="{C1AED320-1753-4C0D-842F-2519B09C6001}" srcOrd="2" destOrd="0" presId="urn:microsoft.com/office/officeart/2005/8/layout/cycle1"/>
    <dgm:cxn modelId="{48A92789-60E7-4E96-A89B-77668C45F249}" type="presParOf" srcId="{7A1C98A6-2B1F-4DFA-9489-58E38EADB9B3}" destId="{16DE466F-B06F-4EF2-B443-28569848D041}" srcOrd="3" destOrd="0" presId="urn:microsoft.com/office/officeart/2005/8/layout/cycle1"/>
    <dgm:cxn modelId="{CAB52800-044F-43E8-90A8-F31F84B7D487}" type="presParOf" srcId="{7A1C98A6-2B1F-4DFA-9489-58E38EADB9B3}" destId="{8BA9E797-AE85-4DB0-97ED-DD2F469D835D}" srcOrd="4" destOrd="0" presId="urn:microsoft.com/office/officeart/2005/8/layout/cycle1"/>
    <dgm:cxn modelId="{32E147CF-83CB-4B11-A3DC-034AAAD4FA5C}" type="presParOf" srcId="{7A1C98A6-2B1F-4DFA-9489-58E38EADB9B3}" destId="{B58D9F07-3E86-4426-AC66-AA8FB1EA7B68}" srcOrd="5" destOrd="0" presId="urn:microsoft.com/office/officeart/2005/8/layout/cycle1"/>
    <dgm:cxn modelId="{183D90BA-87A1-42DC-B19F-09A131845296}" type="presParOf" srcId="{7A1C98A6-2B1F-4DFA-9489-58E38EADB9B3}" destId="{62D1857F-0C84-44E7-AB84-DAFEB677ED3D}" srcOrd="6" destOrd="0" presId="urn:microsoft.com/office/officeart/2005/8/layout/cycle1"/>
    <dgm:cxn modelId="{003BB5B3-221A-4526-8BD2-28C0229F6B87}" type="presParOf" srcId="{7A1C98A6-2B1F-4DFA-9489-58E38EADB9B3}" destId="{910C47DD-1A2D-43CB-B8F6-2C86C7C954AC}" srcOrd="7" destOrd="0" presId="urn:microsoft.com/office/officeart/2005/8/layout/cycle1"/>
    <dgm:cxn modelId="{057D068E-5248-44F3-B38C-336B16169FD5}" type="presParOf" srcId="{7A1C98A6-2B1F-4DFA-9489-58E38EADB9B3}" destId="{482C25EE-16B8-4C69-BE50-2A045E73C4FF}"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92671-4C80-404E-8B72-59D887C6BBAE}">
      <dsp:nvSpPr>
        <dsp:cNvPr id="0" name=""/>
        <dsp:cNvSpPr/>
      </dsp:nvSpPr>
      <dsp:spPr>
        <a:xfrm>
          <a:off x="2658158"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Fetch</a:t>
          </a:r>
        </a:p>
      </dsp:txBody>
      <dsp:txXfrm>
        <a:off x="2658158" y="242332"/>
        <a:ext cx="1234335" cy="1234335"/>
      </dsp:txXfrm>
    </dsp:sp>
    <dsp:sp modelId="{C1AED320-1753-4C0D-842F-2519B09C6001}">
      <dsp:nvSpPr>
        <dsp:cNvPr id="0" name=""/>
        <dsp:cNvSpPr/>
      </dsp:nvSpPr>
      <dsp:spPr>
        <a:xfrm>
          <a:off x="777500" y="-675"/>
          <a:ext cx="2919193" cy="2919193"/>
        </a:xfrm>
        <a:prstGeom prst="circularArrow">
          <a:avLst>
            <a:gd name="adj1" fmla="val 8245"/>
            <a:gd name="adj2" fmla="val 575845"/>
            <a:gd name="adj3" fmla="val 2965098"/>
            <a:gd name="adj4" fmla="val 50890"/>
            <a:gd name="adj5" fmla="val 961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BA9E797-AE85-4DB0-97ED-DD2F469D835D}">
      <dsp:nvSpPr>
        <dsp:cNvPr id="0" name=""/>
        <dsp:cNvSpPr/>
      </dsp:nvSpPr>
      <dsp:spPr>
        <a:xfrm>
          <a:off x="1619929" y="2040597"/>
          <a:ext cx="1234335" cy="1234335"/>
        </a:xfrm>
        <a:prstGeom prst="rect">
          <a:avLst/>
        </a:prstGeom>
        <a:noFill/>
        <a:ln>
          <a:noFill/>
        </a:ln>
        <a:effectLst>
          <a:glow rad="228600">
            <a:schemeClr val="accent6">
              <a:satMod val="175000"/>
              <a:alpha val="40000"/>
            </a:schemeClr>
          </a:glow>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rPr>
            <a:t>Decode</a:t>
          </a:r>
        </a:p>
      </dsp:txBody>
      <dsp:txXfrm>
        <a:off x="1619929" y="2040597"/>
        <a:ext cx="1234335" cy="1234335"/>
      </dsp:txXfrm>
    </dsp:sp>
    <dsp:sp modelId="{B58D9F07-3E86-4426-AC66-AA8FB1EA7B68}">
      <dsp:nvSpPr>
        <dsp:cNvPr id="0" name=""/>
        <dsp:cNvSpPr/>
      </dsp:nvSpPr>
      <dsp:spPr>
        <a:xfrm>
          <a:off x="777500" y="-675"/>
          <a:ext cx="2919193" cy="2919193"/>
        </a:xfrm>
        <a:prstGeom prst="circularArrow">
          <a:avLst>
            <a:gd name="adj1" fmla="val 8245"/>
            <a:gd name="adj2" fmla="val 575845"/>
            <a:gd name="adj3" fmla="val 10173265"/>
            <a:gd name="adj4" fmla="val 7259056"/>
            <a:gd name="adj5" fmla="val 9619"/>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0C47DD-1A2D-43CB-B8F6-2C86C7C954AC}">
      <dsp:nvSpPr>
        <dsp:cNvPr id="0" name=""/>
        <dsp:cNvSpPr/>
      </dsp:nvSpPr>
      <dsp:spPr>
        <a:xfrm>
          <a:off x="581700" y="242332"/>
          <a:ext cx="1234335" cy="12343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glow rad="228600">
                  <a:schemeClr val="accent6">
                    <a:satMod val="175000"/>
                    <a:alpha val="40000"/>
                  </a:schemeClr>
                </a:glow>
              </a:effectLst>
            </a:rPr>
            <a:t>Execute</a:t>
          </a:r>
        </a:p>
      </dsp:txBody>
      <dsp:txXfrm>
        <a:off x="581700" y="242332"/>
        <a:ext cx="1234335" cy="1234335"/>
      </dsp:txXfrm>
    </dsp:sp>
    <dsp:sp modelId="{482C25EE-16B8-4C69-BE50-2A045E73C4FF}">
      <dsp:nvSpPr>
        <dsp:cNvPr id="0" name=""/>
        <dsp:cNvSpPr/>
      </dsp:nvSpPr>
      <dsp:spPr>
        <a:xfrm>
          <a:off x="777500" y="-675"/>
          <a:ext cx="2919193" cy="2919193"/>
        </a:xfrm>
        <a:prstGeom prst="circularArrow">
          <a:avLst>
            <a:gd name="adj1" fmla="val 8245"/>
            <a:gd name="adj2" fmla="val 575845"/>
            <a:gd name="adj3" fmla="val 16857882"/>
            <a:gd name="adj4" fmla="val 14966273"/>
            <a:gd name="adj5" fmla="val 9619"/>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577F07-0489-49B9-BA28-962446337EA9}" type="datetimeFigureOut">
              <a:rPr lang="en-GB" smtClean="0"/>
              <a:t>24/02/2021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565F45-C0C4-4F90-BB1C-B5246233BB67}" type="slidenum">
              <a:rPr lang="en-GB" smtClean="0"/>
              <a:t>‹#›</a:t>
            </a:fld>
            <a:endParaRPr lang="en-GB" dirty="0"/>
          </a:p>
        </p:txBody>
      </p:sp>
    </p:spTree>
    <p:extLst>
      <p:ext uri="{BB962C8B-B14F-4D97-AF65-F5344CB8AC3E}">
        <p14:creationId xmlns:p14="http://schemas.microsoft.com/office/powerpoint/2010/main" val="5382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38</a:t>
            </a:fld>
            <a:endParaRPr lang="en-GB" dirty="0"/>
          </a:p>
        </p:txBody>
      </p:sp>
    </p:spTree>
    <p:extLst>
      <p:ext uri="{BB962C8B-B14F-4D97-AF65-F5344CB8AC3E}">
        <p14:creationId xmlns:p14="http://schemas.microsoft.com/office/powerpoint/2010/main" val="2456998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39</a:t>
            </a:fld>
            <a:endParaRPr lang="en-GB" dirty="0"/>
          </a:p>
        </p:txBody>
      </p:sp>
    </p:spTree>
    <p:extLst>
      <p:ext uri="{BB962C8B-B14F-4D97-AF65-F5344CB8AC3E}">
        <p14:creationId xmlns:p14="http://schemas.microsoft.com/office/powerpoint/2010/main" val="1805239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40</a:t>
            </a:fld>
            <a:endParaRPr lang="en-GB" dirty="0"/>
          </a:p>
        </p:txBody>
      </p:sp>
    </p:spTree>
    <p:extLst>
      <p:ext uri="{BB962C8B-B14F-4D97-AF65-F5344CB8AC3E}">
        <p14:creationId xmlns:p14="http://schemas.microsoft.com/office/powerpoint/2010/main" val="1063745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41</a:t>
            </a:fld>
            <a:endParaRPr lang="en-GB" dirty="0"/>
          </a:p>
        </p:txBody>
      </p:sp>
    </p:spTree>
    <p:extLst>
      <p:ext uri="{BB962C8B-B14F-4D97-AF65-F5344CB8AC3E}">
        <p14:creationId xmlns:p14="http://schemas.microsoft.com/office/powerpoint/2010/main" val="1895242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42</a:t>
            </a:fld>
            <a:endParaRPr lang="en-GB" dirty="0"/>
          </a:p>
        </p:txBody>
      </p:sp>
    </p:spTree>
    <p:extLst>
      <p:ext uri="{BB962C8B-B14F-4D97-AF65-F5344CB8AC3E}">
        <p14:creationId xmlns:p14="http://schemas.microsoft.com/office/powerpoint/2010/main" val="106901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43</a:t>
            </a:fld>
            <a:endParaRPr lang="en-GB" dirty="0"/>
          </a:p>
        </p:txBody>
      </p:sp>
    </p:spTree>
    <p:extLst>
      <p:ext uri="{BB962C8B-B14F-4D97-AF65-F5344CB8AC3E}">
        <p14:creationId xmlns:p14="http://schemas.microsoft.com/office/powerpoint/2010/main" val="2672636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44</a:t>
            </a:fld>
            <a:endParaRPr lang="en-GB" dirty="0"/>
          </a:p>
        </p:txBody>
      </p:sp>
    </p:spTree>
    <p:extLst>
      <p:ext uri="{BB962C8B-B14F-4D97-AF65-F5344CB8AC3E}">
        <p14:creationId xmlns:p14="http://schemas.microsoft.com/office/powerpoint/2010/main" val="1254568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45</a:t>
            </a:fld>
            <a:endParaRPr lang="en-GB" dirty="0"/>
          </a:p>
        </p:txBody>
      </p:sp>
    </p:spTree>
    <p:extLst>
      <p:ext uri="{BB962C8B-B14F-4D97-AF65-F5344CB8AC3E}">
        <p14:creationId xmlns:p14="http://schemas.microsoft.com/office/powerpoint/2010/main" val="1335053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46</a:t>
            </a:fld>
            <a:endParaRPr lang="en-GB" dirty="0"/>
          </a:p>
        </p:txBody>
      </p:sp>
    </p:spTree>
    <p:extLst>
      <p:ext uri="{BB962C8B-B14F-4D97-AF65-F5344CB8AC3E}">
        <p14:creationId xmlns:p14="http://schemas.microsoft.com/office/powerpoint/2010/main" val="2256746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47</a:t>
            </a:fld>
            <a:endParaRPr lang="en-GB" dirty="0"/>
          </a:p>
        </p:txBody>
      </p:sp>
    </p:spTree>
    <p:extLst>
      <p:ext uri="{BB962C8B-B14F-4D97-AF65-F5344CB8AC3E}">
        <p14:creationId xmlns:p14="http://schemas.microsoft.com/office/powerpoint/2010/main" val="3637911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48</a:t>
            </a:fld>
            <a:endParaRPr lang="en-GB" dirty="0"/>
          </a:p>
        </p:txBody>
      </p:sp>
    </p:spTree>
    <p:extLst>
      <p:ext uri="{BB962C8B-B14F-4D97-AF65-F5344CB8AC3E}">
        <p14:creationId xmlns:p14="http://schemas.microsoft.com/office/powerpoint/2010/main" val="1691443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49</a:t>
            </a:fld>
            <a:endParaRPr lang="en-GB" dirty="0"/>
          </a:p>
        </p:txBody>
      </p:sp>
    </p:spTree>
    <p:extLst>
      <p:ext uri="{BB962C8B-B14F-4D97-AF65-F5344CB8AC3E}">
        <p14:creationId xmlns:p14="http://schemas.microsoft.com/office/powerpoint/2010/main" val="29806781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50</a:t>
            </a:fld>
            <a:endParaRPr lang="en-GB" dirty="0"/>
          </a:p>
        </p:txBody>
      </p:sp>
    </p:spTree>
    <p:extLst>
      <p:ext uri="{BB962C8B-B14F-4D97-AF65-F5344CB8AC3E}">
        <p14:creationId xmlns:p14="http://schemas.microsoft.com/office/powerpoint/2010/main" val="17774405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51</a:t>
            </a:fld>
            <a:endParaRPr lang="en-GB" dirty="0"/>
          </a:p>
        </p:txBody>
      </p:sp>
    </p:spTree>
    <p:extLst>
      <p:ext uri="{BB962C8B-B14F-4D97-AF65-F5344CB8AC3E}">
        <p14:creationId xmlns:p14="http://schemas.microsoft.com/office/powerpoint/2010/main" val="26810036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52</a:t>
            </a:fld>
            <a:endParaRPr lang="en-GB" dirty="0"/>
          </a:p>
        </p:txBody>
      </p:sp>
    </p:spTree>
    <p:extLst>
      <p:ext uri="{BB962C8B-B14F-4D97-AF65-F5344CB8AC3E}">
        <p14:creationId xmlns:p14="http://schemas.microsoft.com/office/powerpoint/2010/main" val="2996820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53</a:t>
            </a:fld>
            <a:endParaRPr lang="en-GB" dirty="0"/>
          </a:p>
        </p:txBody>
      </p:sp>
    </p:spTree>
    <p:extLst>
      <p:ext uri="{BB962C8B-B14F-4D97-AF65-F5344CB8AC3E}">
        <p14:creationId xmlns:p14="http://schemas.microsoft.com/office/powerpoint/2010/main" val="7806553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54</a:t>
            </a:fld>
            <a:endParaRPr lang="en-GB" dirty="0"/>
          </a:p>
        </p:txBody>
      </p:sp>
    </p:spTree>
    <p:extLst>
      <p:ext uri="{BB962C8B-B14F-4D97-AF65-F5344CB8AC3E}">
        <p14:creationId xmlns:p14="http://schemas.microsoft.com/office/powerpoint/2010/main" val="2884003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55</a:t>
            </a:fld>
            <a:endParaRPr lang="en-GB" dirty="0"/>
          </a:p>
        </p:txBody>
      </p:sp>
    </p:spTree>
    <p:extLst>
      <p:ext uri="{BB962C8B-B14F-4D97-AF65-F5344CB8AC3E}">
        <p14:creationId xmlns:p14="http://schemas.microsoft.com/office/powerpoint/2010/main" val="2430976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56</a:t>
            </a:fld>
            <a:endParaRPr lang="en-GB" dirty="0"/>
          </a:p>
        </p:txBody>
      </p:sp>
    </p:spTree>
    <p:extLst>
      <p:ext uri="{BB962C8B-B14F-4D97-AF65-F5344CB8AC3E}">
        <p14:creationId xmlns:p14="http://schemas.microsoft.com/office/powerpoint/2010/main" val="1437071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57</a:t>
            </a:fld>
            <a:endParaRPr lang="en-GB" dirty="0"/>
          </a:p>
        </p:txBody>
      </p:sp>
    </p:spTree>
    <p:extLst>
      <p:ext uri="{BB962C8B-B14F-4D97-AF65-F5344CB8AC3E}">
        <p14:creationId xmlns:p14="http://schemas.microsoft.com/office/powerpoint/2010/main" val="12679691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58</a:t>
            </a:fld>
            <a:endParaRPr lang="en-GB" dirty="0"/>
          </a:p>
        </p:txBody>
      </p:sp>
    </p:spTree>
    <p:extLst>
      <p:ext uri="{BB962C8B-B14F-4D97-AF65-F5344CB8AC3E}">
        <p14:creationId xmlns:p14="http://schemas.microsoft.com/office/powerpoint/2010/main" val="3038211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59</a:t>
            </a:fld>
            <a:endParaRPr lang="en-GB" dirty="0"/>
          </a:p>
        </p:txBody>
      </p:sp>
    </p:spTree>
    <p:extLst>
      <p:ext uri="{BB962C8B-B14F-4D97-AF65-F5344CB8AC3E}">
        <p14:creationId xmlns:p14="http://schemas.microsoft.com/office/powerpoint/2010/main" val="24675865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565F45-C0C4-4F90-BB1C-B5246233BB67}" type="slidenum">
              <a:rPr lang="en-GB" smtClean="0"/>
              <a:t>60</a:t>
            </a:fld>
            <a:endParaRPr lang="en-GB" dirty="0"/>
          </a:p>
        </p:txBody>
      </p:sp>
    </p:spTree>
    <p:extLst>
      <p:ext uri="{BB962C8B-B14F-4D97-AF65-F5344CB8AC3E}">
        <p14:creationId xmlns:p14="http://schemas.microsoft.com/office/powerpoint/2010/main" val="3799156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67369-A355-4D19-AEEC-9D0100EF3C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24699-1673-40E6-9241-180D779421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9CBE935-35F7-402A-9F4D-C68B29248BA9}"/>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004D7A12-EBDB-45B0-9FF5-F17A7EF6715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37C7090-3E02-4EBA-95BB-2F3FF45C1E86}"/>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018429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77CF4-093B-4C66-A107-491AFAE190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7249AB-C9F4-4A3F-A472-C5FDCF3AAF3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A491B-E55E-4F96-A0A2-08ABE85381B5}"/>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5D5EE9C3-3BD7-499C-9C8F-E914AF0CCD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8CA0F2C-BB77-4D20-BD01-009748E06A21}"/>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443006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AB41-C5F4-4F77-8A5C-14CA38A3E7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C5B807-A41F-4934-B9B5-F06B7FECF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1BA9AEC-9ECF-4105-84CF-CCC301ADB0FE}"/>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199A81FA-05E8-4A50-9FC5-A94F3634CB5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B13BE1-EE3A-45AF-BF76-41B86D070B05}"/>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1730735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01685-8ECA-46F3-BC78-B8E4D43D8A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A252D3-EA14-47C6-8BDF-B549E97DE48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9FA317-5ECF-4693-88DD-BCA7EC3919D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CCCA0AA-2226-49B9-8142-4F45D8CE683F}"/>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6" name="Footer Placeholder 5">
            <a:extLst>
              <a:ext uri="{FF2B5EF4-FFF2-40B4-BE49-F238E27FC236}">
                <a16:creationId xmlns:a16="http://schemas.microsoft.com/office/drawing/2014/main" id="{197F340D-9456-43F7-A764-CBD130EF688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F72910B-6BBA-4043-8CD2-7AE056F14AA9}"/>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360604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60B3-16E7-4811-A5F8-83614659ACE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DB62EE-BCB8-429D-BB6F-89DF9F3EA1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934AD67-4C0E-484D-B7FF-FB976A1710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4D7660E-8B38-43A5-A48D-A4523AA03A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E7EFE82-A3BC-42B8-9F71-5C3C1ADD41B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BD8DB3-F688-4AB2-AAFC-0E5E7F2EB1DC}"/>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8" name="Footer Placeholder 7">
            <a:extLst>
              <a:ext uri="{FF2B5EF4-FFF2-40B4-BE49-F238E27FC236}">
                <a16:creationId xmlns:a16="http://schemas.microsoft.com/office/drawing/2014/main" id="{848F70DA-1B40-4425-B025-A8D06411AA4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0A95CE6D-8A51-4013-A622-D11EFBB72DAA}"/>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805227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E232E-9E69-481F-BDD8-74F4219ED3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AD69E5-4081-437F-98E4-2CAF4F5CCAA8}"/>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4" name="Footer Placeholder 3">
            <a:extLst>
              <a:ext uri="{FF2B5EF4-FFF2-40B4-BE49-F238E27FC236}">
                <a16:creationId xmlns:a16="http://schemas.microsoft.com/office/drawing/2014/main" id="{E1B30953-0189-477F-ABF4-CE4D2ED1E48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5BCC43C7-506A-468F-96CB-96E8683CF1B7}"/>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39981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o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B0CC6F3-15F4-4749-9242-EDD4FF8C5DBF}"/>
              </a:ext>
            </a:extLst>
          </p:cNvPr>
          <p:cNvSpPr/>
          <p:nvPr userDrawn="1"/>
        </p:nvSpPr>
        <p:spPr>
          <a:xfrm>
            <a:off x="10088880" y="0"/>
            <a:ext cx="2103120" cy="68580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lstStyle/>
          <a:p>
            <a:pPr algn="ctr"/>
            <a:r>
              <a:rPr lang="en-GB" sz="2400" b="1" dirty="0">
                <a:solidFill>
                  <a:schemeClr val="bg1"/>
                </a:solidFill>
                <a:latin typeface="Century Gothic" panose="020B0502020202020204" pitchFamily="34" charset="0"/>
              </a:rPr>
              <a:t>OCR GCSE</a:t>
            </a:r>
          </a:p>
          <a:p>
            <a:pPr algn="ctr"/>
            <a:r>
              <a:rPr lang="en-GB" sz="2400" b="1" dirty="0">
                <a:solidFill>
                  <a:schemeClr val="bg1"/>
                </a:solidFill>
                <a:latin typeface="Century Gothic" panose="020B0502020202020204" pitchFamily="34" charset="0"/>
              </a:rPr>
              <a:t>(J277)</a:t>
            </a: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2800" b="1" dirty="0">
              <a:solidFill>
                <a:schemeClr val="bg1"/>
              </a:solidFill>
            </a:endParaRPr>
          </a:p>
          <a:p>
            <a:pPr algn="ctr"/>
            <a:endParaRPr lang="en-GB" sz="1600" dirty="0">
              <a:solidFill>
                <a:schemeClr val="bg1">
                  <a:lumMod val="85000"/>
                </a:schemeClr>
              </a:solidFill>
            </a:endParaRPr>
          </a:p>
        </p:txBody>
      </p:sp>
      <p:sp>
        <p:nvSpPr>
          <p:cNvPr id="6" name="Oval 5">
            <a:extLst>
              <a:ext uri="{FF2B5EF4-FFF2-40B4-BE49-F238E27FC236}">
                <a16:creationId xmlns:a16="http://schemas.microsoft.com/office/drawing/2014/main" id="{8B2C14A7-E460-4357-90EB-FC2CBD74FCA1}"/>
              </a:ext>
            </a:extLst>
          </p:cNvPr>
          <p:cNvSpPr/>
          <p:nvPr userDrawn="1"/>
        </p:nvSpPr>
        <p:spPr>
          <a:xfrm>
            <a:off x="8915400" y="2354373"/>
            <a:ext cx="2140171" cy="2140171"/>
          </a:xfrm>
          <a:prstGeom prst="ellipse">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descr="A picture containing brush&#10;&#10;Description automatically generated">
            <a:extLst>
              <a:ext uri="{FF2B5EF4-FFF2-40B4-BE49-F238E27FC236}">
                <a16:creationId xmlns:a16="http://schemas.microsoft.com/office/drawing/2014/main" id="{802D9E8A-D873-49FF-AED9-2CD228DFF517}"/>
              </a:ext>
            </a:extLst>
          </p:cNvPr>
          <p:cNvPicPr>
            <a:picLocks noChangeAspect="1"/>
          </p:cNvPicPr>
          <p:nvPr userDrawn="1"/>
        </p:nvPicPr>
        <p:blipFill rotWithShape="1">
          <a:blip r:embed="rId2">
            <a:alphaModFix/>
            <a:extLst>
              <a:ext uri="{28A0092B-C50C-407E-A947-70E740481C1C}">
                <a14:useLocalDpi xmlns:a14="http://schemas.microsoft.com/office/drawing/2010/main" val="0"/>
              </a:ext>
            </a:extLst>
          </a:blip>
          <a:srcRect t="161" r="-3" b="-3"/>
          <a:stretch/>
        </p:blipFill>
        <p:spPr>
          <a:xfrm>
            <a:off x="9029206" y="2474254"/>
            <a:ext cx="1912560" cy="1909489"/>
          </a:xfrm>
          <a:custGeom>
            <a:avLst/>
            <a:gdLst>
              <a:gd name="connsiteX0" fmla="*/ 3028805 w 6057610"/>
              <a:gd name="connsiteY0" fmla="*/ 0 h 6057610"/>
              <a:gd name="connsiteX1" fmla="*/ 6057610 w 6057610"/>
              <a:gd name="connsiteY1" fmla="*/ 3028805 h 6057610"/>
              <a:gd name="connsiteX2" fmla="*/ 3028805 w 6057610"/>
              <a:gd name="connsiteY2" fmla="*/ 6057610 h 6057610"/>
              <a:gd name="connsiteX3" fmla="*/ 0 w 6057610"/>
              <a:gd name="connsiteY3" fmla="*/ 3028805 h 6057610"/>
              <a:gd name="connsiteX4" fmla="*/ 3028805 w 6057610"/>
              <a:gd name="connsiteY4" fmla="*/ 0 h 6057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10" name="Rectangle 9">
            <a:extLst>
              <a:ext uri="{FF2B5EF4-FFF2-40B4-BE49-F238E27FC236}">
                <a16:creationId xmlns:a16="http://schemas.microsoft.com/office/drawing/2014/main" id="{1FE3659E-7B75-43EA-B2D2-F180CB40635B}"/>
              </a:ext>
            </a:extLst>
          </p:cNvPr>
          <p:cNvSpPr/>
          <p:nvPr userDrawn="1"/>
        </p:nvSpPr>
        <p:spPr>
          <a:xfrm>
            <a:off x="0" y="6451184"/>
            <a:ext cx="10088879" cy="338554"/>
          </a:xfrm>
          <a:prstGeom prst="rect">
            <a:avLst/>
          </a:prstGeom>
        </p:spPr>
        <p:txBody>
          <a:bodyPr wrap="square">
            <a:spAutoFit/>
          </a:bodyPr>
          <a:lstStyle/>
          <a:p>
            <a:pPr algn="ctr"/>
            <a:r>
              <a:rPr lang="en-GB" sz="1600" b="1" dirty="0">
                <a:solidFill>
                  <a:schemeClr val="bg1">
                    <a:lumMod val="50000"/>
                  </a:schemeClr>
                </a:solidFill>
              </a:rPr>
              <a:t>Teacher site: </a:t>
            </a:r>
            <a:r>
              <a:rPr lang="en-GB" sz="1600" dirty="0">
                <a:solidFill>
                  <a:schemeClr val="bg1">
                    <a:lumMod val="50000"/>
                  </a:schemeClr>
                </a:solidFill>
              </a:rPr>
              <a:t>craigndave.org   |   </a:t>
            </a:r>
            <a:r>
              <a:rPr lang="en-GB" sz="1600" b="1" dirty="0">
                <a:solidFill>
                  <a:schemeClr val="bg1">
                    <a:lumMod val="50000"/>
                  </a:schemeClr>
                </a:solidFill>
              </a:rPr>
              <a:t>Student site: </a:t>
            </a:r>
            <a:r>
              <a:rPr lang="en-GB" sz="1600" dirty="0">
                <a:solidFill>
                  <a:schemeClr val="bg1">
                    <a:lumMod val="50000"/>
                  </a:schemeClr>
                </a:solidFill>
              </a:rPr>
              <a:t>student.craigndave.org   |   </a:t>
            </a:r>
            <a:r>
              <a:rPr lang="en-GB" sz="1600" b="1" dirty="0">
                <a:solidFill>
                  <a:schemeClr val="bg1">
                    <a:lumMod val="50000"/>
                  </a:schemeClr>
                </a:solidFill>
              </a:rPr>
              <a:t>Smart revise: </a:t>
            </a:r>
            <a:r>
              <a:rPr lang="en-GB" sz="1600" dirty="0">
                <a:solidFill>
                  <a:schemeClr val="bg1">
                    <a:lumMod val="50000"/>
                  </a:schemeClr>
                </a:solidFill>
              </a:rPr>
              <a:t>smartrevise.co.uk  </a:t>
            </a:r>
          </a:p>
        </p:txBody>
      </p:sp>
    </p:spTree>
    <p:extLst>
      <p:ext uri="{BB962C8B-B14F-4D97-AF65-F5344CB8AC3E}">
        <p14:creationId xmlns:p14="http://schemas.microsoft.com/office/powerpoint/2010/main" val="409001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o content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19224-2084-4C89-AEFB-59035B0F8D1F}"/>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3" name="Footer Placeholder 2">
            <a:extLst>
              <a:ext uri="{FF2B5EF4-FFF2-40B4-BE49-F238E27FC236}">
                <a16:creationId xmlns:a16="http://schemas.microsoft.com/office/drawing/2014/main" id="{2B8E9D01-9A95-4DC3-AD5E-0657203E7B2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0DB0936-CF61-444A-88C9-B1BE2B016644}"/>
              </a:ext>
            </a:extLst>
          </p:cNvPr>
          <p:cNvSpPr>
            <a:spLocks noGrp="1"/>
          </p:cNvSpPr>
          <p:nvPr>
            <p:ph type="sldNum" sz="quarter" idx="12"/>
          </p:nvPr>
        </p:nvSpPr>
        <p:spPr/>
        <p:txBody>
          <a:bodyPr/>
          <a:lstStyle/>
          <a:p>
            <a:fld id="{CFC6102D-FACC-46D2-982F-C509AB4FB7F4}" type="slidenum">
              <a:rPr lang="en-GB" smtClean="0"/>
              <a:t>‹#›</a:t>
            </a:fld>
            <a:endParaRPr lang="en-GB" dirty="0"/>
          </a:p>
        </p:txBody>
      </p:sp>
      <p:grpSp>
        <p:nvGrpSpPr>
          <p:cNvPr id="13" name="Group 12">
            <a:extLst>
              <a:ext uri="{FF2B5EF4-FFF2-40B4-BE49-F238E27FC236}">
                <a16:creationId xmlns:a16="http://schemas.microsoft.com/office/drawing/2014/main" id="{87AACC54-1682-4874-BD09-D8CF92EDAE43}"/>
              </a:ext>
            </a:extLst>
          </p:cNvPr>
          <p:cNvGrpSpPr/>
          <p:nvPr userDrawn="1"/>
        </p:nvGrpSpPr>
        <p:grpSpPr>
          <a:xfrm>
            <a:off x="-1" y="0"/>
            <a:ext cx="12192001" cy="419100"/>
            <a:chOff x="-1" y="0"/>
            <a:chExt cx="12192001" cy="533400"/>
          </a:xfrm>
        </p:grpSpPr>
        <p:sp>
          <p:nvSpPr>
            <p:cNvPr id="14" name="Rectangle 13">
              <a:extLst>
                <a:ext uri="{FF2B5EF4-FFF2-40B4-BE49-F238E27FC236}">
                  <a16:creationId xmlns:a16="http://schemas.microsoft.com/office/drawing/2014/main" id="{7E5FF8B6-F953-41A2-8CA9-2F6F841BDD32}"/>
                </a:ext>
              </a:extLst>
            </p:cNvPr>
            <p:cNvSpPr/>
            <p:nvPr/>
          </p:nvSpPr>
          <p:spPr>
            <a:xfrm>
              <a:off x="10220326" y="0"/>
              <a:ext cx="1971674" cy="5334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GB" b="1" dirty="0">
                  <a:solidFill>
                    <a:schemeClr val="bg1">
                      <a:lumMod val="95000"/>
                    </a:schemeClr>
                  </a:solidFill>
                </a:rPr>
                <a:t>OCR GCSE (J277)</a:t>
              </a:r>
            </a:p>
          </p:txBody>
        </p:sp>
        <p:sp>
          <p:nvSpPr>
            <p:cNvPr id="15" name="Rectangle 14">
              <a:extLst>
                <a:ext uri="{FF2B5EF4-FFF2-40B4-BE49-F238E27FC236}">
                  <a16:creationId xmlns:a16="http://schemas.microsoft.com/office/drawing/2014/main" id="{A3B4ABA0-791C-4EF4-91E1-0A7F5B882D36}"/>
                </a:ext>
              </a:extLst>
            </p:cNvPr>
            <p:cNvSpPr/>
            <p:nvPr/>
          </p:nvSpPr>
          <p:spPr>
            <a:xfrm>
              <a:off x="-1" y="0"/>
              <a:ext cx="10315575" cy="533400"/>
            </a:xfrm>
            <a:prstGeom prst="rect">
              <a:avLst/>
            </a:prstGeom>
            <a:solidFill>
              <a:srgbClr val="7CD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a:solidFill>
                    <a:schemeClr val="bg1"/>
                  </a:solidFill>
                </a:rPr>
                <a:t>SLR1.1 Systems architecture| Von Neumann architecture</a:t>
              </a:r>
            </a:p>
          </p:txBody>
        </p:sp>
      </p:grpSp>
    </p:spTree>
    <p:extLst>
      <p:ext uri="{BB962C8B-B14F-4D97-AF65-F5344CB8AC3E}">
        <p14:creationId xmlns:p14="http://schemas.microsoft.com/office/powerpoint/2010/main" val="920910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E615E-FCEC-48A2-8A58-855AC17510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6C2E3-EFFC-4E46-8E3B-353E3410C7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8F8DFF-FB25-4FDB-AE01-189095807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75E6D8-83E5-4A1F-91A5-3CC7778FDD15}"/>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6" name="Footer Placeholder 5">
            <a:extLst>
              <a:ext uri="{FF2B5EF4-FFF2-40B4-BE49-F238E27FC236}">
                <a16:creationId xmlns:a16="http://schemas.microsoft.com/office/drawing/2014/main" id="{2962ED67-D636-4841-A380-71A8E2C2234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1ECBE11-BFFB-4E5F-95F9-EF6A83AD83A2}"/>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3941817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13C68-F937-4619-AC2A-808BB5FBCD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4D0E72-F13A-47A1-9749-F939C5B614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DACE7D0-DEEB-4789-9725-4826AE9B0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B252C0A-0BB5-4C36-AC67-AFCF2DC0A65F}"/>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6" name="Footer Placeholder 5">
            <a:extLst>
              <a:ext uri="{FF2B5EF4-FFF2-40B4-BE49-F238E27FC236}">
                <a16:creationId xmlns:a16="http://schemas.microsoft.com/office/drawing/2014/main" id="{B01906B4-69CB-471E-B443-A6DD5955608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AC21424-3B0E-4EEC-875D-327603D191FC}"/>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8204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6F412-1941-41D2-AC46-E8C20860A8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2A1B5D-15E6-4D4B-B6F5-E46A1A7234B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418167-751F-4B50-84DD-7F7377E43E1D}"/>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8AA10E4B-ECAF-4B58-9633-F0D2214AE38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6D0936C-E069-45AA-8B1E-8B295D2AAB7A}"/>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423737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0BBC43-F9FB-4DC0-9192-4C6BBC0BBF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65541F-6124-45F5-9E33-C8877152332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28D7AD-9B6B-4D71-A044-0A8CD107B0C3}"/>
              </a:ext>
            </a:extLst>
          </p:cNvPr>
          <p:cNvSpPr>
            <a:spLocks noGrp="1"/>
          </p:cNvSpPr>
          <p:nvPr>
            <p:ph type="dt" sz="half" idx="10"/>
          </p:nvPr>
        </p:nvSpPr>
        <p:spPr/>
        <p:txBody>
          <a:body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FB6F19E0-2B2A-44A5-95AA-5794953B827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E8AE265-1899-40B9-ABCC-0F0FA6B45232}"/>
              </a:ext>
            </a:extLst>
          </p:cNvPr>
          <p:cNvSpPr>
            <a:spLocks noGrp="1"/>
          </p:cNvSpPr>
          <p:nvPr>
            <p:ph type="sldNum" sz="quarter" idx="12"/>
          </p:nvPr>
        </p:nvSpPr>
        <p:spPr/>
        <p:txBody>
          <a:bodyPr/>
          <a:lstStyle/>
          <a:p>
            <a:fld id="{CFC6102D-FACC-46D2-982F-C509AB4FB7F4}" type="slidenum">
              <a:rPr lang="en-GB" smtClean="0"/>
              <a:t>‹#›</a:t>
            </a:fld>
            <a:endParaRPr lang="en-GB" dirty="0"/>
          </a:p>
        </p:txBody>
      </p:sp>
    </p:spTree>
    <p:extLst>
      <p:ext uri="{BB962C8B-B14F-4D97-AF65-F5344CB8AC3E}">
        <p14:creationId xmlns:p14="http://schemas.microsoft.com/office/powerpoint/2010/main" val="2109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768667-8C97-4EFE-84F3-BDAFCA0DEE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A6806C-F4A6-4145-8586-E1BA0D6AA7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A371F7-F0FF-4998-A335-671F6745CC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BD5A5-95A5-4ED6-B746-12AF9CEAF3AB}" type="datetimeFigureOut">
              <a:rPr lang="en-GB" smtClean="0"/>
              <a:t>24/02/2021</a:t>
            </a:fld>
            <a:endParaRPr lang="en-GB" dirty="0"/>
          </a:p>
        </p:txBody>
      </p:sp>
      <p:sp>
        <p:nvSpPr>
          <p:cNvPr id="5" name="Footer Placeholder 4">
            <a:extLst>
              <a:ext uri="{FF2B5EF4-FFF2-40B4-BE49-F238E27FC236}">
                <a16:creationId xmlns:a16="http://schemas.microsoft.com/office/drawing/2014/main" id="{3E11381F-CB31-4B37-8E8C-1B4AD2A089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4B29192-27C3-435C-AA4E-0FF49DC56D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C6102D-FACC-46D2-982F-C509AB4FB7F4}" type="slidenum">
              <a:rPr lang="en-GB" smtClean="0"/>
              <a:t>‹#›</a:t>
            </a:fld>
            <a:endParaRPr lang="en-GB" dirty="0"/>
          </a:p>
        </p:txBody>
      </p:sp>
    </p:spTree>
    <p:extLst>
      <p:ext uri="{BB962C8B-B14F-4D97-AF65-F5344CB8AC3E}">
        <p14:creationId xmlns:p14="http://schemas.microsoft.com/office/powerpoint/2010/main" val="3407013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4.png"/><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4.png"/><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4.png"/><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4.png"/><Relationship Id="rId2" Type="http://schemas.openxmlformats.org/officeDocument/2006/relationships/diagramData" Target="../diagrams/data9.xml"/><Relationship Id="rId1" Type="http://schemas.openxmlformats.org/officeDocument/2006/relationships/slideLayout" Target="../slideLayouts/slideLayout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4.png"/><Relationship Id="rId2" Type="http://schemas.openxmlformats.org/officeDocument/2006/relationships/diagramData" Target="../diagrams/data10.xml"/><Relationship Id="rId1" Type="http://schemas.openxmlformats.org/officeDocument/2006/relationships/slideLayout" Target="../slideLayouts/slideLayout8.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4.png"/><Relationship Id="rId2" Type="http://schemas.openxmlformats.org/officeDocument/2006/relationships/diagramData" Target="../diagrams/data11.xml"/><Relationship Id="rId1" Type="http://schemas.openxmlformats.org/officeDocument/2006/relationships/slideLayout" Target="../slideLayouts/slideLayout8.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4.png"/><Relationship Id="rId2" Type="http://schemas.openxmlformats.org/officeDocument/2006/relationships/diagramData" Target="../diagrams/data12.xml"/><Relationship Id="rId1" Type="http://schemas.openxmlformats.org/officeDocument/2006/relationships/slideLayout" Target="../slideLayouts/slideLayout8.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4.png"/><Relationship Id="rId2" Type="http://schemas.openxmlformats.org/officeDocument/2006/relationships/diagramData" Target="../diagrams/data13.xml"/><Relationship Id="rId1" Type="http://schemas.openxmlformats.org/officeDocument/2006/relationships/slideLayout" Target="../slideLayouts/slideLayout8.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4.png"/><Relationship Id="rId2" Type="http://schemas.openxmlformats.org/officeDocument/2006/relationships/diagramData" Target="../diagrams/data14.xml"/><Relationship Id="rId1" Type="http://schemas.openxmlformats.org/officeDocument/2006/relationships/slideLayout" Target="../slideLayouts/slideLayout8.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4.png"/><Relationship Id="rId2" Type="http://schemas.openxmlformats.org/officeDocument/2006/relationships/diagramData" Target="../diagrams/data15.xml"/><Relationship Id="rId1" Type="http://schemas.openxmlformats.org/officeDocument/2006/relationships/slideLayout" Target="../slideLayouts/slideLayout8.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4.png"/><Relationship Id="rId2" Type="http://schemas.openxmlformats.org/officeDocument/2006/relationships/diagramData" Target="../diagrams/data16.xml"/><Relationship Id="rId1" Type="http://schemas.openxmlformats.org/officeDocument/2006/relationships/slideLayout" Target="../slideLayouts/slideLayout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4.png"/><Relationship Id="rId2" Type="http://schemas.openxmlformats.org/officeDocument/2006/relationships/diagramData" Target="../diagrams/data17.xml"/><Relationship Id="rId1" Type="http://schemas.openxmlformats.org/officeDocument/2006/relationships/slideLayout" Target="../slideLayouts/slideLayout8.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4.png"/><Relationship Id="rId2" Type="http://schemas.openxmlformats.org/officeDocument/2006/relationships/diagramData" Target="../diagrams/data18.xml"/><Relationship Id="rId1" Type="http://schemas.openxmlformats.org/officeDocument/2006/relationships/slideLayout" Target="../slideLayouts/slideLayout8.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7" Type="http://schemas.openxmlformats.org/officeDocument/2006/relationships/image" Target="../media/image4.png"/><Relationship Id="rId2" Type="http://schemas.openxmlformats.org/officeDocument/2006/relationships/diagramData" Target="../diagrams/data19.xml"/><Relationship Id="rId1" Type="http://schemas.openxmlformats.org/officeDocument/2006/relationships/slideLayout" Target="../slideLayouts/slideLayout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0.xml"/><Relationship Id="rId7" Type="http://schemas.openxmlformats.org/officeDocument/2006/relationships/image" Target="../media/image4.png"/><Relationship Id="rId2" Type="http://schemas.openxmlformats.org/officeDocument/2006/relationships/diagramData" Target="../diagrams/data20.xml"/><Relationship Id="rId1" Type="http://schemas.openxmlformats.org/officeDocument/2006/relationships/slideLayout" Target="../slideLayouts/slideLayout8.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1.xml"/><Relationship Id="rId7" Type="http://schemas.openxmlformats.org/officeDocument/2006/relationships/image" Target="../media/image4.png"/><Relationship Id="rId2" Type="http://schemas.openxmlformats.org/officeDocument/2006/relationships/diagramData" Target="../diagrams/data21.xml"/><Relationship Id="rId1" Type="http://schemas.openxmlformats.org/officeDocument/2006/relationships/slideLayout" Target="../slideLayouts/slideLayout8.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2.xml"/><Relationship Id="rId7" Type="http://schemas.openxmlformats.org/officeDocument/2006/relationships/image" Target="../media/image4.png"/><Relationship Id="rId2" Type="http://schemas.openxmlformats.org/officeDocument/2006/relationships/diagramData" Target="../diagrams/data22.xml"/><Relationship Id="rId1" Type="http://schemas.openxmlformats.org/officeDocument/2006/relationships/slideLayout" Target="../slideLayouts/slideLayout8.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3.xml"/><Relationship Id="rId7" Type="http://schemas.openxmlformats.org/officeDocument/2006/relationships/image" Target="../media/image4.png"/><Relationship Id="rId2" Type="http://schemas.openxmlformats.org/officeDocument/2006/relationships/diagramData" Target="../diagrams/data23.xml"/><Relationship Id="rId1" Type="http://schemas.openxmlformats.org/officeDocument/2006/relationships/slideLayout" Target="../slideLayouts/slideLayout8.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4.xml"/><Relationship Id="rId7" Type="http://schemas.openxmlformats.org/officeDocument/2006/relationships/image" Target="../media/image4.png"/><Relationship Id="rId2" Type="http://schemas.openxmlformats.org/officeDocument/2006/relationships/diagramData" Target="../diagrams/data24.xml"/><Relationship Id="rId1" Type="http://schemas.openxmlformats.org/officeDocument/2006/relationships/slideLayout" Target="../slideLayouts/slideLayout8.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4.png"/><Relationship Id="rId2" Type="http://schemas.openxmlformats.org/officeDocument/2006/relationships/diagramData" Target="../diagrams/data25.xml"/><Relationship Id="rId1" Type="http://schemas.openxmlformats.org/officeDocument/2006/relationships/slideLayout" Target="../slideLayouts/slideLayout8.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4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4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4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4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4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4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4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5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5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5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5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5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5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5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5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diagramColors" Target="../diagrams/colors45.xml"/><Relationship Id="rId5" Type="http://schemas.openxmlformats.org/officeDocument/2006/relationships/diagramQuickStyle" Target="../diagrams/quickStyle45.xml"/><Relationship Id="rId4" Type="http://schemas.openxmlformats.org/officeDocument/2006/relationships/diagramLayout" Target="../diagrams/layout45.xml"/></Relationships>
</file>

<file path=ppt/slides/_rels/slide5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5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6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342EC1-2AFD-4406-9F14-4D674F90CAE8}"/>
              </a:ext>
            </a:extLst>
          </p:cNvPr>
          <p:cNvSpPr txBox="1"/>
          <p:nvPr/>
        </p:nvSpPr>
        <p:spPr>
          <a:xfrm>
            <a:off x="304800" y="92954"/>
            <a:ext cx="9879279"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solidFill>
                  <a:srgbClr val="008C8C"/>
                </a:solidFill>
                <a:latin typeface="Century Gothic" panose="020B0502020202020204" pitchFamily="34" charset="0"/>
                <a:ea typeface="+mj-ea"/>
                <a:cs typeface="+mj-cs"/>
              </a:rPr>
              <a:t>SLR1.1 Systems architecture</a:t>
            </a:r>
          </a:p>
        </p:txBody>
      </p:sp>
      <p:sp>
        <p:nvSpPr>
          <p:cNvPr id="6" name="TextBox 5">
            <a:extLst>
              <a:ext uri="{FF2B5EF4-FFF2-40B4-BE49-F238E27FC236}">
                <a16:creationId xmlns:a16="http://schemas.microsoft.com/office/drawing/2014/main" id="{5FABF442-A178-4CA8-8D0A-DF0A8E18C046}"/>
              </a:ext>
            </a:extLst>
          </p:cNvPr>
          <p:cNvSpPr txBox="1"/>
          <p:nvPr/>
        </p:nvSpPr>
        <p:spPr>
          <a:xfrm>
            <a:off x="927652" y="1650609"/>
            <a:ext cx="6997148" cy="3450613"/>
          </a:xfrm>
          <a:prstGeom prst="rect">
            <a:avLst/>
          </a:prstGeom>
        </p:spPr>
        <p:txBody>
          <a:bodyPr vert="horz" lIns="91440" tIns="45720" rIns="91440" bIns="45720" rtlCol="0" anchor="ctr">
            <a:normAutofit/>
          </a:bodyPr>
          <a:lstStyle/>
          <a:p>
            <a:pPr algn="ctr">
              <a:lnSpc>
                <a:spcPct val="90000"/>
              </a:lnSpc>
              <a:spcAft>
                <a:spcPts val="1200"/>
              </a:spcAft>
            </a:pPr>
            <a:r>
              <a:rPr lang="en-GB" sz="4000" dirty="0">
                <a:solidFill>
                  <a:srgbClr val="008C8C"/>
                </a:solidFill>
              </a:rPr>
              <a:t>Von Neumann architecture</a:t>
            </a:r>
            <a:endParaRPr lang="en-US" sz="4000" dirty="0">
              <a:solidFill>
                <a:srgbClr val="008C8C"/>
              </a:solidFill>
            </a:endParaRPr>
          </a:p>
        </p:txBody>
      </p:sp>
    </p:spTree>
    <p:extLst>
      <p:ext uri="{BB962C8B-B14F-4D97-AF65-F5344CB8AC3E}">
        <p14:creationId xmlns:p14="http://schemas.microsoft.com/office/powerpoint/2010/main" val="1383771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876264" y="5201902"/>
            <a:ext cx="5141921" cy="671915"/>
          </a:xfrm>
          <a:prstGeom prst="rect">
            <a:avLst/>
          </a:prstGeom>
        </p:spPr>
        <p:txBody>
          <a:bodyPr wrap="none">
            <a:spAutoFit/>
          </a:bodyPr>
          <a:lstStyle/>
          <a:p>
            <a:pPr algn="ct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Calculators are examples of computers </a:t>
            </a:r>
            <a:br>
              <a:rPr lang="en-GB" dirty="0">
                <a:latin typeface="Calibri" panose="020F0502020204030204" pitchFamily="34" charset="0"/>
                <a:ea typeface="Calibri" panose="020F0502020204030204" pitchFamily="34" charset="0"/>
                <a:cs typeface="Times New Roman" panose="02020603050405020304" pitchFamily="18" charset="0"/>
              </a:rPr>
            </a:br>
            <a:r>
              <a:rPr lang="en-GB" dirty="0">
                <a:latin typeface="Calibri" panose="020F0502020204030204" pitchFamily="34" charset="0"/>
                <a:ea typeface="Calibri" panose="020F0502020204030204" pitchFamily="34" charset="0"/>
                <a:cs typeface="Times New Roman" panose="02020603050405020304" pitchFamily="18" charset="0"/>
              </a:rPr>
              <a:t>– they take inputs, process them and output a result.</a:t>
            </a:r>
          </a:p>
        </p:txBody>
      </p:sp>
      <p:sp>
        <p:nvSpPr>
          <p:cNvPr id="8" name="Rectangle 7">
            <a:extLst>
              <a:ext uri="{FF2B5EF4-FFF2-40B4-BE49-F238E27FC236}">
                <a16:creationId xmlns:a16="http://schemas.microsoft.com/office/drawing/2014/main" id="{E0D6999A-F7D8-44E0-B2A2-0056A8973ECB}"/>
              </a:ext>
            </a:extLst>
          </p:cNvPr>
          <p:cNvSpPr/>
          <p:nvPr/>
        </p:nvSpPr>
        <p:spPr>
          <a:xfrm>
            <a:off x="176565" y="523174"/>
            <a:ext cx="4779514"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Fixed and stored program computers</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A remote control&#10;&#10;Description automatically generated">
            <a:extLst>
              <a:ext uri="{FF2B5EF4-FFF2-40B4-BE49-F238E27FC236}">
                <a16:creationId xmlns:a16="http://schemas.microsoft.com/office/drawing/2014/main" id="{DD7D200E-44F6-43A9-97E5-73281C7218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467" y="1757457"/>
            <a:ext cx="4779513" cy="3186342"/>
          </a:xfrm>
          <a:prstGeom prst="rect">
            <a:avLst/>
          </a:prstGeom>
        </p:spPr>
      </p:pic>
      <p:pic>
        <p:nvPicPr>
          <p:cNvPr id="11" name="Picture 10" descr="A person wearing a suit and tie&#10;&#10;Description automatically generated">
            <a:extLst>
              <a:ext uri="{FF2B5EF4-FFF2-40B4-BE49-F238E27FC236}">
                <a16:creationId xmlns:a16="http://schemas.microsoft.com/office/drawing/2014/main" id="{136E2F4B-4047-43E9-A782-BE4B92DE92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1849" y="1757456"/>
            <a:ext cx="2540113" cy="3186343"/>
          </a:xfrm>
          <a:prstGeom prst="rect">
            <a:avLst/>
          </a:prstGeom>
        </p:spPr>
      </p:pic>
      <p:sp>
        <p:nvSpPr>
          <p:cNvPr id="13" name="Rectangle 12">
            <a:extLst>
              <a:ext uri="{FF2B5EF4-FFF2-40B4-BE49-F238E27FC236}">
                <a16:creationId xmlns:a16="http://schemas.microsoft.com/office/drawing/2014/main" id="{FA345FFA-DDA2-47EE-BA7B-0E07340CF48F}"/>
              </a:ext>
            </a:extLst>
          </p:cNvPr>
          <p:cNvSpPr/>
          <p:nvPr/>
        </p:nvSpPr>
        <p:spPr>
          <a:xfrm>
            <a:off x="7579418" y="5201902"/>
            <a:ext cx="2764974" cy="968278"/>
          </a:xfrm>
          <a:prstGeom prst="rect">
            <a:avLst/>
          </a:prstGeom>
        </p:spPr>
        <p:txBody>
          <a:bodyPr wrap="square">
            <a:spAutoFit/>
          </a:bodyPr>
          <a:lstStyle/>
          <a:p>
            <a:pPr algn="ct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John von Neumann designed computers with stored programs.</a:t>
            </a:r>
          </a:p>
        </p:txBody>
      </p:sp>
    </p:spTree>
    <p:extLst>
      <p:ext uri="{BB962C8B-B14F-4D97-AF65-F5344CB8AC3E}">
        <p14:creationId xmlns:p14="http://schemas.microsoft.com/office/powerpoint/2010/main" val="675476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grpSp>
        <p:nvGrpSpPr>
          <p:cNvPr id="4" name="Group 3">
            <a:extLst>
              <a:ext uri="{FF2B5EF4-FFF2-40B4-BE49-F238E27FC236}">
                <a16:creationId xmlns:a16="http://schemas.microsoft.com/office/drawing/2014/main" id="{C6C3C63B-9717-4EC5-85CE-7877BAD09A5F}"/>
              </a:ext>
            </a:extLst>
          </p:cNvPr>
          <p:cNvGrpSpPr/>
          <p:nvPr/>
        </p:nvGrpSpPr>
        <p:grpSpPr>
          <a:xfrm>
            <a:off x="1202957" y="1844052"/>
            <a:ext cx="1449572" cy="721707"/>
            <a:chOff x="1202957" y="1844052"/>
            <a:chExt cx="1449572" cy="721707"/>
          </a:xfrm>
        </p:grpSpPr>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183595" y="3200784"/>
            <a:ext cx="137372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C46D9FF2-5779-40E2-9E69-4B7460F992D7}"/>
              </a:ext>
            </a:extLst>
          </p:cNvPr>
          <p:cNvSpPr/>
          <p:nvPr/>
        </p:nvSpPr>
        <p:spPr>
          <a:xfrm>
            <a:off x="8063188" y="1131152"/>
            <a:ext cx="3998674" cy="237032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Key characteristics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Central Processing Unit (CPU)</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Control Unit (CU)</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Arithmetic Logic Unit (ALU)</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Cache</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Clock</a:t>
            </a:r>
          </a:p>
        </p:txBody>
      </p:sp>
      <p:grpSp>
        <p:nvGrpSpPr>
          <p:cNvPr id="5" name="Group 4">
            <a:extLst>
              <a:ext uri="{FF2B5EF4-FFF2-40B4-BE49-F238E27FC236}">
                <a16:creationId xmlns:a16="http://schemas.microsoft.com/office/drawing/2014/main" id="{F55E7A0D-07D9-4BE6-9853-650BB6FEB7C8}"/>
              </a:ext>
            </a:extLst>
          </p:cNvPr>
          <p:cNvGrpSpPr/>
          <p:nvPr/>
        </p:nvGrpSpPr>
        <p:grpSpPr>
          <a:xfrm>
            <a:off x="666052" y="4490796"/>
            <a:ext cx="2517543" cy="991094"/>
            <a:chOff x="666052" y="4490796"/>
            <a:chExt cx="2517543" cy="991094"/>
          </a:xfrm>
        </p:grpSpPr>
        <p:grpSp>
          <p:nvGrpSpPr>
            <p:cNvPr id="25" name="Group 24">
              <a:extLst>
                <a:ext uri="{FF2B5EF4-FFF2-40B4-BE49-F238E27FC236}">
                  <a16:creationId xmlns:a16="http://schemas.microsoft.com/office/drawing/2014/main" id="{794F7CDF-40B7-48EF-85FB-E429CB6E936A}"/>
                </a:ext>
              </a:extLst>
            </p:cNvPr>
            <p:cNvGrpSpPr/>
            <p:nvPr/>
          </p:nvGrpSpPr>
          <p:grpSpPr>
            <a:xfrm>
              <a:off x="666052" y="4826252"/>
              <a:ext cx="2517543" cy="655638"/>
              <a:chOff x="3352477" y="4489041"/>
              <a:chExt cx="2504735" cy="655638"/>
            </a:xfrm>
          </p:grpSpPr>
          <p:sp>
            <p:nvSpPr>
              <p:cNvPr id="31" name="Rectangle 30">
                <a:extLst>
                  <a:ext uri="{FF2B5EF4-FFF2-40B4-BE49-F238E27FC236}">
                    <a16:creationId xmlns:a16="http://schemas.microsoft.com/office/drawing/2014/main" id="{3C0A4F7B-C1ED-421C-890F-F2F32318AED1}"/>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32" name="Picture 31">
                <a:extLst>
                  <a:ext uri="{FF2B5EF4-FFF2-40B4-BE49-F238E27FC236}">
                    <a16:creationId xmlns:a16="http://schemas.microsoft.com/office/drawing/2014/main" id="{CBB706C6-4FC4-411B-AF44-32328B01C4BC}"/>
                  </a:ext>
                </a:extLst>
              </p:cNvPr>
              <p:cNvPicPr>
                <a:picLocks noChangeAspect="1"/>
              </p:cNvPicPr>
              <p:nvPr/>
            </p:nvPicPr>
            <p:blipFill>
              <a:blip r:embed="rId2"/>
              <a:stretch>
                <a:fillRect/>
              </a:stretch>
            </p:blipFill>
            <p:spPr>
              <a:xfrm>
                <a:off x="4979261" y="4489041"/>
                <a:ext cx="638464" cy="638464"/>
              </a:xfrm>
              <a:prstGeom prst="rect">
                <a:avLst/>
              </a:prstGeom>
            </p:spPr>
          </p:pic>
          <p:sp>
            <p:nvSpPr>
              <p:cNvPr id="33" name="Rectangle 32">
                <a:extLst>
                  <a:ext uri="{FF2B5EF4-FFF2-40B4-BE49-F238E27FC236}">
                    <a16:creationId xmlns:a16="http://schemas.microsoft.com/office/drawing/2014/main" id="{53FF2CB3-3EDF-4474-9205-C89ACB8BF485}"/>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B150DF1D-FF68-4017-A762-E98390311F6D}"/>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1C0DA847-C5ED-492F-A0A0-8E3484742468}"/>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A53401F-DD36-4D81-A292-EB25F8BC6203}"/>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1DD294A2-89A6-4D0F-A4A9-975E1CC9CA64}"/>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grpSp>
        <p:nvGrpSpPr>
          <p:cNvPr id="43" name="Group 42">
            <a:extLst>
              <a:ext uri="{FF2B5EF4-FFF2-40B4-BE49-F238E27FC236}">
                <a16:creationId xmlns:a16="http://schemas.microsoft.com/office/drawing/2014/main" id="{94AC49BA-8E63-48CD-8156-92D93CE3FDE5}"/>
              </a:ext>
            </a:extLst>
          </p:cNvPr>
          <p:cNvGrpSpPr/>
          <p:nvPr/>
        </p:nvGrpSpPr>
        <p:grpSpPr>
          <a:xfrm>
            <a:off x="847302" y="2947577"/>
            <a:ext cx="2234102" cy="427603"/>
            <a:chOff x="6657882" y="3206182"/>
            <a:chExt cx="2234102" cy="427603"/>
          </a:xfrm>
        </p:grpSpPr>
        <p:pic>
          <p:nvPicPr>
            <p:cNvPr id="44" name="Picture 43" descr="A close up of a logo&#10;&#10;Description automatically generated">
              <a:extLst>
                <a:ext uri="{FF2B5EF4-FFF2-40B4-BE49-F238E27FC236}">
                  <a16:creationId xmlns:a16="http://schemas.microsoft.com/office/drawing/2014/main" id="{C89E698C-B77F-4948-9344-D3D0BFB62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7882" y="3209018"/>
              <a:ext cx="424767" cy="424767"/>
            </a:xfrm>
            <a:prstGeom prst="rect">
              <a:avLst/>
            </a:prstGeom>
          </p:spPr>
        </p:pic>
        <p:pic>
          <p:nvPicPr>
            <p:cNvPr id="45" name="Picture 44" descr="A close up of a logo&#10;&#10;Description automatically generated">
              <a:extLst>
                <a:ext uri="{FF2B5EF4-FFF2-40B4-BE49-F238E27FC236}">
                  <a16:creationId xmlns:a16="http://schemas.microsoft.com/office/drawing/2014/main" id="{246710E0-AF18-4753-9D16-819C050285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6627" y="3209018"/>
              <a:ext cx="424767" cy="424767"/>
            </a:xfrm>
            <a:prstGeom prst="rect">
              <a:avLst/>
            </a:prstGeom>
          </p:spPr>
        </p:pic>
        <p:pic>
          <p:nvPicPr>
            <p:cNvPr id="46" name="Picture 45" descr="A close up of a logo&#10;&#10;Description automatically generated">
              <a:extLst>
                <a:ext uri="{FF2B5EF4-FFF2-40B4-BE49-F238E27FC236}">
                  <a16:creationId xmlns:a16="http://schemas.microsoft.com/office/drawing/2014/main" id="{98C298AD-8382-4B53-BCA0-1880325857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5372" y="3209018"/>
              <a:ext cx="424767" cy="424767"/>
            </a:xfrm>
            <a:prstGeom prst="rect">
              <a:avLst/>
            </a:prstGeom>
          </p:spPr>
        </p:pic>
        <p:pic>
          <p:nvPicPr>
            <p:cNvPr id="47" name="Picture 46" descr="A close up of a logo&#10;&#10;Description automatically generated">
              <a:extLst>
                <a:ext uri="{FF2B5EF4-FFF2-40B4-BE49-F238E27FC236}">
                  <a16:creationId xmlns:a16="http://schemas.microsoft.com/office/drawing/2014/main" id="{B3AC685B-0346-4BB3-B81B-D0160D2D69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7217" y="3206182"/>
              <a:ext cx="424767" cy="424767"/>
            </a:xfrm>
            <a:prstGeom prst="rect">
              <a:avLst/>
            </a:prstGeom>
          </p:spPr>
        </p:pic>
      </p:grpSp>
      <p:grpSp>
        <p:nvGrpSpPr>
          <p:cNvPr id="48" name="Group 47">
            <a:extLst>
              <a:ext uri="{FF2B5EF4-FFF2-40B4-BE49-F238E27FC236}">
                <a16:creationId xmlns:a16="http://schemas.microsoft.com/office/drawing/2014/main" id="{6DA7B931-A5AF-4E70-8C27-A92B52518B5F}"/>
              </a:ext>
            </a:extLst>
          </p:cNvPr>
          <p:cNvGrpSpPr/>
          <p:nvPr/>
        </p:nvGrpSpPr>
        <p:grpSpPr>
          <a:xfrm>
            <a:off x="850373" y="3715588"/>
            <a:ext cx="2234102" cy="427603"/>
            <a:chOff x="6657882" y="3206182"/>
            <a:chExt cx="2234102" cy="427603"/>
          </a:xfrm>
        </p:grpSpPr>
        <p:pic>
          <p:nvPicPr>
            <p:cNvPr id="49" name="Picture 48" descr="A close up of a logo&#10;&#10;Description automatically generated">
              <a:extLst>
                <a:ext uri="{FF2B5EF4-FFF2-40B4-BE49-F238E27FC236}">
                  <a16:creationId xmlns:a16="http://schemas.microsoft.com/office/drawing/2014/main" id="{3263CB79-D937-446B-B915-41B9BDF59C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7882" y="3209018"/>
              <a:ext cx="424767" cy="424767"/>
            </a:xfrm>
            <a:prstGeom prst="rect">
              <a:avLst/>
            </a:prstGeom>
          </p:spPr>
        </p:pic>
        <p:pic>
          <p:nvPicPr>
            <p:cNvPr id="50" name="Picture 49" descr="A close up of a logo&#10;&#10;Description automatically generated">
              <a:extLst>
                <a:ext uri="{FF2B5EF4-FFF2-40B4-BE49-F238E27FC236}">
                  <a16:creationId xmlns:a16="http://schemas.microsoft.com/office/drawing/2014/main" id="{E31310D2-0F8C-42B0-9F71-74CDB8CC14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6627" y="3209018"/>
              <a:ext cx="424767" cy="424767"/>
            </a:xfrm>
            <a:prstGeom prst="rect">
              <a:avLst/>
            </a:prstGeom>
          </p:spPr>
        </p:pic>
        <p:pic>
          <p:nvPicPr>
            <p:cNvPr id="51" name="Picture 50" descr="A close up of a logo&#10;&#10;Description automatically generated">
              <a:extLst>
                <a:ext uri="{FF2B5EF4-FFF2-40B4-BE49-F238E27FC236}">
                  <a16:creationId xmlns:a16="http://schemas.microsoft.com/office/drawing/2014/main" id="{0257E30D-2B70-415B-9159-FC1A885213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5372" y="3209018"/>
              <a:ext cx="424767" cy="424767"/>
            </a:xfrm>
            <a:prstGeom prst="rect">
              <a:avLst/>
            </a:prstGeom>
          </p:spPr>
        </p:pic>
        <p:pic>
          <p:nvPicPr>
            <p:cNvPr id="52" name="Picture 51" descr="A close up of a logo&#10;&#10;Description automatically generated">
              <a:extLst>
                <a:ext uri="{FF2B5EF4-FFF2-40B4-BE49-F238E27FC236}">
                  <a16:creationId xmlns:a16="http://schemas.microsoft.com/office/drawing/2014/main" id="{74855688-4D9E-4D8E-B598-273765131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7217" y="3206182"/>
              <a:ext cx="424767" cy="424767"/>
            </a:xfrm>
            <a:prstGeom prst="rect">
              <a:avLst/>
            </a:prstGeom>
          </p:spPr>
        </p:pic>
      </p:grpSp>
    </p:spTree>
    <p:extLst>
      <p:ext uri="{BB962C8B-B14F-4D97-AF65-F5344CB8AC3E}">
        <p14:creationId xmlns:p14="http://schemas.microsoft.com/office/powerpoint/2010/main" val="2470962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solidFill>
                      <a:srgbClr val="C5E0B4"/>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solidFill>
                      <a:srgbClr val="C5E0B4"/>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solidFill>
                      <a:srgbClr val="C5E0B4"/>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solidFill>
                      <a:srgbClr val="C5E0B4"/>
                    </a:solidFill>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solidFill>
                      <a:srgbClr val="C5E0B4"/>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solidFill>
                      <a:srgbClr val="C5E0B4"/>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C46D9FF2-5779-40E2-9E69-4B7460F992D7}"/>
              </a:ext>
            </a:extLst>
          </p:cNvPr>
          <p:cNvSpPr/>
          <p:nvPr/>
        </p:nvSpPr>
        <p:spPr>
          <a:xfrm>
            <a:off x="8063188" y="1131152"/>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Notice how both instruction data </a:t>
            </a:r>
            <a:r>
              <a:rPr lang="en-GB" i="1" dirty="0">
                <a:latin typeface="Calibri" panose="020F0502020204030204" pitchFamily="34" charset="0"/>
                <a:ea typeface="Calibri" panose="020F0502020204030204" pitchFamily="34" charset="0"/>
                <a:cs typeface="Times New Roman" panose="02020603050405020304" pitchFamily="18" charset="0"/>
              </a:rPr>
              <a:t>and</a:t>
            </a:r>
            <a:r>
              <a:rPr lang="en-GB" dirty="0">
                <a:latin typeface="Calibri" panose="020F0502020204030204" pitchFamily="34" charset="0"/>
                <a:ea typeface="Calibri" panose="020F0502020204030204" pitchFamily="34" charset="0"/>
                <a:cs typeface="Times New Roman" panose="02020603050405020304" pitchFamily="18" charset="0"/>
              </a:rPr>
              <a:t> program data are stored in the same memory in binary form.</a:t>
            </a:r>
          </a:p>
        </p:txBody>
      </p:sp>
      <p:grpSp>
        <p:nvGrpSpPr>
          <p:cNvPr id="25" name="Group 24">
            <a:extLst>
              <a:ext uri="{FF2B5EF4-FFF2-40B4-BE49-F238E27FC236}">
                <a16:creationId xmlns:a16="http://schemas.microsoft.com/office/drawing/2014/main" id="{256E74F0-AEEE-4E99-ADF2-A06068C2AF0C}"/>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2DF748B0-5141-40C7-9371-7443D761B475}"/>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9695A5C3-BE3C-414D-8807-CBCE81EE9804}"/>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E8FD5D50-6CD7-4202-B337-930781923172}"/>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56621BA8-4F36-4A84-8AA2-6FCB2B1F86C5}"/>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2374701D-336E-41DA-A283-DBFD7F96FEFB}"/>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49D4DFD9-AB43-4AFF-9904-AFE1A5A60480}"/>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3336DA7D-9A9C-4D55-95DA-962776C7CAE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183CB61E-8BE4-4E78-A268-3618F89B46E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748170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solidFill>
                      <a:srgbClr val="C5E0B4"/>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solidFill>
                      <a:srgbClr val="C5E0B4"/>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solidFill>
                      <a:srgbClr val="C5E0B4"/>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solidFill>
                      <a:srgbClr val="C5E0B4"/>
                    </a:solidFill>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solidFill>
                      <a:srgbClr val="C5E0B4"/>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solidFill>
                      <a:srgbClr val="C5E0B4"/>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C46D9FF2-5779-40E2-9E69-4B7460F992D7}"/>
              </a:ext>
            </a:extLst>
          </p:cNvPr>
          <p:cNvSpPr/>
          <p:nvPr/>
        </p:nvSpPr>
        <p:spPr>
          <a:xfrm>
            <a:off x="8063188" y="1131152"/>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Notice how both instruction data </a:t>
            </a:r>
            <a:r>
              <a:rPr lang="en-GB" i="1" dirty="0">
                <a:latin typeface="Calibri" panose="020F0502020204030204" pitchFamily="34" charset="0"/>
                <a:ea typeface="Calibri" panose="020F0502020204030204" pitchFamily="34" charset="0"/>
                <a:cs typeface="Times New Roman" panose="02020603050405020304" pitchFamily="18" charset="0"/>
              </a:rPr>
              <a:t>and</a:t>
            </a:r>
            <a:r>
              <a:rPr lang="en-GB" dirty="0">
                <a:latin typeface="Calibri" panose="020F0502020204030204" pitchFamily="34" charset="0"/>
                <a:ea typeface="Calibri" panose="020F0502020204030204" pitchFamily="34" charset="0"/>
                <a:cs typeface="Times New Roman" panose="02020603050405020304" pitchFamily="18" charset="0"/>
              </a:rPr>
              <a:t> program data are stored in the same memory in binary form.</a:t>
            </a:r>
          </a:p>
        </p:txBody>
      </p:sp>
      <p:sp>
        <p:nvSpPr>
          <p:cNvPr id="3" name="Rectangle 2">
            <a:extLst>
              <a:ext uri="{FF2B5EF4-FFF2-40B4-BE49-F238E27FC236}">
                <a16:creationId xmlns:a16="http://schemas.microsoft.com/office/drawing/2014/main" id="{E71E57D4-EE98-4792-B48E-B636FE699AD3}"/>
              </a:ext>
            </a:extLst>
          </p:cNvPr>
          <p:cNvSpPr/>
          <p:nvPr/>
        </p:nvSpPr>
        <p:spPr>
          <a:xfrm>
            <a:off x="4695825" y="1943100"/>
            <a:ext cx="2505805" cy="809625"/>
          </a:xfrm>
          <a:prstGeom prst="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8E02D079-48FD-49A4-8867-FFF3696F0E21}"/>
              </a:ext>
            </a:extLst>
          </p:cNvPr>
          <p:cNvCxnSpPr>
            <a:cxnSpLocks/>
          </p:cNvCxnSpPr>
          <p:nvPr/>
        </p:nvCxnSpPr>
        <p:spPr>
          <a:xfrm>
            <a:off x="7185021" y="2347913"/>
            <a:ext cx="861557"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861B35F-06B5-48BF-8D7A-20F5B0AB9A7F}"/>
              </a:ext>
            </a:extLst>
          </p:cNvPr>
          <p:cNvCxnSpPr/>
          <p:nvPr/>
        </p:nvCxnSpPr>
        <p:spPr>
          <a:xfrm>
            <a:off x="8025087" y="2347913"/>
            <a:ext cx="0" cy="166281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B1C4507-4B5A-4FBD-8C55-99B179C6DD4A}"/>
              </a:ext>
            </a:extLst>
          </p:cNvPr>
          <p:cNvCxnSpPr>
            <a:cxnSpLocks/>
          </p:cNvCxnSpPr>
          <p:nvPr/>
        </p:nvCxnSpPr>
        <p:spPr>
          <a:xfrm flipH="1">
            <a:off x="1884553" y="4010730"/>
            <a:ext cx="6172658" cy="0"/>
          </a:xfrm>
          <a:prstGeom prst="line">
            <a:avLst/>
          </a:prstGeom>
          <a:ln w="5715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6252EC30-2FB5-4A15-AA31-D03E983F0B1C}"/>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E14B7454-E172-467C-AE99-14621EE7B526}"/>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E11CA19B-0A33-4C6E-8C40-9ADDD5A47281}"/>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2" name="Picture 41">
                <a:extLst>
                  <a:ext uri="{FF2B5EF4-FFF2-40B4-BE49-F238E27FC236}">
                    <a16:creationId xmlns:a16="http://schemas.microsoft.com/office/drawing/2014/main" id="{4BC612C9-B0B1-44AE-8CDD-6153A0CDE168}"/>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6CD9F65D-A9D6-4FAA-88A5-CBEEF8EBE3FF}"/>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EE9F6B19-6310-4E53-A012-B4AF7836A83A}"/>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64931FDF-971F-469D-A244-1DB8403F9C9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54E634E-6F0F-4205-AEE2-911BC3EE35DE}"/>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DE46E74-0A54-4923-9102-5559B4DA9F02}"/>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7547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5" name="Rectangle 24">
            <a:extLst>
              <a:ext uri="{FF2B5EF4-FFF2-40B4-BE49-F238E27FC236}">
                <a16:creationId xmlns:a16="http://schemas.microsoft.com/office/drawing/2014/main" id="{0D3B543E-4DB3-4407-931C-F561879D94FA}"/>
              </a:ext>
            </a:extLst>
          </p:cNvPr>
          <p:cNvSpPr/>
          <p:nvPr/>
        </p:nvSpPr>
        <p:spPr>
          <a:xfrm>
            <a:off x="8063188" y="1131152"/>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Program Counter (PC)</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Holds the address of the next instruction to be executed in memory.</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26" name="Group 25">
            <a:extLst>
              <a:ext uri="{FF2B5EF4-FFF2-40B4-BE49-F238E27FC236}">
                <a16:creationId xmlns:a16="http://schemas.microsoft.com/office/drawing/2014/main" id="{7942902C-A7BB-4BA1-AB35-D6F33AB81B65}"/>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1C380CC0-E403-4CD1-B0B2-5828D5ADE4CE}"/>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2C04769C-8B20-4095-A105-95613DEBD517}"/>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3780D80F-5DC1-4363-9963-B6EF1F65736A}"/>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8697CA03-DDBF-4ED4-8791-ADB0B38B4E33}"/>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C752E305-39EB-4850-88DD-CFE25BF381AB}"/>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FE470834-AF4B-478D-861A-C9CDDF2ED374}"/>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A4F04C00-D3FA-49CC-9CC5-82972FB656F0}"/>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6B1DE2FF-43C0-4D06-B95C-F4D0425DDEC0}"/>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645637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5" name="Rectangle 24">
            <a:extLst>
              <a:ext uri="{FF2B5EF4-FFF2-40B4-BE49-F238E27FC236}">
                <a16:creationId xmlns:a16="http://schemas.microsoft.com/office/drawing/2014/main" id="{0D3B543E-4DB3-4407-931C-F561879D94FA}"/>
              </a:ext>
            </a:extLst>
          </p:cNvPr>
          <p:cNvSpPr/>
          <p:nvPr/>
        </p:nvSpPr>
        <p:spPr>
          <a:xfrm>
            <a:off x="8063188" y="1131152"/>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Memory Address Register (MAR)</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Holds the memory address where data is to be fetched from or written to.</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26" name="Group 25">
            <a:extLst>
              <a:ext uri="{FF2B5EF4-FFF2-40B4-BE49-F238E27FC236}">
                <a16:creationId xmlns:a16="http://schemas.microsoft.com/office/drawing/2014/main" id="{A93C9AAA-65CF-4A16-A146-F7EF36A06EFC}"/>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D3A70FDE-B46A-4FB9-9892-0140001B97AC}"/>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C5366EFB-3C25-4F39-B2FE-1F970BF8C922}"/>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009AE30D-5854-4ECB-A88F-F47F390E8B5F}"/>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D7407573-FE79-4FD1-99B5-D63118788872}"/>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8DBC9BDD-3932-4E2A-94CB-7957185CAC07}"/>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6B31A1D7-268A-45AB-8BD0-954594AE0039}"/>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085B56D5-4AEB-486D-96DD-1E4A37969D9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62E65C3-1615-4093-8C05-318AE3B27C9A}"/>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645281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5" name="Rectangle 24">
            <a:extLst>
              <a:ext uri="{FF2B5EF4-FFF2-40B4-BE49-F238E27FC236}">
                <a16:creationId xmlns:a16="http://schemas.microsoft.com/office/drawing/2014/main" id="{0D3B543E-4DB3-4407-931C-F561879D94FA}"/>
              </a:ext>
            </a:extLst>
          </p:cNvPr>
          <p:cNvSpPr/>
          <p:nvPr/>
        </p:nvSpPr>
        <p:spPr>
          <a:xfrm>
            <a:off x="8063188" y="1131152"/>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Memory Data Register (MDR)</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Holds data fetched from memory or to be written to memory.</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26" name="Group 25">
            <a:extLst>
              <a:ext uri="{FF2B5EF4-FFF2-40B4-BE49-F238E27FC236}">
                <a16:creationId xmlns:a16="http://schemas.microsoft.com/office/drawing/2014/main" id="{57FC4072-073B-419E-8629-4FEF94EAE76C}"/>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D8959B0A-2113-4FD4-8C33-2CABB60F4B3A}"/>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E3AEC47A-E81F-428C-991A-C104401EE980}"/>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F8F13D9E-51D3-403B-9722-65C1508FE124}"/>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165F6ACD-3917-42A9-B1C1-1BF6C702436C}"/>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C69E6E27-C3BA-48F9-A50F-2EF40BF8C3A7}"/>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A0ADDD75-D0EC-4ED6-9411-EA6ECB9E3DF5}"/>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6A5E1A6D-D450-4FBA-8365-BFCBDE5101B8}"/>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265C502-5D88-4F67-8E59-4CEB9CFD3B56}"/>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820381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25" name="Rectangle 24">
            <a:extLst>
              <a:ext uri="{FF2B5EF4-FFF2-40B4-BE49-F238E27FC236}">
                <a16:creationId xmlns:a16="http://schemas.microsoft.com/office/drawing/2014/main" id="{0D3B543E-4DB3-4407-931C-F561879D94FA}"/>
              </a:ext>
            </a:extLst>
          </p:cNvPr>
          <p:cNvSpPr/>
          <p:nvPr/>
        </p:nvSpPr>
        <p:spPr>
          <a:xfrm>
            <a:off x="8063188" y="1131152"/>
            <a:ext cx="3998674" cy="774507"/>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Accumulator</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Holds the results of calculations.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26" name="Group 25">
            <a:extLst>
              <a:ext uri="{FF2B5EF4-FFF2-40B4-BE49-F238E27FC236}">
                <a16:creationId xmlns:a16="http://schemas.microsoft.com/office/drawing/2014/main" id="{76218245-F53A-4B74-BF13-AC07BB4A6537}"/>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0778DB5E-A1E2-43EB-90FC-005B918875F3}"/>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44F03211-9B43-4A2A-A8C9-25A50DF86332}"/>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7676C781-D1DF-4BAE-8C21-EC0EF1BEBB0E}"/>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63F8DD9A-CD5E-416D-A8B0-534AC991E782}"/>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341053B5-1F9D-4EFB-86C4-237281F2BB61}"/>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18B9FF6C-CBCB-43C1-9C39-1B301623E93B}"/>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C145B848-E98A-4B90-A02C-3A8F7EA6FB3B}"/>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312469C2-6E51-4F0D-9902-6700C9C5423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225888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41" name="Picture 40" descr="A circuit board&#10;&#10;Description automatically generated">
            <a:extLst>
              <a:ext uri="{FF2B5EF4-FFF2-40B4-BE49-F238E27FC236}">
                <a16:creationId xmlns:a16="http://schemas.microsoft.com/office/drawing/2014/main" id="{EEC01B68-F0AE-46F5-B50B-7F1B348C9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9075" y="4785018"/>
            <a:ext cx="1568213" cy="1301100"/>
          </a:xfrm>
          <a:prstGeom prst="rect">
            <a:avLst/>
          </a:prstGeom>
        </p:spPr>
      </p:pic>
      <p:graphicFrame>
        <p:nvGraphicFramePr>
          <p:cNvPr id="42" name="Diagram 41">
            <a:extLst>
              <a:ext uri="{FF2B5EF4-FFF2-40B4-BE49-F238E27FC236}">
                <a16:creationId xmlns:a16="http://schemas.microsoft.com/office/drawing/2014/main" id="{6554496D-3CE2-451F-8D8B-7E9298EB84A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a:extLst>
              <a:ext uri="{FF2B5EF4-FFF2-40B4-BE49-F238E27FC236}">
                <a16:creationId xmlns:a16="http://schemas.microsoft.com/office/drawing/2014/main" id="{BCFE75CD-5989-4A08-B7CE-C51858E0BFCF}"/>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4329BEF9-358D-4E29-98B8-7B1DAD6EE41D}"/>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D299716E-3BF2-47B6-B02C-3A64EDF0F311}"/>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4" name="Picture 43">
                <a:extLst>
                  <a:ext uri="{FF2B5EF4-FFF2-40B4-BE49-F238E27FC236}">
                    <a16:creationId xmlns:a16="http://schemas.microsoft.com/office/drawing/2014/main" id="{F1C25020-E271-4CAA-BD66-5F9564E369F2}"/>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5" name="Rectangle 44">
                <a:extLst>
                  <a:ext uri="{FF2B5EF4-FFF2-40B4-BE49-F238E27FC236}">
                    <a16:creationId xmlns:a16="http://schemas.microsoft.com/office/drawing/2014/main" id="{E6411B5B-FA24-4B4F-A69E-9B5373CFD63D}"/>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A318AACC-A998-4558-84E8-8539B946CB8E}"/>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1E130660-1624-4D81-8CBC-C9F521280D30}"/>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E02672E4-CE96-4D1A-A0C5-70C394E88676}"/>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DC826D0-B562-4E85-80AD-51E38DEF7EB0}"/>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C8A5409D-5180-4E66-93DA-F6C7CDA46705}"/>
              </a:ext>
            </a:extLst>
          </p:cNvPr>
          <p:cNvSpPr/>
          <p:nvPr/>
        </p:nvSpPr>
        <p:spPr>
          <a:xfrm>
            <a:off x="8063187" y="544629"/>
            <a:ext cx="3998674" cy="1237070"/>
          </a:xfrm>
          <a:prstGeom prst="rect">
            <a:avLst/>
          </a:prstGeom>
        </p:spPr>
        <p:txBody>
          <a:bodyPr wrap="square">
            <a:spAutoFit/>
          </a:bodyPr>
          <a:lstStyle/>
          <a:p>
            <a:pPr>
              <a:lnSpc>
                <a:spcPct val="107000"/>
              </a:lnSpc>
              <a:spcAft>
                <a:spcPts val="800"/>
              </a:spcAft>
            </a:pPr>
            <a:r>
              <a:rPr lang="en-GB" sz="1600" dirty="0">
                <a:solidFill>
                  <a:srgbClr val="008C8C"/>
                </a:solidFill>
                <a:latin typeface="Calibri" panose="020F0502020204030204" pitchFamily="34" charset="0"/>
                <a:ea typeface="Calibri" panose="020F0502020204030204" pitchFamily="34" charset="0"/>
                <a:cs typeface="Times New Roman" panose="02020603050405020304" pitchFamily="18" charset="0"/>
              </a:rPr>
              <a:t>Fetch stage</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p:txBody>
      </p:sp>
    </p:spTree>
    <p:extLst>
      <p:ext uri="{BB962C8B-B14F-4D97-AF65-F5344CB8AC3E}">
        <p14:creationId xmlns:p14="http://schemas.microsoft.com/office/powerpoint/2010/main" val="1033617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chemeClr val="accent6">
                        <a:lumMod val="40000"/>
                        <a:lumOff val="60000"/>
                      </a:schemeClr>
                    </a:solidFill>
                  </a:tcPr>
                </a:tc>
                <a:tc>
                  <a:txBody>
                    <a:bodyPr/>
                    <a:lstStyle/>
                    <a:p>
                      <a:pPr algn="ctr"/>
                      <a:r>
                        <a:rPr lang="en-GB" dirty="0"/>
                        <a:t>Load address 5</a:t>
                      </a:r>
                    </a:p>
                  </a:txBody>
                  <a:tcPr>
                    <a:solidFill>
                      <a:schemeClr val="accent6">
                        <a:lumMod val="40000"/>
                        <a:lumOff val="60000"/>
                      </a:schemeClr>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a:effectLst>
            <a:glow rad="139700">
              <a:schemeClr val="accent6">
                <a:satMod val="175000"/>
                <a:alpha val="40000"/>
              </a:schemeClr>
            </a:glow>
          </a:effectLst>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41" name="Picture 40" descr="A circuit board&#10;&#10;Description automatically generated">
            <a:extLst>
              <a:ext uri="{FF2B5EF4-FFF2-40B4-BE49-F238E27FC236}">
                <a16:creationId xmlns:a16="http://schemas.microsoft.com/office/drawing/2014/main" id="{EEC01B68-F0AE-46F5-B50B-7F1B348C9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9075" y="4785018"/>
            <a:ext cx="1568213" cy="1301100"/>
          </a:xfrm>
          <a:prstGeom prst="rect">
            <a:avLst/>
          </a:prstGeom>
        </p:spPr>
      </p:pic>
      <p:graphicFrame>
        <p:nvGraphicFramePr>
          <p:cNvPr id="42" name="Diagram 41">
            <a:extLst>
              <a:ext uri="{FF2B5EF4-FFF2-40B4-BE49-F238E27FC236}">
                <a16:creationId xmlns:a16="http://schemas.microsoft.com/office/drawing/2014/main" id="{6554496D-3CE2-451F-8D8B-7E9298EB84A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a:extLst>
              <a:ext uri="{FF2B5EF4-FFF2-40B4-BE49-F238E27FC236}">
                <a16:creationId xmlns:a16="http://schemas.microsoft.com/office/drawing/2014/main" id="{3650AE49-6754-4BC6-91F7-BDDE112AA15F}"/>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C672A2DD-0A74-4DE8-8409-2B598A89C4EA}"/>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EB3F8D8F-AC51-48AE-8E8A-D5BAAB87D762}"/>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4" name="Picture 43">
                <a:extLst>
                  <a:ext uri="{FF2B5EF4-FFF2-40B4-BE49-F238E27FC236}">
                    <a16:creationId xmlns:a16="http://schemas.microsoft.com/office/drawing/2014/main" id="{80557C0B-74C8-47A2-B58E-ABB38AD4C41E}"/>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5" name="Rectangle 44">
                <a:extLst>
                  <a:ext uri="{FF2B5EF4-FFF2-40B4-BE49-F238E27FC236}">
                    <a16:creationId xmlns:a16="http://schemas.microsoft.com/office/drawing/2014/main" id="{75E0B9E5-5081-4A89-9677-6D212E25B750}"/>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99529748-7DF1-46C8-9775-5678AC274467}"/>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21BB6048-A1A8-49CC-9F9C-170476A5D00F}"/>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6634C46-4CB0-4604-818E-FAFEA0EF8E0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955CD33C-2502-472C-B008-28001C35244D}"/>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5F2205C3-104E-4D46-B72C-9E4365120F68}"/>
              </a:ext>
            </a:extLst>
          </p:cNvPr>
          <p:cNvSpPr/>
          <p:nvPr/>
        </p:nvSpPr>
        <p:spPr>
          <a:xfrm>
            <a:off x="8063187" y="544629"/>
            <a:ext cx="3998674" cy="2393540"/>
          </a:xfrm>
          <a:prstGeom prst="rect">
            <a:avLst/>
          </a:prstGeom>
        </p:spPr>
        <p:txBody>
          <a:bodyPr wrap="square">
            <a:spAutoFit/>
          </a:bodyPr>
          <a:lstStyle/>
          <a:p>
            <a:pPr>
              <a:lnSpc>
                <a:spcPct val="107000"/>
              </a:lnSpc>
              <a:spcAft>
                <a:spcPts val="800"/>
              </a:spcAft>
            </a:pPr>
            <a:r>
              <a:rPr lang="en-GB" sz="1600" dirty="0">
                <a:solidFill>
                  <a:srgbClr val="008C8C"/>
                </a:solidFill>
                <a:latin typeface="Calibri" panose="020F0502020204030204" pitchFamily="34" charset="0"/>
                <a:ea typeface="Calibri" panose="020F0502020204030204" pitchFamily="34" charset="0"/>
                <a:cs typeface="Times New Roman" panose="02020603050405020304" pitchFamily="18" charset="0"/>
              </a:rPr>
              <a:t>Fetch stage</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Memory Address Register (MAR) fetches the instruction from main memory (RAM) and brings it into the Memory Data Register (MDR).</a:t>
            </a:r>
          </a:p>
        </p:txBody>
      </p:sp>
    </p:spTree>
    <p:extLst>
      <p:ext uri="{BB962C8B-B14F-4D97-AF65-F5344CB8AC3E}">
        <p14:creationId xmlns:p14="http://schemas.microsoft.com/office/powerpoint/2010/main" val="1165083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41" name="Picture 40" descr="A circuit board&#10;&#10;Description automatically generated">
            <a:extLst>
              <a:ext uri="{FF2B5EF4-FFF2-40B4-BE49-F238E27FC236}">
                <a16:creationId xmlns:a16="http://schemas.microsoft.com/office/drawing/2014/main" id="{EEC01B68-F0AE-46F5-B50B-7F1B348C9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9075" y="4785018"/>
            <a:ext cx="1568213" cy="1301100"/>
          </a:xfrm>
          <a:prstGeom prst="rect">
            <a:avLst/>
          </a:prstGeom>
        </p:spPr>
      </p:pic>
      <p:graphicFrame>
        <p:nvGraphicFramePr>
          <p:cNvPr id="42" name="Diagram 41">
            <a:extLst>
              <a:ext uri="{FF2B5EF4-FFF2-40B4-BE49-F238E27FC236}">
                <a16:creationId xmlns:a16="http://schemas.microsoft.com/office/drawing/2014/main" id="{6554496D-3CE2-451F-8D8B-7E9298EB84A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3" name="Rectangle 42">
            <a:extLst>
              <a:ext uri="{FF2B5EF4-FFF2-40B4-BE49-F238E27FC236}">
                <a16:creationId xmlns:a16="http://schemas.microsoft.com/office/drawing/2014/main" id="{E78031A4-1A3B-436D-BB68-3F7A22829278}"/>
              </a:ext>
            </a:extLst>
          </p:cNvPr>
          <p:cNvSpPr/>
          <p:nvPr/>
        </p:nvSpPr>
        <p:spPr>
          <a:xfrm>
            <a:off x="8063187" y="544629"/>
            <a:ext cx="3998674" cy="3023072"/>
          </a:xfrm>
          <a:prstGeom prst="rect">
            <a:avLst/>
          </a:prstGeom>
        </p:spPr>
        <p:txBody>
          <a:bodyPr wrap="square">
            <a:spAutoFit/>
          </a:bodyPr>
          <a:lstStyle/>
          <a:p>
            <a:pPr>
              <a:lnSpc>
                <a:spcPct val="107000"/>
              </a:lnSpc>
              <a:spcAft>
                <a:spcPts val="800"/>
              </a:spcAft>
            </a:pPr>
            <a:r>
              <a:rPr lang="en-GB" sz="1600" dirty="0">
                <a:solidFill>
                  <a:srgbClr val="008C8C"/>
                </a:solidFill>
                <a:latin typeface="Calibri" panose="020F0502020204030204" pitchFamily="34" charset="0"/>
                <a:ea typeface="Calibri" panose="020F0502020204030204" pitchFamily="34" charset="0"/>
                <a:cs typeface="Times New Roman" panose="02020603050405020304" pitchFamily="18" charset="0"/>
              </a:rPr>
              <a:t>Fetch stage</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Memory Address Register (MAR) fetches the instruction from main memory (RAM) and brings it into the Memory Data Register (MDR).</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The program counter is incremented so it points to the next instruction.</a:t>
            </a:r>
          </a:p>
        </p:txBody>
      </p:sp>
      <p:grpSp>
        <p:nvGrpSpPr>
          <p:cNvPr id="26" name="Group 25">
            <a:extLst>
              <a:ext uri="{FF2B5EF4-FFF2-40B4-BE49-F238E27FC236}">
                <a16:creationId xmlns:a16="http://schemas.microsoft.com/office/drawing/2014/main" id="{0E119C28-A854-484E-A648-2525F7249069}"/>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1780EFCF-FE16-4111-8E96-7ED9D50D2E0C}"/>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1F2E72C6-1F71-4204-918A-BE9262792024}"/>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4" name="Picture 43">
                <a:extLst>
                  <a:ext uri="{FF2B5EF4-FFF2-40B4-BE49-F238E27FC236}">
                    <a16:creationId xmlns:a16="http://schemas.microsoft.com/office/drawing/2014/main" id="{74351CF3-6D25-424F-AFAC-21456228812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5" name="Rectangle 44">
                <a:extLst>
                  <a:ext uri="{FF2B5EF4-FFF2-40B4-BE49-F238E27FC236}">
                    <a16:creationId xmlns:a16="http://schemas.microsoft.com/office/drawing/2014/main" id="{3EB308E7-F39E-40D5-B737-BE2F91396257}"/>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27A890A7-6E62-4310-847D-599726013FAE}"/>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3B7F2FD0-D0C2-4325-8EB4-0F5B0C363B6D}"/>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CEB95A79-1D6C-404C-A011-A785FE4AB4A5}"/>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9149183-8B2A-4583-AB9A-4FCFF0E0D623}"/>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603998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41" name="Picture 40" descr="A circuit board&#10;&#10;Description automatically generated">
            <a:extLst>
              <a:ext uri="{FF2B5EF4-FFF2-40B4-BE49-F238E27FC236}">
                <a16:creationId xmlns:a16="http://schemas.microsoft.com/office/drawing/2014/main" id="{EEC01B68-F0AE-46F5-B50B-7F1B348C9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9075" y="4785018"/>
            <a:ext cx="1568213" cy="1301100"/>
          </a:xfrm>
          <a:prstGeom prst="rect">
            <a:avLst/>
          </a:prstGeom>
        </p:spPr>
      </p:pic>
      <p:graphicFrame>
        <p:nvGraphicFramePr>
          <p:cNvPr id="42" name="Diagram 41">
            <a:extLst>
              <a:ext uri="{FF2B5EF4-FFF2-40B4-BE49-F238E27FC236}">
                <a16:creationId xmlns:a16="http://schemas.microsoft.com/office/drawing/2014/main" id="{6554496D-3CE2-451F-8D8B-7E9298EB84A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a:extLst>
              <a:ext uri="{FF2B5EF4-FFF2-40B4-BE49-F238E27FC236}">
                <a16:creationId xmlns:a16="http://schemas.microsoft.com/office/drawing/2014/main" id="{5C341FF5-BC58-4FBB-8450-BFBA82CBF935}"/>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41C36F8F-ED1A-42C7-A08E-B29CA199977F}"/>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C998A056-F2B4-401F-89FF-3857B510D4A3}"/>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3" name="Picture 42">
                <a:extLst>
                  <a:ext uri="{FF2B5EF4-FFF2-40B4-BE49-F238E27FC236}">
                    <a16:creationId xmlns:a16="http://schemas.microsoft.com/office/drawing/2014/main" id="{ED99E8DA-4E52-4ED5-8CF4-7D04F7223492}"/>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4" name="Rectangle 43">
                <a:extLst>
                  <a:ext uri="{FF2B5EF4-FFF2-40B4-BE49-F238E27FC236}">
                    <a16:creationId xmlns:a16="http://schemas.microsoft.com/office/drawing/2014/main" id="{3106183D-5DC6-4ABA-858F-5C64A9758E58}"/>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82B38D24-7F96-414A-80CD-67285877C8D3}"/>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0205DF4D-EDDA-429F-9610-D22D6ACF947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17D11B3E-B13A-41BA-930E-7BB0588A4C3A}"/>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119C19D-2B44-4D4C-BAD2-1E52362A3DCF}"/>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367ACDED-365A-4E12-9FCF-8D971CA34FC4}"/>
              </a:ext>
            </a:extLst>
          </p:cNvPr>
          <p:cNvSpPr/>
          <p:nvPr/>
        </p:nvSpPr>
        <p:spPr>
          <a:xfrm>
            <a:off x="8063187" y="544629"/>
            <a:ext cx="3998674" cy="1237070"/>
          </a:xfrm>
          <a:prstGeom prst="rect">
            <a:avLst/>
          </a:prstGeom>
        </p:spPr>
        <p:txBody>
          <a:bodyPr wrap="square">
            <a:spAutoFit/>
          </a:bodyPr>
          <a:lstStyle/>
          <a:p>
            <a:pPr>
              <a:lnSpc>
                <a:spcPct val="107000"/>
              </a:lnSpc>
              <a:spcAft>
                <a:spcPts val="800"/>
              </a:spcAft>
            </a:pPr>
            <a:r>
              <a:rPr lang="en-GB" sz="1600" dirty="0">
                <a:solidFill>
                  <a:srgbClr val="008C8C"/>
                </a:solidFill>
                <a:latin typeface="Calibri" panose="020F0502020204030204" pitchFamily="34" charset="0"/>
                <a:ea typeface="Calibri" panose="020F0502020204030204" pitchFamily="34" charset="0"/>
                <a:cs typeface="Times New Roman" panose="02020603050405020304" pitchFamily="18" charset="0"/>
              </a:rPr>
              <a:t>Decode stage</a:t>
            </a:r>
          </a:p>
          <a:p>
            <a:pPr marL="342900" indent="-342900">
              <a:lnSpc>
                <a:spcPct val="107000"/>
              </a:lnSpc>
              <a:spcAft>
                <a:spcPts val="800"/>
              </a:spcAft>
              <a:buFont typeface="Arial" panose="020B0604020202020204" pitchFamily="34" charset="0"/>
              <a:buChar char="•"/>
            </a:pPr>
            <a:r>
              <a:rPr lang="en-GB" sz="1600" dirty="0">
                <a:latin typeface="Calibri" panose="020F0502020204030204" pitchFamily="34" charset="0"/>
                <a:ea typeface="Calibri" panose="020F0502020204030204" pitchFamily="34" charset="0"/>
                <a:cs typeface="Times New Roman" panose="02020603050405020304" pitchFamily="18" charset="0"/>
              </a:rPr>
              <a:t>Now the instruction is in the CPU, the Control Unit (CU) decodes it to figure out what the CPU needs to do.</a:t>
            </a:r>
          </a:p>
        </p:txBody>
      </p:sp>
    </p:spTree>
    <p:extLst>
      <p:ext uri="{BB962C8B-B14F-4D97-AF65-F5344CB8AC3E}">
        <p14:creationId xmlns:p14="http://schemas.microsoft.com/office/powerpoint/2010/main" val="1675131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41" name="Picture 40" descr="A circuit board&#10;&#10;Description automatically generated">
            <a:extLst>
              <a:ext uri="{FF2B5EF4-FFF2-40B4-BE49-F238E27FC236}">
                <a16:creationId xmlns:a16="http://schemas.microsoft.com/office/drawing/2014/main" id="{EEC01B68-F0AE-46F5-B50B-7F1B348C9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9075" y="4785018"/>
            <a:ext cx="1568213" cy="1301100"/>
          </a:xfrm>
          <a:prstGeom prst="rect">
            <a:avLst/>
          </a:prstGeom>
        </p:spPr>
      </p:pic>
      <p:graphicFrame>
        <p:nvGraphicFramePr>
          <p:cNvPr id="42" name="Diagram 41">
            <a:extLst>
              <a:ext uri="{FF2B5EF4-FFF2-40B4-BE49-F238E27FC236}">
                <a16:creationId xmlns:a16="http://schemas.microsoft.com/office/drawing/2014/main" id="{6554496D-3CE2-451F-8D8B-7E9298EB84A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a:extLst>
              <a:ext uri="{FF2B5EF4-FFF2-40B4-BE49-F238E27FC236}">
                <a16:creationId xmlns:a16="http://schemas.microsoft.com/office/drawing/2014/main" id="{93DCFF1C-28D2-4F31-B2BA-F674B4BE1DB7}"/>
              </a:ext>
            </a:extLst>
          </p:cNvPr>
          <p:cNvGrpSpPr/>
          <p:nvPr/>
        </p:nvGrpSpPr>
        <p:grpSpPr>
          <a:xfrm>
            <a:off x="666052" y="4490796"/>
            <a:ext cx="2517543" cy="991094"/>
            <a:chOff x="666052" y="4490796"/>
            <a:chExt cx="2517543" cy="991094"/>
          </a:xfrm>
        </p:grpSpPr>
        <p:grpSp>
          <p:nvGrpSpPr>
            <p:cNvPr id="31" name="Group 30">
              <a:extLst>
                <a:ext uri="{FF2B5EF4-FFF2-40B4-BE49-F238E27FC236}">
                  <a16:creationId xmlns:a16="http://schemas.microsoft.com/office/drawing/2014/main" id="{881E2017-C6C1-4A0C-8A06-22559C07FA7B}"/>
                </a:ext>
              </a:extLst>
            </p:cNvPr>
            <p:cNvGrpSpPr/>
            <p:nvPr/>
          </p:nvGrpSpPr>
          <p:grpSpPr>
            <a:xfrm>
              <a:off x="666052" y="4826252"/>
              <a:ext cx="2517543" cy="655638"/>
              <a:chOff x="3352477" y="4489041"/>
              <a:chExt cx="2504735" cy="655638"/>
            </a:xfrm>
          </p:grpSpPr>
          <p:sp>
            <p:nvSpPr>
              <p:cNvPr id="38" name="Rectangle 37">
                <a:extLst>
                  <a:ext uri="{FF2B5EF4-FFF2-40B4-BE49-F238E27FC236}">
                    <a16:creationId xmlns:a16="http://schemas.microsoft.com/office/drawing/2014/main" id="{70F4D450-8958-4EC9-B7CD-2F7BF0F887DB}"/>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3" name="Picture 42">
                <a:extLst>
                  <a:ext uri="{FF2B5EF4-FFF2-40B4-BE49-F238E27FC236}">
                    <a16:creationId xmlns:a16="http://schemas.microsoft.com/office/drawing/2014/main" id="{C642C4A8-D3F0-4C4A-A969-662C2C893BA2}"/>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4" name="Rectangle 43">
                <a:extLst>
                  <a:ext uri="{FF2B5EF4-FFF2-40B4-BE49-F238E27FC236}">
                    <a16:creationId xmlns:a16="http://schemas.microsoft.com/office/drawing/2014/main" id="{523CE4F3-2C46-4B1F-8560-66EC2CE675C5}"/>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2" name="Group 31">
              <a:extLst>
                <a:ext uri="{FF2B5EF4-FFF2-40B4-BE49-F238E27FC236}">
                  <a16:creationId xmlns:a16="http://schemas.microsoft.com/office/drawing/2014/main" id="{E2BD7F67-6E5E-470F-9050-2A269E3C9B9B}"/>
                </a:ext>
              </a:extLst>
            </p:cNvPr>
            <p:cNvGrpSpPr/>
            <p:nvPr/>
          </p:nvGrpSpPr>
          <p:grpSpPr>
            <a:xfrm flipV="1">
              <a:off x="1230797" y="4490796"/>
              <a:ext cx="1449572" cy="683607"/>
              <a:chOff x="1202957" y="1882152"/>
              <a:chExt cx="1449572" cy="683607"/>
            </a:xfrm>
          </p:grpSpPr>
          <p:cxnSp>
            <p:nvCxnSpPr>
              <p:cNvPr id="33" name="Straight Arrow Connector 32">
                <a:extLst>
                  <a:ext uri="{FF2B5EF4-FFF2-40B4-BE49-F238E27FC236}">
                    <a16:creationId xmlns:a16="http://schemas.microsoft.com/office/drawing/2014/main" id="{372DB07C-AEA0-4BFB-8E2E-D6F2E97446A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6801A9A-64A7-4F77-8DC7-4BA7062E1F9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FD1123B-61A5-4915-AA2E-3606CDF5697F}"/>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5D216D63-E1DD-42C7-BBE9-90AFDB328406}"/>
              </a:ext>
            </a:extLst>
          </p:cNvPr>
          <p:cNvSpPr/>
          <p:nvPr/>
        </p:nvSpPr>
        <p:spPr>
          <a:xfrm>
            <a:off x="8063187" y="544629"/>
            <a:ext cx="3998674" cy="2982163"/>
          </a:xfrm>
          <a:prstGeom prst="rect">
            <a:avLst/>
          </a:prstGeom>
        </p:spPr>
        <p:txBody>
          <a:bodyPr wrap="square">
            <a:spAutoFit/>
          </a:bodyPr>
          <a:lstStyle/>
          <a:p>
            <a:pPr>
              <a:lnSpc>
                <a:spcPct val="107000"/>
              </a:lnSpc>
              <a:spcAft>
                <a:spcPts val="800"/>
              </a:spcAft>
            </a:pPr>
            <a:r>
              <a:rPr lang="en-GB" sz="1600" dirty="0">
                <a:solidFill>
                  <a:srgbClr val="008C8C"/>
                </a:solidFill>
                <a:latin typeface="Calibri" panose="020F0502020204030204" pitchFamily="34" charset="0"/>
                <a:ea typeface="Calibri" panose="020F0502020204030204" pitchFamily="34" charset="0"/>
                <a:cs typeface="Times New Roman" panose="02020603050405020304" pitchFamily="18" charset="0"/>
              </a:rPr>
              <a:t>Execute stage</a:t>
            </a:r>
          </a:p>
          <a:p>
            <a:pPr marL="342000" indent="-342000">
              <a:spcAft>
                <a:spcPts val="800"/>
              </a:spcAft>
              <a:buFont typeface="Arial" panose="020B0604020202020204" pitchFamily="34" charset="0"/>
              <a:buChar char="•"/>
            </a:pPr>
            <a:r>
              <a:rPr lang="en-GB" sz="1600" dirty="0"/>
              <a:t>Now the CPU can execute the instruction. What it actually does depends on the instruction. It could be asked to:</a:t>
            </a:r>
          </a:p>
          <a:p>
            <a:pPr marL="742950" lvl="1" indent="-285750">
              <a:spcAft>
                <a:spcPts val="800"/>
              </a:spcAft>
              <a:buFont typeface="Courier New" panose="02070309020205020404" pitchFamily="49" charset="0"/>
              <a:buChar char="o"/>
            </a:pPr>
            <a:r>
              <a:rPr lang="en-GB" sz="1600" dirty="0"/>
              <a:t>Go back to main memory (RAM), fetch data and add it to the accumulator.</a:t>
            </a:r>
          </a:p>
          <a:p>
            <a:pPr marL="742950" lvl="1" indent="-285750">
              <a:spcAft>
                <a:spcPts val="800"/>
              </a:spcAft>
              <a:buFont typeface="Courier New" panose="02070309020205020404" pitchFamily="49" charset="0"/>
              <a:buChar char="o"/>
            </a:pPr>
            <a:r>
              <a:rPr lang="en-GB" sz="1600" dirty="0"/>
              <a:t>Jump to another instruction.</a:t>
            </a:r>
          </a:p>
          <a:p>
            <a:pPr marL="742950" lvl="1" indent="-285750">
              <a:spcAft>
                <a:spcPts val="800"/>
              </a:spcAft>
              <a:buFont typeface="Courier New" panose="02070309020205020404" pitchFamily="49" charset="0"/>
              <a:buChar char="o"/>
            </a:pPr>
            <a:r>
              <a:rPr lang="en-GB" sz="1600" dirty="0"/>
              <a:t>Write data held in the accumulator back into main memory (RAM).</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156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34D69E-F284-4EF1-8ABC-9556CC80091B}"/>
              </a:ext>
            </a:extLst>
          </p:cNvPr>
          <p:cNvSpPr/>
          <p:nvPr/>
        </p:nvSpPr>
        <p:spPr>
          <a:xfrm>
            <a:off x="344789" y="1848540"/>
            <a:ext cx="11398571" cy="4923271"/>
          </a:xfrm>
          <a:prstGeom prst="rect">
            <a:avLst/>
          </a:prstGeom>
        </p:spPr>
        <p:txBody>
          <a:bodyPr wrap="square">
            <a:spAutoFit/>
          </a:bodyPr>
          <a:lstStyle/>
          <a:p>
            <a:r>
              <a:rPr lang="en-GB" b="1" dirty="0">
                <a:latin typeface="Calibri" panose="020F0502020204030204" pitchFamily="34" charset="0"/>
                <a:ea typeface="Calibri" panose="020F0502020204030204" pitchFamily="34" charset="0"/>
                <a:cs typeface="Times New Roman" panose="02020603050405020304" pitchFamily="18" charset="0"/>
              </a:rPr>
              <a:t>The von Neumann architecture consists of a:</a:t>
            </a:r>
          </a:p>
          <a:p>
            <a:pPr marL="742950" lvl="1"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Control Unit (CU)</a:t>
            </a:r>
          </a:p>
          <a:p>
            <a:pPr marL="742950" lvl="1"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Arithmetic Logic Unit (ALU)</a:t>
            </a:r>
          </a:p>
          <a:p>
            <a:pPr marL="742950" lvl="1"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Main Memory (RAM)</a:t>
            </a:r>
          </a:p>
          <a:p>
            <a:pPr marL="742950" lvl="1"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Inputs and outputs</a:t>
            </a:r>
          </a:p>
          <a:p>
            <a:pPr lvl="1"/>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The von Neumann architecture is based on the stored program concept.</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Both instruction data </a:t>
            </a:r>
            <a:r>
              <a:rPr lang="en-GB" i="1" dirty="0">
                <a:latin typeface="Calibri" panose="020F0502020204030204" pitchFamily="34" charset="0"/>
                <a:ea typeface="Calibri" panose="020F0502020204030204" pitchFamily="34" charset="0"/>
                <a:cs typeface="Times New Roman" panose="02020603050405020304" pitchFamily="18" charset="0"/>
              </a:rPr>
              <a:t>and</a:t>
            </a:r>
            <a:r>
              <a:rPr lang="en-GB" dirty="0">
                <a:latin typeface="Calibri" panose="020F0502020204030204" pitchFamily="34" charset="0"/>
                <a:ea typeface="Calibri" panose="020F0502020204030204" pitchFamily="34" charset="0"/>
                <a:cs typeface="Times New Roman" panose="02020603050405020304" pitchFamily="18" charset="0"/>
              </a:rPr>
              <a:t> program data are stored in the same memory in binary form. There is no way to know if the pure binary held in memory represents instructions or data simply by looking at it.</a:t>
            </a:r>
          </a:p>
          <a:p>
            <a:pPr marL="285750" indent="-285750">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A von Neumann CPU contains the following registers:</a:t>
            </a:r>
          </a:p>
          <a:p>
            <a:pPr marL="742950" lvl="1"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Program Counter (PC): Holds the address of the next instruction to be executed in memory.</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Memory Address Register (MAR): Holds the memory address where data is to be fetched from or written to.</a:t>
            </a:r>
          </a:p>
          <a:p>
            <a:pPr marL="742950" lvl="1" indent="-285750">
              <a:lnSpc>
                <a:spcPct val="107000"/>
              </a:lnSpc>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Memory Data Register (MDR): Holds data fetched from memory or to be written to memory.</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Accumulator: Holds the results of calculations.</a:t>
            </a:r>
          </a:p>
        </p:txBody>
      </p:sp>
      <p:pic>
        <p:nvPicPr>
          <p:cNvPr id="1026" name="Picture 2" descr="make_notes">
            <a:extLst>
              <a:ext uri="{FF2B5EF4-FFF2-40B4-BE49-F238E27FC236}">
                <a16:creationId xmlns:a16="http://schemas.microsoft.com/office/drawing/2014/main" id="{72BFD7DC-2690-4443-8750-94BEE15558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196" y="630008"/>
            <a:ext cx="1113436" cy="1113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286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342EC1-2AFD-4406-9F14-4D674F90CAE8}"/>
              </a:ext>
            </a:extLst>
          </p:cNvPr>
          <p:cNvSpPr txBox="1"/>
          <p:nvPr/>
        </p:nvSpPr>
        <p:spPr>
          <a:xfrm>
            <a:off x="304800" y="92954"/>
            <a:ext cx="9879279"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solidFill>
                  <a:srgbClr val="008C8C"/>
                </a:solidFill>
                <a:latin typeface="Century Gothic" panose="020B0502020202020204" pitchFamily="34" charset="0"/>
                <a:ea typeface="+mj-ea"/>
                <a:cs typeface="+mj-cs"/>
              </a:rPr>
              <a:t>SLR1 Systems architecture</a:t>
            </a:r>
          </a:p>
        </p:txBody>
      </p:sp>
      <p:sp>
        <p:nvSpPr>
          <p:cNvPr id="6" name="TextBox 5">
            <a:extLst>
              <a:ext uri="{FF2B5EF4-FFF2-40B4-BE49-F238E27FC236}">
                <a16:creationId xmlns:a16="http://schemas.microsoft.com/office/drawing/2014/main" id="{5FABF442-A178-4CA8-8D0A-DF0A8E18C046}"/>
              </a:ext>
            </a:extLst>
          </p:cNvPr>
          <p:cNvSpPr txBox="1"/>
          <p:nvPr/>
        </p:nvSpPr>
        <p:spPr>
          <a:xfrm>
            <a:off x="927652" y="1650609"/>
            <a:ext cx="6997148" cy="3450613"/>
          </a:xfrm>
          <a:prstGeom prst="rect">
            <a:avLst/>
          </a:prstGeom>
        </p:spPr>
        <p:txBody>
          <a:bodyPr vert="horz" lIns="91440" tIns="45720" rIns="91440" bIns="45720" rtlCol="0" anchor="ctr">
            <a:normAutofit/>
          </a:bodyPr>
          <a:lstStyle/>
          <a:p>
            <a:pPr algn="ctr">
              <a:lnSpc>
                <a:spcPct val="90000"/>
              </a:lnSpc>
              <a:spcAft>
                <a:spcPts val="1200"/>
              </a:spcAft>
            </a:pPr>
            <a:r>
              <a:rPr lang="en-GB" sz="4000" dirty="0">
                <a:solidFill>
                  <a:srgbClr val="008C8C"/>
                </a:solidFill>
              </a:rPr>
              <a:t>Going beyond the GCSE specification</a:t>
            </a:r>
            <a:endParaRPr lang="en-US" sz="4000" dirty="0">
              <a:solidFill>
                <a:srgbClr val="008C8C"/>
              </a:solidFill>
            </a:endParaRPr>
          </a:p>
        </p:txBody>
      </p:sp>
      <p:pic>
        <p:nvPicPr>
          <p:cNvPr id="4" name="Picture 3" descr="A picture containing drawing&#10;&#10;Description automatically generated">
            <a:extLst>
              <a:ext uri="{FF2B5EF4-FFF2-40B4-BE49-F238E27FC236}">
                <a16:creationId xmlns:a16="http://schemas.microsoft.com/office/drawing/2014/main" id="{FAC069AA-4085-44FE-AD96-0399346A3879}"/>
              </a:ext>
            </a:extLst>
          </p:cNvPr>
          <p:cNvPicPr>
            <a:picLocks noChangeAspect="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91290" y="2685345"/>
            <a:ext cx="1381140" cy="1381140"/>
          </a:xfrm>
          <a:prstGeom prst="rect">
            <a:avLst/>
          </a:prstGeom>
        </p:spPr>
      </p:pic>
    </p:spTree>
    <p:extLst>
      <p:ext uri="{BB962C8B-B14F-4D97-AF65-F5344CB8AC3E}">
        <p14:creationId xmlns:p14="http://schemas.microsoft.com/office/powerpoint/2010/main" val="3598831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Control</a:t>
            </a:r>
          </a:p>
          <a:p>
            <a:pPr algn="ctr"/>
            <a:r>
              <a:rPr lang="en-GB" sz="1100" dirty="0">
                <a:solidFill>
                  <a:schemeClr val="tx1"/>
                </a:solidFill>
              </a:rPr>
              <a:t>Unit</a:t>
            </a:r>
          </a:p>
          <a:p>
            <a:pPr algn="ctr"/>
            <a:r>
              <a:rPr lang="en-GB" sz="1100"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Arithmetic Logic Unit (ALU)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address Register (MAR)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Memory Data Register (Data)</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Program Counter (PC)</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solidFill>
                      <a:srgbClr val="C5E0B4"/>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solidFill>
                      <a:srgbClr val="C5E0B4"/>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solidFill>
                      <a:srgbClr val="C5E0B4"/>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solidFill>
                      <a:srgbClr val="C5E0B4"/>
                    </a:solidFill>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10227FAE-2D6B-4E1A-9E94-0AD7FC6CA03D}"/>
              </a:ext>
            </a:extLst>
          </p:cNvPr>
          <p:cNvGrpSpPr/>
          <p:nvPr/>
        </p:nvGrpSpPr>
        <p:grpSpPr>
          <a:xfrm>
            <a:off x="666052" y="4490796"/>
            <a:ext cx="2517543" cy="991094"/>
            <a:chOff x="666052" y="4490796"/>
            <a:chExt cx="2517543" cy="991094"/>
          </a:xfrm>
        </p:grpSpPr>
        <p:grpSp>
          <p:nvGrpSpPr>
            <p:cNvPr id="26" name="Group 25">
              <a:extLst>
                <a:ext uri="{FF2B5EF4-FFF2-40B4-BE49-F238E27FC236}">
                  <a16:creationId xmlns:a16="http://schemas.microsoft.com/office/drawing/2014/main" id="{EC6DB5B3-0FCF-4A9C-B08D-6E70E7C826BB}"/>
                </a:ext>
              </a:extLst>
            </p:cNvPr>
            <p:cNvGrpSpPr/>
            <p:nvPr/>
          </p:nvGrpSpPr>
          <p:grpSpPr>
            <a:xfrm>
              <a:off x="666052" y="4826252"/>
              <a:ext cx="2517543" cy="655638"/>
              <a:chOff x="3352477" y="4489041"/>
              <a:chExt cx="2504735" cy="655638"/>
            </a:xfrm>
          </p:grpSpPr>
          <p:sp>
            <p:nvSpPr>
              <p:cNvPr id="36" name="Rectangle 35">
                <a:extLst>
                  <a:ext uri="{FF2B5EF4-FFF2-40B4-BE49-F238E27FC236}">
                    <a16:creationId xmlns:a16="http://schemas.microsoft.com/office/drawing/2014/main" id="{3129243F-CD8A-4920-B1DA-F7C89E41A2E5}"/>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38" name="Picture 37">
                <a:extLst>
                  <a:ext uri="{FF2B5EF4-FFF2-40B4-BE49-F238E27FC236}">
                    <a16:creationId xmlns:a16="http://schemas.microsoft.com/office/drawing/2014/main" id="{AD16D831-5B9F-4246-94CB-2DF26BEB5717}"/>
                  </a:ext>
                </a:extLst>
              </p:cNvPr>
              <p:cNvPicPr>
                <a:picLocks noChangeAspect="1"/>
              </p:cNvPicPr>
              <p:nvPr/>
            </p:nvPicPr>
            <p:blipFill>
              <a:blip r:embed="rId2"/>
              <a:stretch>
                <a:fillRect/>
              </a:stretch>
            </p:blipFill>
            <p:spPr>
              <a:xfrm>
                <a:off x="4979261" y="4489041"/>
                <a:ext cx="638464" cy="638464"/>
              </a:xfrm>
              <a:prstGeom prst="rect">
                <a:avLst/>
              </a:prstGeom>
            </p:spPr>
          </p:pic>
          <p:sp>
            <p:nvSpPr>
              <p:cNvPr id="41" name="Rectangle 40">
                <a:extLst>
                  <a:ext uri="{FF2B5EF4-FFF2-40B4-BE49-F238E27FC236}">
                    <a16:creationId xmlns:a16="http://schemas.microsoft.com/office/drawing/2014/main" id="{C83C55CF-52A9-436C-8CC1-EE242A66AD35}"/>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1" name="Group 30">
              <a:extLst>
                <a:ext uri="{FF2B5EF4-FFF2-40B4-BE49-F238E27FC236}">
                  <a16:creationId xmlns:a16="http://schemas.microsoft.com/office/drawing/2014/main" id="{06554013-0BA3-4794-9FBD-E8EAE21AF63B}"/>
                </a:ext>
              </a:extLst>
            </p:cNvPr>
            <p:cNvGrpSpPr/>
            <p:nvPr/>
          </p:nvGrpSpPr>
          <p:grpSpPr>
            <a:xfrm flipV="1">
              <a:off x="1230797" y="4490796"/>
              <a:ext cx="1449572" cy="683607"/>
              <a:chOff x="1202957" y="1882152"/>
              <a:chExt cx="1449572" cy="683607"/>
            </a:xfrm>
          </p:grpSpPr>
          <p:cxnSp>
            <p:nvCxnSpPr>
              <p:cNvPr id="32" name="Straight Arrow Connector 31">
                <a:extLst>
                  <a:ext uri="{FF2B5EF4-FFF2-40B4-BE49-F238E27FC236}">
                    <a16:creationId xmlns:a16="http://schemas.microsoft.com/office/drawing/2014/main" id="{A35F0A9A-70DC-4D90-89F5-FD2E2327E776}"/>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11433565-D8F5-4B17-A4ED-EC5472C1E71E}"/>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2B4A0AF9-7195-4F57-8A88-10E9F5CE9711}"/>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613283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1</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 name="Rectangle 30">
            <a:extLst>
              <a:ext uri="{FF2B5EF4-FFF2-40B4-BE49-F238E27FC236}">
                <a16:creationId xmlns:a16="http://schemas.microsoft.com/office/drawing/2014/main" id="{3DFAAE7C-86F1-47A2-8476-01E787D0B61F}"/>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sz="18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p:txBody>
      </p:sp>
      <p:grpSp>
        <p:nvGrpSpPr>
          <p:cNvPr id="25" name="Group 24">
            <a:extLst>
              <a:ext uri="{FF2B5EF4-FFF2-40B4-BE49-F238E27FC236}">
                <a16:creationId xmlns:a16="http://schemas.microsoft.com/office/drawing/2014/main" id="{BB395502-1EB4-4AF1-BC08-7D3387848D5A}"/>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0A0A03F-CE3B-4882-85BF-ADBA4D691681}"/>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A84F0392-F302-49CE-AB53-A5902B11D3A6}"/>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2" name="Picture 41">
                <a:extLst>
                  <a:ext uri="{FF2B5EF4-FFF2-40B4-BE49-F238E27FC236}">
                    <a16:creationId xmlns:a16="http://schemas.microsoft.com/office/drawing/2014/main" id="{570BD70F-5B74-49B8-A3A0-A16156413575}"/>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5523380D-FB87-4933-82CC-25F81A5305A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51FB5F8-5DBB-454C-BFFD-D264C83B5BE7}"/>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2FA2268A-588F-4063-A9B8-9E46699773A5}"/>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083E784-8532-46B0-83CF-0DF73A7A1956}"/>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AF717E63-8EF2-4B8C-8C4E-BFC206686DC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779714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1</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tc>
                <a:tc>
                  <a:txBody>
                    <a:bodyPr/>
                    <a:lstStyle/>
                    <a:p>
                      <a:pPr algn="ctr"/>
                      <a:r>
                        <a:rPr lang="en-GB" dirty="0"/>
                        <a:t>Load address 5</a:t>
                      </a:r>
                    </a:p>
                  </a:txBody>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rc 2">
            <a:extLst>
              <a:ext uri="{FF2B5EF4-FFF2-40B4-BE49-F238E27FC236}">
                <a16:creationId xmlns:a16="http://schemas.microsoft.com/office/drawing/2014/main" id="{39A7F7F5-ACEB-4F20-8490-02203DB90D21}"/>
              </a:ext>
            </a:extLst>
          </p:cNvPr>
          <p:cNvSpPr/>
          <p:nvPr/>
        </p:nvSpPr>
        <p:spPr>
          <a:xfrm rot="16200000">
            <a:off x="1568172" y="2914372"/>
            <a:ext cx="862031" cy="1405474"/>
          </a:xfrm>
          <a:prstGeom prst="arc">
            <a:avLst/>
          </a:prstGeom>
          <a:ln w="28575">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FAC87F33-6D45-40F0-8A92-F4C430F5E0A5}"/>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E6C1160E-C8C8-49E8-85FD-DFFC500AAB05}"/>
                </a:ext>
              </a:extLst>
            </p:cNvPr>
            <p:cNvGrpSpPr/>
            <p:nvPr/>
          </p:nvGrpSpPr>
          <p:grpSpPr>
            <a:xfrm>
              <a:off x="666052" y="4826252"/>
              <a:ext cx="2517543" cy="655638"/>
              <a:chOff x="3352477" y="4489041"/>
              <a:chExt cx="2504735" cy="655638"/>
            </a:xfrm>
          </p:grpSpPr>
          <p:sp>
            <p:nvSpPr>
              <p:cNvPr id="42" name="Rectangle 41">
                <a:extLst>
                  <a:ext uri="{FF2B5EF4-FFF2-40B4-BE49-F238E27FC236}">
                    <a16:creationId xmlns:a16="http://schemas.microsoft.com/office/drawing/2014/main" id="{B17B0428-76BE-4131-A995-FE4DE3565E45}"/>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3" name="Picture 42">
                <a:extLst>
                  <a:ext uri="{FF2B5EF4-FFF2-40B4-BE49-F238E27FC236}">
                    <a16:creationId xmlns:a16="http://schemas.microsoft.com/office/drawing/2014/main" id="{0DB2D48A-FCF4-49CB-84A6-624A0DD5A66E}"/>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4" name="Rectangle 43">
                <a:extLst>
                  <a:ext uri="{FF2B5EF4-FFF2-40B4-BE49-F238E27FC236}">
                    <a16:creationId xmlns:a16="http://schemas.microsoft.com/office/drawing/2014/main" id="{29FDAE59-EB85-4C0B-BBDF-CED425A7E25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C7F7A463-150F-4C76-9EC4-C7D86996365A}"/>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4E6B313B-6D15-4318-BBC1-4C1B2D987A81}"/>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D0EB0DD-CC83-477A-AE8C-A2AA8EDBE467}"/>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B143C140-3E3E-401C-B03A-05F8F64FB73B}"/>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Rectangle 3">
            <a:extLst>
              <a:ext uri="{FF2B5EF4-FFF2-40B4-BE49-F238E27FC236}">
                <a16:creationId xmlns:a16="http://schemas.microsoft.com/office/drawing/2014/main" id="{BA27F57F-A71E-42E5-8849-011CB5911064}"/>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of the next instruction is copied into the Memory Address Register (MAR).</a:t>
            </a:r>
          </a:p>
        </p:txBody>
      </p:sp>
    </p:spTree>
    <p:extLst>
      <p:ext uri="{BB962C8B-B14F-4D97-AF65-F5344CB8AC3E}">
        <p14:creationId xmlns:p14="http://schemas.microsoft.com/office/powerpoint/2010/main" val="892153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1</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5E0B4"/>
                    </a:solidFill>
                  </a:tcPr>
                </a:tc>
                <a:tc>
                  <a:txBody>
                    <a:bodyPr/>
                    <a:lstStyle/>
                    <a:p>
                      <a:pPr algn="ctr"/>
                      <a:r>
                        <a:rPr lang="en-GB" dirty="0"/>
                        <a:t>Load address 5</a:t>
                      </a:r>
                    </a:p>
                  </a:txBody>
                  <a:tcPr>
                    <a:solidFill>
                      <a:srgbClr val="C5E0B4"/>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grpSp>
        <p:nvGrpSpPr>
          <p:cNvPr id="40" name="Group 39">
            <a:extLst>
              <a:ext uri="{FF2B5EF4-FFF2-40B4-BE49-F238E27FC236}">
                <a16:creationId xmlns:a16="http://schemas.microsoft.com/office/drawing/2014/main" id="{47E1A734-AE40-47F7-852D-7A031D45B524}"/>
              </a:ext>
            </a:extLst>
          </p:cNvPr>
          <p:cNvGrpSpPr/>
          <p:nvPr/>
        </p:nvGrpSpPr>
        <p:grpSpPr>
          <a:xfrm>
            <a:off x="3084475" y="3200784"/>
            <a:ext cx="1472844" cy="809946"/>
            <a:chOff x="5089451" y="3108977"/>
            <a:chExt cx="2714502" cy="809946"/>
          </a:xfrm>
        </p:grpSpPr>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5089451" y="3108977"/>
              <a:ext cx="2714502"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5089451" y="3918923"/>
              <a:ext cx="2714502" cy="0"/>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FA4812AD-DF25-447C-8228-63D2810178CB}"/>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B82C1BD-44A1-4F65-AD84-A2EB77022C80}"/>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D81BB399-6F8C-48FD-8254-C8AB1B40B49A}"/>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2" name="Picture 41">
                <a:extLst>
                  <a:ext uri="{FF2B5EF4-FFF2-40B4-BE49-F238E27FC236}">
                    <a16:creationId xmlns:a16="http://schemas.microsoft.com/office/drawing/2014/main" id="{98DF969D-B226-4A9D-A474-F87957CA11B2}"/>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34464368-F627-4771-B43F-CEECC37CF34F}"/>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B4E6217-529C-42F3-B3B7-CF08AC5CA8D4}"/>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992AF15B-7CE4-45E2-A809-55F7C178EA9F}"/>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F8AD2AB-3763-4BBA-824E-DDCCA0D91E29}"/>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37B2087-E810-4148-B7CA-3430704C99C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Rectangle 3">
            <a:extLst>
              <a:ext uri="{FF2B5EF4-FFF2-40B4-BE49-F238E27FC236}">
                <a16:creationId xmlns:a16="http://schemas.microsoft.com/office/drawing/2014/main" id="{E7137768-21E4-4E63-ACCC-E5EE231E62A8}"/>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then travels along the address bus.</a:t>
            </a:r>
          </a:p>
        </p:txBody>
      </p:sp>
    </p:spTree>
    <p:extLst>
      <p:ext uri="{BB962C8B-B14F-4D97-AF65-F5344CB8AC3E}">
        <p14:creationId xmlns:p14="http://schemas.microsoft.com/office/powerpoint/2010/main" val="2606716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1</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5E0B4"/>
                    </a:solidFill>
                  </a:tcPr>
                </a:tc>
                <a:tc>
                  <a:txBody>
                    <a:bodyPr/>
                    <a:lstStyle/>
                    <a:p>
                      <a:pPr algn="ctr"/>
                      <a:r>
                        <a:rPr lang="en-GB" dirty="0"/>
                        <a:t>Load address 5</a:t>
                      </a:r>
                    </a:p>
                  </a:txBody>
                  <a:tcPr>
                    <a:solidFill>
                      <a:srgbClr val="C5E0B4"/>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F4588FA5-8337-4F96-890D-5C0E652CFBCD}"/>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5AD449BE-8559-4D13-BB45-589174A38CB5}"/>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548D881C-62CB-41B7-A9B6-785B9965C8CD}"/>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62BED71C-F3F3-45F6-8010-C14BD9B6716B}"/>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72332944-2D12-4BBA-A555-2EAC7B57071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8BA52BFB-1499-4346-9363-20ECC7884819}"/>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DC6A851D-ED60-49A2-9BD4-44F55E5BDF93}"/>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66AC732-9BB0-4B04-BAEE-8D8BED7BA980}"/>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B8BE180-1B64-469C-8925-897DF05A26E7}"/>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Rectangle 3">
            <a:extLst>
              <a:ext uri="{FF2B5EF4-FFF2-40B4-BE49-F238E27FC236}">
                <a16:creationId xmlns:a16="http://schemas.microsoft.com/office/drawing/2014/main" id="{83E80A64-547D-4907-B6FE-D0C30AE685B0}"/>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address 1 are sent along the data bus to the Memory Data Register (MDR).</a:t>
            </a:r>
          </a:p>
        </p:txBody>
      </p:sp>
    </p:spTree>
    <p:extLst>
      <p:ext uri="{BB962C8B-B14F-4D97-AF65-F5344CB8AC3E}">
        <p14:creationId xmlns:p14="http://schemas.microsoft.com/office/powerpoint/2010/main" val="1785711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DEFA1826-FE60-4289-83D6-3CE67955E95A}"/>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D7EC7ACB-59C0-4AAB-8AAC-012C15528EA3}"/>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BD824C85-CF01-4785-8C32-F51FE9F73257}"/>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p:txBody>
          </p:sp>
          <p:pic>
            <p:nvPicPr>
              <p:cNvPr id="41" name="Picture 40">
                <a:extLst>
                  <a:ext uri="{FF2B5EF4-FFF2-40B4-BE49-F238E27FC236}">
                    <a16:creationId xmlns:a16="http://schemas.microsoft.com/office/drawing/2014/main" id="{27138890-F397-465B-8C8F-0990897F408E}"/>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353423A8-5574-4FAE-9E7C-14B50BDBD4C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A8E7B917-701C-45D4-806D-FBD4EB673ED0}"/>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8B2ECECE-8861-404C-80D8-9506DBB2C8CB}"/>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3A88289-949E-445D-A220-D5C9D09021F9}"/>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A6FCFBB-8C61-4832-A7C7-14E39F121B24}"/>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275AB00-C63D-4618-A1A3-CEF4315E1925}"/>
              </a:ext>
            </a:extLst>
          </p:cNvPr>
          <p:cNvSpPr/>
          <p:nvPr/>
        </p:nvSpPr>
        <p:spPr>
          <a:xfrm>
            <a:off x="8063187" y="608424"/>
            <a:ext cx="3998674" cy="1469826"/>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sz="1800" dirty="0">
                <a:latin typeface="Calibri" panose="020F0502020204030204" pitchFamily="34" charset="0"/>
                <a:ea typeface="Calibri" panose="020F0502020204030204" pitchFamily="34" charset="0"/>
                <a:cs typeface="Times New Roman" panose="02020603050405020304" pitchFamily="18" charset="0"/>
              </a:rPr>
              <a:t>The program counter is incremented so it points to the next instruction.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fetch part of the cycle is done.</a:t>
            </a:r>
          </a:p>
        </p:txBody>
      </p:sp>
    </p:spTree>
    <p:extLst>
      <p:ext uri="{BB962C8B-B14F-4D97-AF65-F5344CB8AC3E}">
        <p14:creationId xmlns:p14="http://schemas.microsoft.com/office/powerpoint/2010/main" val="2827494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063DBC66-636F-47B4-9666-73932B1EF358}"/>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48B9F5DE-E046-4CD9-9118-7B03C47ADB15}"/>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4BB0DAF2-131E-4DD5-BC41-01D0F6897524}"/>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1" name="Picture 40">
                <a:extLst>
                  <a:ext uri="{FF2B5EF4-FFF2-40B4-BE49-F238E27FC236}">
                    <a16:creationId xmlns:a16="http://schemas.microsoft.com/office/drawing/2014/main" id="{4769866B-0828-42A5-905B-B5A18DA62E62}"/>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B7B786F-FB97-4454-B68C-725D35F3ECC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FCCFB64B-BDC0-4C35-98A1-ECD1F30E370B}"/>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BB5E6E8E-FF4A-4878-A340-4879BA127311}"/>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D97C4BD-C693-4E2C-B066-57FF3C743A1A}"/>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F24F41D-B8B0-4FA8-AD73-9EA3016867CE}"/>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52639C0A-9A2C-419F-AB28-D8DD49389EB8}"/>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what has just been loaded into the CPU is placed in the cache.</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This way, if the CPU needs the information again soon, it won’t need to go back to main memory.</a:t>
            </a:r>
          </a:p>
        </p:txBody>
      </p:sp>
    </p:spTree>
    <p:extLst>
      <p:ext uri="{BB962C8B-B14F-4D97-AF65-F5344CB8AC3E}">
        <p14:creationId xmlns:p14="http://schemas.microsoft.com/office/powerpoint/2010/main" val="2709516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1</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57B9747A-0AC0-4374-93E2-0AB509BB349B}"/>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CF66DCC7-F741-436B-9799-9F5D79B78F20}"/>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52CB7862-C76A-4D78-8CE1-99D6365F92D5}"/>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1" name="Picture 40">
                <a:extLst>
                  <a:ext uri="{FF2B5EF4-FFF2-40B4-BE49-F238E27FC236}">
                    <a16:creationId xmlns:a16="http://schemas.microsoft.com/office/drawing/2014/main" id="{4EBE35F4-9521-4657-9663-9A434F3FDB06}"/>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EDFC248F-3CCE-4E47-8D2C-9501E05961E2}"/>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C8E294D9-CC59-484D-8734-D993C3DBE38A}"/>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D5D9EBEE-BA9D-4431-885E-5696D438BF85}"/>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E5D0D36-2A8A-4C70-978F-43DEE7AE324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CEAE5B9F-CDD8-4707-B4E9-F2A04D976008}"/>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ECE2EA9D-2C17-42DD-8D34-2B711FB0D243}"/>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p:txBody>
      </p:sp>
    </p:spTree>
    <p:extLst>
      <p:ext uri="{BB962C8B-B14F-4D97-AF65-F5344CB8AC3E}">
        <p14:creationId xmlns:p14="http://schemas.microsoft.com/office/powerpoint/2010/main" val="2883567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tc>
                <a:tc>
                  <a:txBody>
                    <a:bodyPr/>
                    <a:lstStyle/>
                    <a:p>
                      <a:pPr algn="ctr"/>
                      <a:r>
                        <a:rPr lang="en-GB" dirty="0"/>
                        <a:t>23</a:t>
                      </a:r>
                    </a:p>
                  </a:txBody>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A78D2DD1-32C1-4D1E-BE30-4A6B4E8388E7}"/>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F47DEF14-B336-4414-B7AB-44D7BACB7D52}"/>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7F66408-F568-4880-A8C7-A3A8B55455CB}"/>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1" name="Picture 40">
                <a:extLst>
                  <a:ext uri="{FF2B5EF4-FFF2-40B4-BE49-F238E27FC236}">
                    <a16:creationId xmlns:a16="http://schemas.microsoft.com/office/drawing/2014/main" id="{EE86DE77-5365-4E41-BB3F-7F2740DBFAA8}"/>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B7D5CA1-DE7F-422A-9F9A-8760D9DBB5BA}"/>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D9F83AB9-EBA3-4A20-AC5E-56FC4AA6DEE4}"/>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B66D07D3-4E23-4674-9922-2D48F5C9F40B}"/>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FC69AD6-66FF-41E5-A501-7418B78A4849}"/>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63A24F9-E595-411F-B7A8-F9FD3CEDC253}"/>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0145BA5-D9E7-4861-A047-80C562A11D79}"/>
              </a:ext>
            </a:extLst>
          </p:cNvPr>
          <p:cNvSpPr/>
          <p:nvPr/>
        </p:nvSpPr>
        <p:spPr>
          <a:xfrm>
            <a:off x="8063187" y="608424"/>
            <a:ext cx="3998674" cy="2860463"/>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discovers it needs to load the contents of memory address 5.</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So, it updates the Memory Address Register (MAR) with the address 5.</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decode part of the cycle is done.</a:t>
            </a:r>
          </a:p>
        </p:txBody>
      </p:sp>
    </p:spTree>
    <p:extLst>
      <p:ext uri="{BB962C8B-B14F-4D97-AF65-F5344CB8AC3E}">
        <p14:creationId xmlns:p14="http://schemas.microsoft.com/office/powerpoint/2010/main" val="1814165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Load 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5E0B4"/>
                    </a:solidFill>
                  </a:tcPr>
                </a:tc>
                <a:tc>
                  <a:txBody>
                    <a:bodyPr/>
                    <a:lstStyle/>
                    <a:p>
                      <a:pPr algn="ctr"/>
                      <a:r>
                        <a:rPr lang="en-GB" dirty="0"/>
                        <a:t>23</a:t>
                      </a:r>
                    </a:p>
                  </a:txBody>
                  <a:tcPr>
                    <a:solidFill>
                      <a:srgbClr val="C5E0B4"/>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184A8518-B5B6-4AA6-A243-1D9E05DACA99}"/>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45183694-0F8F-47AE-B705-D1CF166E5BAF}"/>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6A2AF6D9-3CF4-47A2-A1F1-196B0A1F3C10}"/>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1" name="Picture 40">
                <a:extLst>
                  <a:ext uri="{FF2B5EF4-FFF2-40B4-BE49-F238E27FC236}">
                    <a16:creationId xmlns:a16="http://schemas.microsoft.com/office/drawing/2014/main" id="{A005D18E-BB68-4F1F-8BB3-C74598C1B14B}"/>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BB3661E5-BF72-4433-ABA3-7FFB7D23A4D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92584DFE-289F-41E0-A6E2-C23F4196D727}"/>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18BF7A34-E8D1-4312-8AE4-9827DC4BBB1C}"/>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1DD893CB-14EF-4787-A4C3-17823F5C97B8}"/>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1E7BDBED-8C14-41F1-986B-A622BD84FDAD}"/>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F9893C65-D43D-4A2F-B4C8-3C1341D657D8}"/>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5 along the address bus.</a:t>
            </a:r>
          </a:p>
        </p:txBody>
      </p:sp>
    </p:spTree>
    <p:extLst>
      <p:ext uri="{BB962C8B-B14F-4D97-AF65-F5344CB8AC3E}">
        <p14:creationId xmlns:p14="http://schemas.microsoft.com/office/powerpoint/2010/main" val="19501072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5E0B4"/>
                    </a:solidFill>
                  </a:tcPr>
                </a:tc>
                <a:tc>
                  <a:txBody>
                    <a:bodyPr/>
                    <a:lstStyle/>
                    <a:p>
                      <a:pPr algn="ctr"/>
                      <a:r>
                        <a:rPr lang="en-GB" dirty="0"/>
                        <a:t>23</a:t>
                      </a:r>
                    </a:p>
                  </a:txBody>
                  <a:tcPr>
                    <a:solidFill>
                      <a:srgbClr val="C5E0B4"/>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37756D0B-ADCA-4075-B26F-3CA4BE9B9A4D}"/>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175589E4-CA53-4274-88E6-4B3C4DF641A4}"/>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1F841F37-6DCF-4313-9035-1619AE962208}"/>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1" name="Picture 40">
                <a:extLst>
                  <a:ext uri="{FF2B5EF4-FFF2-40B4-BE49-F238E27FC236}">
                    <a16:creationId xmlns:a16="http://schemas.microsoft.com/office/drawing/2014/main" id="{54E2CE56-14C2-4432-A610-BFCBD05176EA}"/>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AA0F167D-129F-4DD8-BBD4-F3A87258058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D489075-8F1F-4A33-B824-183CB668E325}"/>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67B91125-D8FD-4B5C-9096-F015A1FF0DE6}"/>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45BF303-C47D-4303-8DBC-54769F9A11B7}"/>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5DCE47B-6F44-4D45-9C5E-E8A03EEC49B7}"/>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Rectangle 3">
            <a:extLst>
              <a:ext uri="{FF2B5EF4-FFF2-40B4-BE49-F238E27FC236}">
                <a16:creationId xmlns:a16="http://schemas.microsoft.com/office/drawing/2014/main" id="{3F962AF2-B332-47B7-914E-F71DC5726F1E}"/>
              </a:ext>
            </a:extLst>
          </p:cNvPr>
          <p:cNvSpPr/>
          <p:nvPr/>
        </p:nvSpPr>
        <p:spPr>
          <a:xfrm>
            <a:off x="8063187" y="608424"/>
            <a:ext cx="3998674" cy="265527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5 along the address bus.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then returns the contents of memory address 5 – the value 23 – back along the data bus into the Memory Data Register (MDR).</a:t>
            </a:r>
          </a:p>
        </p:txBody>
      </p:sp>
    </p:spTree>
    <p:extLst>
      <p:ext uri="{BB962C8B-B14F-4D97-AF65-F5344CB8AC3E}">
        <p14:creationId xmlns:p14="http://schemas.microsoft.com/office/powerpoint/2010/main" val="2002578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Arc 24">
            <a:extLst>
              <a:ext uri="{FF2B5EF4-FFF2-40B4-BE49-F238E27FC236}">
                <a16:creationId xmlns:a16="http://schemas.microsoft.com/office/drawing/2014/main" id="{87FF2EFD-7546-4DD6-A3B0-362FA0A00C32}"/>
              </a:ext>
            </a:extLst>
          </p:cNvPr>
          <p:cNvSpPr/>
          <p:nvPr/>
        </p:nvSpPr>
        <p:spPr>
          <a:xfrm rot="5400000" flipV="1">
            <a:off x="1568172" y="2848383"/>
            <a:ext cx="862031" cy="1405474"/>
          </a:xfrm>
          <a:prstGeom prst="arc">
            <a:avLst/>
          </a:prstGeom>
          <a:ln w="28575">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129CEC6B-E179-4260-AEC7-D1F70C8BE4E2}"/>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99ED4600-8086-432B-8DA3-6819ACB2EAF4}"/>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7A8C093E-5D12-43E2-B34E-9FEE6C8C53FE}"/>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a:t>
                </a:r>
              </a:p>
            </p:txBody>
          </p:sp>
          <p:pic>
            <p:nvPicPr>
              <p:cNvPr id="42" name="Picture 41">
                <a:extLst>
                  <a:ext uri="{FF2B5EF4-FFF2-40B4-BE49-F238E27FC236}">
                    <a16:creationId xmlns:a16="http://schemas.microsoft.com/office/drawing/2014/main" id="{694CD2DB-8787-425D-B753-81ED12693206}"/>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15FF066B-886E-4505-9A84-32CBAF69907B}"/>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165FB520-B6DB-4D01-969A-7A094442FD89}"/>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A2174045-C02C-4C68-95BD-2829CF814061}"/>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F396350-697A-4FA5-A8FF-74117F3A51ED}"/>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26E5F66-4072-4274-8E46-E3A00768F5EF}"/>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3963041-DF9E-437F-A28A-770010219A21}"/>
              </a:ext>
            </a:extLst>
          </p:cNvPr>
          <p:cNvSpPr/>
          <p:nvPr/>
        </p:nvSpPr>
        <p:spPr>
          <a:xfrm>
            <a:off x="8063187" y="608424"/>
            <a:ext cx="3998674" cy="3749553"/>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5 along the address bus.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then returns the contents of memory address 5 – the value 23 – back along the data bus into the Memory Data Register (MDR).</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then copies the value from the MDR into the accumulator.</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99257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(Load 5)</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70DE6738-5171-4819-AF8F-84FDA1ACA033}"/>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343518E8-1F56-40B9-AF89-EC085B96FF78}"/>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F1FCF58-775D-46C5-A970-B705059B4DF9}"/>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1" name="Picture 40">
                <a:extLst>
                  <a:ext uri="{FF2B5EF4-FFF2-40B4-BE49-F238E27FC236}">
                    <a16:creationId xmlns:a16="http://schemas.microsoft.com/office/drawing/2014/main" id="{7A15A39B-DE9F-47BD-8A18-6735D3EB2CFC}"/>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670C935-4037-4C58-B722-6ECB433921B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7CA84BCB-4C06-41BC-8DB7-84C9A6C25FD0}"/>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AB3A934C-F60A-4566-8469-FF4D65E28BCA}"/>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A3CAD3C-8CA1-42B4-A456-971675ACFB4B}"/>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5B0B2E6-509B-4245-91D8-EBD10F755586}"/>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924098E3-EA4A-4167-89E6-52D3CB0392EE}"/>
              </a:ext>
            </a:extLst>
          </p:cNvPr>
          <p:cNvSpPr/>
          <p:nvPr/>
        </p:nvSpPr>
        <p:spPr>
          <a:xfrm>
            <a:off x="8063187" y="608424"/>
            <a:ext cx="3998674" cy="3054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the value 23 is placed in the cache in case it is needed again.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Although the contents of registers are being overridden, the cache is normally large enough to hold multiple items.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first fetch-decode-execute cycle is finished.</a:t>
            </a:r>
          </a:p>
        </p:txBody>
      </p:sp>
    </p:spTree>
    <p:extLst>
      <p:ext uri="{BB962C8B-B14F-4D97-AF65-F5344CB8AC3E}">
        <p14:creationId xmlns:p14="http://schemas.microsoft.com/office/powerpoint/2010/main" val="1686849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5</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1CB72994-F8DC-4D82-B859-E60414930CBD}"/>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A7A07DB9-3722-43C8-95EC-45C700305481}"/>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CC0978F-E107-42EF-B4EE-214695EE5974}"/>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1" name="Picture 40">
                <a:extLst>
                  <a:ext uri="{FF2B5EF4-FFF2-40B4-BE49-F238E27FC236}">
                    <a16:creationId xmlns:a16="http://schemas.microsoft.com/office/drawing/2014/main" id="{1D6580D6-2FA4-454B-ABE9-FE1E271D156F}"/>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511E12E8-5105-4FD6-9BA9-71AF604C1F57}"/>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F7B468DB-0062-46B8-BBE9-901DD6290F5E}"/>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4CC5878A-A4B6-445C-BF68-E06CB9B83F2B}"/>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E17B959-0893-4B9D-AF57-3226D926750E}"/>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BCFA3F7-39A0-4D12-9B06-B4EA55EEDA68}"/>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B262B416-B2A7-4F05-A3DC-36B2BB81E9D9}"/>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sz="18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p:txBody>
      </p:sp>
    </p:spTree>
    <p:extLst>
      <p:ext uri="{BB962C8B-B14F-4D97-AF65-F5344CB8AC3E}">
        <p14:creationId xmlns:p14="http://schemas.microsoft.com/office/powerpoint/2010/main" val="2624117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tc>
                <a:tc>
                  <a:txBody>
                    <a:bodyPr/>
                    <a:lstStyle/>
                    <a:p>
                      <a:pPr algn="ctr"/>
                      <a:r>
                        <a:rPr lang="en-GB" dirty="0"/>
                        <a:t>Add address 6</a:t>
                      </a:r>
                    </a:p>
                  </a:txBody>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Arc 24">
            <a:extLst>
              <a:ext uri="{FF2B5EF4-FFF2-40B4-BE49-F238E27FC236}">
                <a16:creationId xmlns:a16="http://schemas.microsoft.com/office/drawing/2014/main" id="{48031020-B20B-4578-8979-8D2E811685F6}"/>
              </a:ext>
            </a:extLst>
          </p:cNvPr>
          <p:cNvSpPr/>
          <p:nvPr/>
        </p:nvSpPr>
        <p:spPr>
          <a:xfrm rot="16200000">
            <a:off x="1568172" y="2914372"/>
            <a:ext cx="862031" cy="1405474"/>
          </a:xfrm>
          <a:prstGeom prst="arc">
            <a:avLst/>
          </a:prstGeom>
          <a:ln w="28575">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ECA12823-40FC-4ECA-912B-CC02C70F2A17}"/>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25F96596-566B-4DB7-B1D1-5F4C6001FE44}"/>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65D42BCF-8C60-4C14-80C2-6D558B6648AD}"/>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2" name="Picture 41">
                <a:extLst>
                  <a:ext uri="{FF2B5EF4-FFF2-40B4-BE49-F238E27FC236}">
                    <a16:creationId xmlns:a16="http://schemas.microsoft.com/office/drawing/2014/main" id="{02381B49-620B-4A28-990E-B4DEFBD5F849}"/>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A47AB448-FF44-4D78-A0A8-63E06BFC21EC}"/>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DE19A8CD-D838-42D0-81C8-ECD5BA635340}"/>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DDEDCA90-E6FF-4222-A73C-0AA75556FCBC}"/>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31911912-F127-4954-BE3F-DE3D12626792}"/>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AB10305D-8956-4DF3-A0F4-FE668B291468}"/>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9624E29C-B61F-4F99-A496-8E1C4B9087AF}"/>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of the next instruction is copied into the Memory Address Register (MAR).</a:t>
            </a:r>
          </a:p>
        </p:txBody>
      </p:sp>
    </p:spTree>
    <p:extLst>
      <p:ext uri="{BB962C8B-B14F-4D97-AF65-F5344CB8AC3E}">
        <p14:creationId xmlns:p14="http://schemas.microsoft.com/office/powerpoint/2010/main" val="36202566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23</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C5E0B4"/>
                    </a:solidFill>
                  </a:tcPr>
                </a:tc>
                <a:tc>
                  <a:txBody>
                    <a:bodyPr/>
                    <a:lstStyle/>
                    <a:p>
                      <a:pPr algn="ctr"/>
                      <a:r>
                        <a:rPr lang="en-GB" dirty="0"/>
                        <a:t>Add address 6</a:t>
                      </a:r>
                    </a:p>
                  </a:txBody>
                  <a:tcPr>
                    <a:solidFill>
                      <a:srgbClr val="C5E0B4"/>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4EF65655-C7EC-4390-A4B2-FB32BC4B2E22}"/>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BFD09FBE-3BD7-4A96-8B97-43896C61FDC0}"/>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09FAF319-EF11-4630-B7DB-DCAFB7F799B2}"/>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1" name="Picture 40">
                <a:extLst>
                  <a:ext uri="{FF2B5EF4-FFF2-40B4-BE49-F238E27FC236}">
                    <a16:creationId xmlns:a16="http://schemas.microsoft.com/office/drawing/2014/main" id="{B7251C11-E7F3-475D-B853-C7524ACC7C46}"/>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115FE66-10A7-472A-BA8F-5197660E81BA}"/>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24D4F5B-5658-47D2-A941-C3C14F8ACB1E}"/>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25C4665D-A5E7-48E2-B432-8B255D891DC3}"/>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3836F49-739D-42F2-88DF-BCBB21FFC32B}"/>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16D5928-02B3-4779-98B5-D9ACE21F01C9}"/>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3D3A2BCD-0517-497E-8FD0-B1E2A1D5CF46}"/>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then travels along the address bus.</a:t>
            </a:r>
          </a:p>
        </p:txBody>
      </p:sp>
    </p:spTree>
    <p:extLst>
      <p:ext uri="{BB962C8B-B14F-4D97-AF65-F5344CB8AC3E}">
        <p14:creationId xmlns:p14="http://schemas.microsoft.com/office/powerpoint/2010/main" val="32420993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2</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C5E0B4"/>
                    </a:solidFill>
                  </a:tcPr>
                </a:tc>
                <a:tc>
                  <a:txBody>
                    <a:bodyPr/>
                    <a:lstStyle/>
                    <a:p>
                      <a:pPr algn="ctr"/>
                      <a:r>
                        <a:rPr lang="en-GB" dirty="0"/>
                        <a:t>Add address 6</a:t>
                      </a:r>
                    </a:p>
                  </a:txBody>
                  <a:tcPr>
                    <a:solidFill>
                      <a:srgbClr val="C5E0B4"/>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A1481D8C-88B5-4C1F-84E7-6E68D76A7B47}"/>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F239CAF8-288E-48F4-9FDA-880370F6826E}"/>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11FD5FF-B2F8-4A04-9871-BFBBAE4A7EEF}"/>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1" name="Picture 40">
                <a:extLst>
                  <a:ext uri="{FF2B5EF4-FFF2-40B4-BE49-F238E27FC236}">
                    <a16:creationId xmlns:a16="http://schemas.microsoft.com/office/drawing/2014/main" id="{A0FBB3E4-C081-43C3-8436-5C742E8068A1}"/>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521FE98F-4292-4EC2-B61C-762EFE796BC1}"/>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172BB35B-427C-469D-A03A-A83421ECC63A}"/>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42DC39D2-34C3-4A73-BAEB-1B6C890E9DB3}"/>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9153DC3C-13AE-4AA7-BB99-7A2E37482B6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26E7287-8879-40D3-B4A9-F30BCFEE3ABB}"/>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7593729-E3A2-453F-ADAA-648605E098FC}"/>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address 2 are sent along the data bus to the Memory Data Register (MDR).</a:t>
            </a:r>
          </a:p>
        </p:txBody>
      </p:sp>
    </p:spTree>
    <p:extLst>
      <p:ext uri="{BB962C8B-B14F-4D97-AF65-F5344CB8AC3E}">
        <p14:creationId xmlns:p14="http://schemas.microsoft.com/office/powerpoint/2010/main" val="9681423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 name="Rectangle 30">
            <a:extLst>
              <a:ext uri="{FF2B5EF4-FFF2-40B4-BE49-F238E27FC236}">
                <a16:creationId xmlns:a16="http://schemas.microsoft.com/office/drawing/2014/main" id="{3DFAAE7C-86F1-47A2-8476-01E787D0B61F}"/>
              </a:ext>
            </a:extLst>
          </p:cNvPr>
          <p:cNvSpPr/>
          <p:nvPr/>
        </p:nvSpPr>
        <p:spPr>
          <a:xfrm>
            <a:off x="8063187" y="417033"/>
            <a:ext cx="3998674" cy="375552"/>
          </a:xfrm>
          <a:prstGeom prst="rect">
            <a:avLst/>
          </a:prstGeom>
        </p:spPr>
        <p:txBody>
          <a:bodyPr wrap="square">
            <a:spAutoFit/>
          </a:bodyPr>
          <a:lstStyle/>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25" name="Group 24">
            <a:extLst>
              <a:ext uri="{FF2B5EF4-FFF2-40B4-BE49-F238E27FC236}">
                <a16:creationId xmlns:a16="http://schemas.microsoft.com/office/drawing/2014/main" id="{FC4952F7-934E-41C9-9B97-8A091B8CAFBF}"/>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C84945C-1FA3-4660-A0F9-0B114E21D830}"/>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B40885A3-19EF-4E64-9853-D47B7437DD08}"/>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a:t>
                </a:r>
              </a:p>
            </p:txBody>
          </p:sp>
          <p:pic>
            <p:nvPicPr>
              <p:cNvPr id="41" name="Picture 40">
                <a:extLst>
                  <a:ext uri="{FF2B5EF4-FFF2-40B4-BE49-F238E27FC236}">
                    <a16:creationId xmlns:a16="http://schemas.microsoft.com/office/drawing/2014/main" id="{2CCB1FC8-E70A-43D8-8DB2-BA2F65CFB2D6}"/>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956C026-EB9A-4819-B716-25184B76D86D}"/>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E781E20A-4FA2-44EF-91A8-1C5F7D3DE339}"/>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DF8085C8-0E19-4F23-A8C2-DD2A3A6347DC}"/>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DFA895F-705E-456F-A86A-71A619F6E9E9}"/>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1443D171-0A3B-4AD0-97CC-E5AE50ED0370}"/>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01655839-253A-4063-9293-CCD31AFA3DD1}"/>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the Program Counter (PC) are incremented again so they point to the address of the next instruction to be executed.</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fetch part of the cycle is done.</a:t>
            </a:r>
          </a:p>
        </p:txBody>
      </p:sp>
    </p:spTree>
    <p:extLst>
      <p:ext uri="{BB962C8B-B14F-4D97-AF65-F5344CB8AC3E}">
        <p14:creationId xmlns:p14="http://schemas.microsoft.com/office/powerpoint/2010/main" val="34817071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29F729FF-D99C-4073-BC94-8C4FC7A1A3F6}"/>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37D898EA-E4C8-4DC2-B3F9-39BE2A5AC546}"/>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3E671DB6-33B4-42CC-9A38-56B2E395665D}"/>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a:t>
                </a:r>
              </a:p>
            </p:txBody>
          </p:sp>
          <p:pic>
            <p:nvPicPr>
              <p:cNvPr id="41" name="Picture 40">
                <a:extLst>
                  <a:ext uri="{FF2B5EF4-FFF2-40B4-BE49-F238E27FC236}">
                    <a16:creationId xmlns:a16="http://schemas.microsoft.com/office/drawing/2014/main" id="{877EADCE-4E0E-46E5-9231-9DB3E5AC98A0}"/>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415EABF-D3F9-4647-8E6C-B1A2FBAC5F4B}"/>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46B040C0-5D76-4CBC-9DE0-6FBB66ACD720}"/>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FE096AF2-21C2-4942-B4FE-0BEF503F4A25}"/>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7D9254D-64D6-4099-9D40-0552AB1FCB8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9152BF83-8A84-4AA2-8644-5B990380B0EA}"/>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64A4FFF-3078-4D92-8D6C-760B76F56FB4}"/>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what has just been loaded into the CPU is placed in the cache.</a:t>
            </a:r>
          </a:p>
        </p:txBody>
      </p:sp>
    </p:spTree>
    <p:extLst>
      <p:ext uri="{BB962C8B-B14F-4D97-AF65-F5344CB8AC3E}">
        <p14:creationId xmlns:p14="http://schemas.microsoft.com/office/powerpoint/2010/main" val="19984026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2</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728C23A3-F69E-49DC-8CAB-EA4E6C0EEE82}"/>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58D8B2E3-E7E0-4438-B80D-B806AD970DF0}"/>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C4809E0-B3CF-40DB-8470-5985713EA501}"/>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a:t>
                </a:r>
              </a:p>
            </p:txBody>
          </p:sp>
          <p:pic>
            <p:nvPicPr>
              <p:cNvPr id="41" name="Picture 40">
                <a:extLst>
                  <a:ext uri="{FF2B5EF4-FFF2-40B4-BE49-F238E27FC236}">
                    <a16:creationId xmlns:a16="http://schemas.microsoft.com/office/drawing/2014/main" id="{7211DD3F-4560-407A-84D6-5AAAF4D9F7E8}"/>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D8D562BA-4FE9-48C0-B4E1-3FFB850F699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86BD891A-9736-4114-BCCC-819DFB6EFD99}"/>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C1F0EBAF-02F0-4A20-9FDE-EDC18B86D9A4}"/>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C2F84D4-D6A8-45D0-A82E-E952C8B6B03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87EF3F5-8296-496E-A6AB-070A0FFD1272}"/>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C8BB229-3D7E-42A0-840E-4A79E8815A53}"/>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p:txBody>
      </p:sp>
    </p:spTree>
    <p:extLst>
      <p:ext uri="{BB962C8B-B14F-4D97-AF65-F5344CB8AC3E}">
        <p14:creationId xmlns:p14="http://schemas.microsoft.com/office/powerpoint/2010/main" val="3932333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tc>
                <a:tc>
                  <a:txBody>
                    <a:bodyPr/>
                    <a:lstStyle/>
                    <a:p>
                      <a:pPr algn="ctr"/>
                      <a:r>
                        <a:rPr lang="en-GB" dirty="0"/>
                        <a:t>12</a:t>
                      </a:r>
                    </a:p>
                  </a:txBody>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5" name="Group 24">
            <a:extLst>
              <a:ext uri="{FF2B5EF4-FFF2-40B4-BE49-F238E27FC236}">
                <a16:creationId xmlns:a16="http://schemas.microsoft.com/office/drawing/2014/main" id="{E08F8F8C-7882-4D45-8115-A172231701D2}"/>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C2330A75-9DC4-426D-A0BE-3FB662192435}"/>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A8A5D810-B7BD-41D8-92FD-FA907E5CEDD9}"/>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a:t>
                </a:r>
              </a:p>
            </p:txBody>
          </p:sp>
          <p:pic>
            <p:nvPicPr>
              <p:cNvPr id="41" name="Picture 40">
                <a:extLst>
                  <a:ext uri="{FF2B5EF4-FFF2-40B4-BE49-F238E27FC236}">
                    <a16:creationId xmlns:a16="http://schemas.microsoft.com/office/drawing/2014/main" id="{E12CD822-05D4-473E-A082-42C5428EDF79}"/>
                  </a:ext>
                </a:extLst>
              </p:cNvPr>
              <p:cNvPicPr>
                <a:picLocks noChangeAspect="1"/>
              </p:cNvPicPr>
              <p:nvPr/>
            </p:nvPicPr>
            <p:blipFill>
              <a:blip r:embed="rId7"/>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0D0446CD-0555-46B1-88EB-7275DD4E57E4}"/>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197EF522-6129-460D-885B-885BA39FBA9C}"/>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B3A69F7E-B65A-4423-AAC9-774B6937EB14}"/>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D42FD8B-1159-4852-974D-15187E585A68}"/>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3E121786-BCF7-478E-A383-563B0EF423B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0DF71298-4BDB-4FBC-9F35-E468E904A68A}"/>
              </a:ext>
            </a:extLst>
          </p:cNvPr>
          <p:cNvSpPr/>
          <p:nvPr/>
        </p:nvSpPr>
        <p:spPr>
          <a:xfrm>
            <a:off x="8063187" y="608424"/>
            <a:ext cx="3998674" cy="3156826"/>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discovers it needs to add the contents of memory address 6 to the value in the accumulator.</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So, we update the Memory Address Register (MAR) with address 6.</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decode part of the cycle is done.</a:t>
            </a:r>
          </a:p>
        </p:txBody>
      </p:sp>
    </p:spTree>
    <p:extLst>
      <p:ext uri="{BB962C8B-B14F-4D97-AF65-F5344CB8AC3E}">
        <p14:creationId xmlns:p14="http://schemas.microsoft.com/office/powerpoint/2010/main" val="15949482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Add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C5E0B4"/>
                    </a:solidFill>
                  </a:tcPr>
                </a:tc>
                <a:tc>
                  <a:txBody>
                    <a:bodyPr/>
                    <a:lstStyle/>
                    <a:p>
                      <a:pPr algn="ctr"/>
                      <a:r>
                        <a:rPr lang="en-GB" dirty="0"/>
                        <a:t>12</a:t>
                      </a:r>
                    </a:p>
                  </a:txBody>
                  <a:tcPr>
                    <a:solidFill>
                      <a:srgbClr val="C5E0B4"/>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9C483F80-8963-4776-8B63-8EE8BBF40F74}"/>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00C06E08-F2EA-4B2F-A29A-FA9059DB6F3A}"/>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3FE0CF5D-20C6-429F-9AD2-954DDB55407D}"/>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a:t>
                </a:r>
              </a:p>
            </p:txBody>
          </p:sp>
          <p:pic>
            <p:nvPicPr>
              <p:cNvPr id="41" name="Picture 40">
                <a:extLst>
                  <a:ext uri="{FF2B5EF4-FFF2-40B4-BE49-F238E27FC236}">
                    <a16:creationId xmlns:a16="http://schemas.microsoft.com/office/drawing/2014/main" id="{A89286BB-58A7-458B-BEB2-684C6C16A83B}"/>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3A6A268-1152-482B-B098-D04E962EB7D4}"/>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892395C2-C58F-4AF5-8264-4A4E5B8BFD93}"/>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1E37E335-2AA8-4D01-96FD-461EC8DE4A46}"/>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4B3110A5-FCBC-40E4-859A-A60CBDC9ADA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2ACE1B0-911E-4116-8D41-B30E9F7A0C5B}"/>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E4974A5F-D1A8-464B-954A-8E7888F85F92}"/>
              </a:ext>
            </a:extLst>
          </p:cNvPr>
          <p:cNvSpPr/>
          <p:nvPr/>
        </p:nvSpPr>
        <p:spPr>
          <a:xfrm>
            <a:off x="8063187" y="608424"/>
            <a:ext cx="3998674" cy="176618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6 along the address bus.</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89641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C5E0B4"/>
                    </a:solidFill>
                  </a:tcPr>
                </a:tc>
                <a:tc>
                  <a:txBody>
                    <a:bodyPr/>
                    <a:lstStyle/>
                    <a:p>
                      <a:pPr algn="ctr"/>
                      <a:r>
                        <a:rPr lang="en-GB" dirty="0"/>
                        <a:t>12</a:t>
                      </a:r>
                    </a:p>
                  </a:txBody>
                  <a:tcPr>
                    <a:solidFill>
                      <a:srgbClr val="C5E0B4"/>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3D05619C-16AB-442C-AA57-DADF59BA4EF3}"/>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A8CACAF-FC79-43DF-9BD5-88406C410C31}"/>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C14A4464-ECCE-4F63-B170-114EFD545A3A}"/>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a:t>
                </a:r>
              </a:p>
            </p:txBody>
          </p:sp>
          <p:pic>
            <p:nvPicPr>
              <p:cNvPr id="41" name="Picture 40">
                <a:extLst>
                  <a:ext uri="{FF2B5EF4-FFF2-40B4-BE49-F238E27FC236}">
                    <a16:creationId xmlns:a16="http://schemas.microsoft.com/office/drawing/2014/main" id="{A1A05886-FE2A-411B-912F-010FB4AA4FBC}"/>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203EF60A-2BFC-49DF-97FC-AB5364A85CF4}"/>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70B5A3AA-09D1-46FE-ACB3-BECD0E8F66B5}"/>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7599EF46-15E9-4F60-851F-8A35D65E3A43}"/>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C54F401-D98F-4789-8CFD-BA9D7B7A8CBF}"/>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FD2D8AC-CA8B-4C22-8D9B-E6DFFE56C84D}"/>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F19E3DF-8B7D-47F3-9514-E873AB087F47}"/>
              </a:ext>
            </a:extLst>
          </p:cNvPr>
          <p:cNvSpPr/>
          <p:nvPr/>
        </p:nvSpPr>
        <p:spPr>
          <a:xfrm>
            <a:off x="8063187" y="608424"/>
            <a:ext cx="3998674" cy="345318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6 along the address bus.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then returns the contents of address 6 – the value 12 – back along the data bus and into the Memory Data Register (MDR).</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65078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23</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57636BC5-4F82-4D0A-949D-76B6C62C22B7}"/>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72050BA3-EFFE-48F2-BC56-C4FAA499D2B3}"/>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6818F8B6-67B0-414D-8A07-0AC5CC46F59C}"/>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1" name="Picture 40">
                <a:extLst>
                  <a:ext uri="{FF2B5EF4-FFF2-40B4-BE49-F238E27FC236}">
                    <a16:creationId xmlns:a16="http://schemas.microsoft.com/office/drawing/2014/main" id="{668A2364-9FC6-46F8-85FA-E7710217E531}"/>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8A1DB792-2F42-437A-94A7-076283A463BC}"/>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4ABC1D82-B22A-49F0-89F6-F478BE44DDA1}"/>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00776A75-4D2C-449A-8A50-D4D025E6273F}"/>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27B764C-3177-4CC0-8496-83E5A219254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8EC7887-FAE7-474E-B914-456E25B5E07C}"/>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0D7FC06-4F66-4CE1-8FBC-9E595335C6B0}"/>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the value 12 is placed in the cache in case it is needed again.</a:t>
            </a:r>
          </a:p>
        </p:txBody>
      </p:sp>
    </p:spTree>
    <p:extLst>
      <p:ext uri="{BB962C8B-B14F-4D97-AF65-F5344CB8AC3E}">
        <p14:creationId xmlns:p14="http://schemas.microsoft.com/office/powerpoint/2010/main" val="7222643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(Add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Arc 24">
            <a:extLst>
              <a:ext uri="{FF2B5EF4-FFF2-40B4-BE49-F238E27FC236}">
                <a16:creationId xmlns:a16="http://schemas.microsoft.com/office/drawing/2014/main" id="{1C4C0BEC-B924-4E1F-8A55-1162A19330A3}"/>
              </a:ext>
            </a:extLst>
          </p:cNvPr>
          <p:cNvSpPr/>
          <p:nvPr/>
        </p:nvSpPr>
        <p:spPr>
          <a:xfrm rot="5400000" flipV="1">
            <a:off x="1568172" y="2848383"/>
            <a:ext cx="862031" cy="1405474"/>
          </a:xfrm>
          <a:prstGeom prst="arc">
            <a:avLst/>
          </a:prstGeom>
          <a:ln w="28575">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EAFD4286-3BA5-4B6C-B2DE-71C7BEC5F7B7}"/>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8E5F0DD8-F44C-4A83-9F4D-892871D7A41E}"/>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4C75CD62-8F07-401C-9952-BAA0E705662F}"/>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2" name="Picture 41">
                <a:extLst>
                  <a:ext uri="{FF2B5EF4-FFF2-40B4-BE49-F238E27FC236}">
                    <a16:creationId xmlns:a16="http://schemas.microsoft.com/office/drawing/2014/main" id="{60BB22EE-6B1D-4471-BCFF-442F8B94BD3E}"/>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C6D0DB9C-93DB-4ECC-8DC5-2C67D4EAA6A1}"/>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F26CE077-8E80-44D2-B7B3-F8BB415C1EBE}"/>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3B2547D8-127B-4B32-A41C-36F86734CA47}"/>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35FD159B-EE11-4B99-A640-A1F4BAB999D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8FBE9640-2848-4F2F-AE76-392C7E30092C}"/>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3B635B1-D525-4846-B382-C5F35B19C1E2}"/>
              </a:ext>
            </a:extLst>
          </p:cNvPr>
          <p:cNvSpPr/>
          <p:nvPr/>
        </p:nvSpPr>
        <p:spPr>
          <a:xfrm>
            <a:off x="8063187" y="608424"/>
            <a:ext cx="3998674" cy="345318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Arithmetic Logic Unit (ALU) then adds the value in the MDR (12) to the value in the accumulator (23) and overrides the contents of the accumulator with the result (35).</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second fetch-decode-execute cycle is finished.</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9709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32" name="Diagram 31">
            <a:extLst>
              <a:ext uri="{FF2B5EF4-FFF2-40B4-BE49-F238E27FC236}">
                <a16:creationId xmlns:a16="http://schemas.microsoft.com/office/drawing/2014/main" id="{073F0BA3-937A-424B-89FA-6F2D46244748}"/>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78E1450B-4D9B-4C92-9127-9CF6A2B021FF}"/>
              </a:ext>
            </a:extLst>
          </p:cNvPr>
          <p:cNvGrpSpPr/>
          <p:nvPr/>
        </p:nvGrpSpPr>
        <p:grpSpPr>
          <a:xfrm>
            <a:off x="666052" y="4490796"/>
            <a:ext cx="2517543" cy="991094"/>
            <a:chOff x="666052" y="4490796"/>
            <a:chExt cx="2517543" cy="991094"/>
          </a:xfrm>
        </p:grpSpPr>
        <p:grpSp>
          <p:nvGrpSpPr>
            <p:cNvPr id="26" name="Group 25">
              <a:extLst>
                <a:ext uri="{FF2B5EF4-FFF2-40B4-BE49-F238E27FC236}">
                  <a16:creationId xmlns:a16="http://schemas.microsoft.com/office/drawing/2014/main" id="{BA4FBA16-BEFF-47A2-BC73-80F382006287}"/>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FF341B57-6B67-4766-A26E-376C367781F4}"/>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1" name="Picture 40">
                <a:extLst>
                  <a:ext uri="{FF2B5EF4-FFF2-40B4-BE49-F238E27FC236}">
                    <a16:creationId xmlns:a16="http://schemas.microsoft.com/office/drawing/2014/main" id="{FDDC8C89-C2C5-441B-9731-5F4C26D3B9C8}"/>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F1EEE169-D25D-4D90-B822-9208925F3F2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8CD46042-E467-460D-B6C3-7EED6664E66A}"/>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2AC8CFEE-69D6-4A84-876A-E813638D50CE}"/>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21A60C1-E9BA-4DB6-A2FB-EA6C0B52523F}"/>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5454478-2F58-4E98-824E-9619C32E3145}"/>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CA64CCB8-61AD-4B4B-8615-175F50E65D9C}"/>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sz="18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p:txBody>
      </p:sp>
    </p:spTree>
    <p:extLst>
      <p:ext uri="{BB962C8B-B14F-4D97-AF65-F5344CB8AC3E}">
        <p14:creationId xmlns:p14="http://schemas.microsoft.com/office/powerpoint/2010/main" val="22602970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tc>
                <a:tc>
                  <a:txBody>
                    <a:bodyPr/>
                    <a:lstStyle/>
                    <a:p>
                      <a:pPr algn="ctr"/>
                      <a:r>
                        <a:rPr lang="en-GB" dirty="0"/>
                        <a:t>Store in address 6</a:t>
                      </a:r>
                    </a:p>
                  </a:txBody>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sp>
        <p:nvSpPr>
          <p:cNvPr id="25" name="Arc 24">
            <a:extLst>
              <a:ext uri="{FF2B5EF4-FFF2-40B4-BE49-F238E27FC236}">
                <a16:creationId xmlns:a16="http://schemas.microsoft.com/office/drawing/2014/main" id="{8C591C4E-F353-4AAD-A2E6-B8F790AE6761}"/>
              </a:ext>
            </a:extLst>
          </p:cNvPr>
          <p:cNvSpPr/>
          <p:nvPr/>
        </p:nvSpPr>
        <p:spPr>
          <a:xfrm rot="16200000">
            <a:off x="1568172" y="2914372"/>
            <a:ext cx="862031" cy="1405474"/>
          </a:xfrm>
          <a:prstGeom prst="arc">
            <a:avLst/>
          </a:prstGeom>
          <a:ln w="28575">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aphicFrame>
        <p:nvGraphicFramePr>
          <p:cNvPr id="32" name="Diagram 31">
            <a:extLst>
              <a:ext uri="{FF2B5EF4-FFF2-40B4-BE49-F238E27FC236}">
                <a16:creationId xmlns:a16="http://schemas.microsoft.com/office/drawing/2014/main" id="{769978E8-DF71-4626-B12B-752720C888E8}"/>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6" name="Group 25">
            <a:extLst>
              <a:ext uri="{FF2B5EF4-FFF2-40B4-BE49-F238E27FC236}">
                <a16:creationId xmlns:a16="http://schemas.microsoft.com/office/drawing/2014/main" id="{71FAC4AC-3E0E-46CF-8A7B-6F4D62CB7958}"/>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0F85EE6A-0E53-41F9-AEF9-F4FCDC4E4EA9}"/>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AEBF5AA5-5053-4948-B033-5C79868A648B}"/>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2" name="Picture 41">
                <a:extLst>
                  <a:ext uri="{FF2B5EF4-FFF2-40B4-BE49-F238E27FC236}">
                    <a16:creationId xmlns:a16="http://schemas.microsoft.com/office/drawing/2014/main" id="{6E8D1C38-FCAF-4580-AD00-E93E310AE5E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3869BD95-2B52-4AC1-8F93-B6483FF5604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462D224A-A8CA-4ACF-BAE2-22BD8142902E}"/>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81FFCECD-94B7-4EB8-BC0B-8E9B94F88CA4}"/>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EE7EFB7E-6B2C-4807-803E-E357CB37D07B}"/>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CD0ACCE8-C175-4232-9DC2-DF66D3AB650D}"/>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7BDD7173-BC1C-4193-81C7-6BF8038CBC2A}"/>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of the next instruction is copied into the Memory Address Register (MAR).</a:t>
            </a:r>
          </a:p>
        </p:txBody>
      </p:sp>
    </p:spTree>
    <p:extLst>
      <p:ext uri="{BB962C8B-B14F-4D97-AF65-F5344CB8AC3E}">
        <p14:creationId xmlns:p14="http://schemas.microsoft.com/office/powerpoint/2010/main" val="36887955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12</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sp>
        <p:nvSpPr>
          <p:cNvPr id="24" name="Rectangle 23">
            <a:extLst>
              <a:ext uri="{FF2B5EF4-FFF2-40B4-BE49-F238E27FC236}">
                <a16:creationId xmlns:a16="http://schemas.microsoft.com/office/drawing/2014/main" id="{255D77C4-7CA1-4252-AAF4-C472BE69E58F}"/>
              </a:ext>
            </a:extLst>
          </p:cNvPr>
          <p:cNvSpPr/>
          <p:nvPr/>
        </p:nvSpPr>
        <p:spPr>
          <a:xfrm>
            <a:off x="666934" y="4849948"/>
            <a:ext cx="2517543"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endParaRPr lang="en-GB" sz="1100" b="1" dirty="0">
              <a:solidFill>
                <a:schemeClr val="tx1"/>
              </a:solidFill>
            </a:endParaRPr>
          </a:p>
          <a:p>
            <a:pPr algn="ctr"/>
            <a:r>
              <a:rPr lang="en-GB" sz="1100" b="1" dirty="0">
                <a:solidFill>
                  <a:schemeClr val="tx1"/>
                </a:solidFill>
              </a:rPr>
              <a:t>Load 5  |   23  |  Add 6  |  12</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5E0B4"/>
                    </a:solidFill>
                  </a:tcPr>
                </a:tc>
                <a:tc>
                  <a:txBody>
                    <a:bodyPr/>
                    <a:lstStyle/>
                    <a:p>
                      <a:pPr algn="ctr"/>
                      <a:r>
                        <a:rPr lang="en-GB" dirty="0"/>
                        <a:t>Store in address 6</a:t>
                      </a:r>
                    </a:p>
                  </a:txBody>
                  <a:tcPr>
                    <a:solidFill>
                      <a:srgbClr val="C5E0B4"/>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32" name="Diagram 31">
            <a:extLst>
              <a:ext uri="{FF2B5EF4-FFF2-40B4-BE49-F238E27FC236}">
                <a16:creationId xmlns:a16="http://schemas.microsoft.com/office/drawing/2014/main" id="{9048A313-0983-46DB-9703-F987B6702C7F}"/>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DDFCD664-C6E7-4D6E-B6D3-7BDE2B2F1075}"/>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then travels along the address bus.</a:t>
            </a:r>
          </a:p>
        </p:txBody>
      </p:sp>
    </p:spTree>
    <p:extLst>
      <p:ext uri="{BB962C8B-B14F-4D97-AF65-F5344CB8AC3E}">
        <p14:creationId xmlns:p14="http://schemas.microsoft.com/office/powerpoint/2010/main" val="1786500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Store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3</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5E0B4"/>
                    </a:solidFill>
                  </a:tcPr>
                </a:tc>
                <a:tc>
                  <a:txBody>
                    <a:bodyPr/>
                    <a:lstStyle/>
                    <a:p>
                      <a:pPr algn="ctr"/>
                      <a:r>
                        <a:rPr lang="en-GB" dirty="0"/>
                        <a:t>Store in address 6</a:t>
                      </a:r>
                    </a:p>
                  </a:txBody>
                  <a:tcPr>
                    <a:solidFill>
                      <a:srgbClr val="C5E0B4"/>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12572216-CADA-4728-8579-77958CE7B72F}"/>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BFD0DACD-189D-411B-9050-DB296A97DE51}"/>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4860AB9-6FAF-4C8E-ADB9-11747B673BCC}"/>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1" name="Picture 40">
                <a:extLst>
                  <a:ext uri="{FF2B5EF4-FFF2-40B4-BE49-F238E27FC236}">
                    <a16:creationId xmlns:a16="http://schemas.microsoft.com/office/drawing/2014/main" id="{5D9CCFA4-DE7B-4688-88B2-12B20575E37C}"/>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5F9CE9E-5299-4CE1-AB49-4B1D93906D4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EBAFA7C9-2F7D-4B8A-91EA-0FC5C77E8A5D}"/>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8750726F-7FFC-4384-966C-BD5EA4B8B4E7}"/>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E0E2916-0A4D-4129-BA89-4B9AC1B074C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784A7CEF-5DCD-4F48-B56E-697AEACCABD6}"/>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3E5DF228-3E35-496A-A05C-97F8A0F21BFA}"/>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address 3 are sent along the data bus to the Memory Data Register (MDR).</a:t>
            </a:r>
          </a:p>
        </p:txBody>
      </p:sp>
    </p:spTree>
    <p:extLst>
      <p:ext uri="{BB962C8B-B14F-4D97-AF65-F5344CB8AC3E}">
        <p14:creationId xmlns:p14="http://schemas.microsoft.com/office/powerpoint/2010/main" val="8031871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Store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6F2FDAE0-F363-41FF-BC0B-6213517EFAD5}"/>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052359A2-9C23-437E-A88C-88CEA7BF4F1B}"/>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D510E5FE-6521-4511-B63D-CEB7B22EB32D}"/>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Cache</a:t>
                </a:r>
              </a:p>
              <a:p>
                <a:pPr algn="ctr"/>
                <a:r>
                  <a:rPr lang="en-GB" sz="1100" b="1" dirty="0">
                    <a:solidFill>
                      <a:schemeClr val="tx1"/>
                    </a:solidFill>
                  </a:rPr>
                  <a:t>Load 5 | 23 | Add 6 | 12</a:t>
                </a:r>
              </a:p>
            </p:txBody>
          </p:sp>
          <p:pic>
            <p:nvPicPr>
              <p:cNvPr id="41" name="Picture 40">
                <a:extLst>
                  <a:ext uri="{FF2B5EF4-FFF2-40B4-BE49-F238E27FC236}">
                    <a16:creationId xmlns:a16="http://schemas.microsoft.com/office/drawing/2014/main" id="{BC2826A8-C593-4138-8AFA-D11CF22148E6}"/>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A7C8DE39-F53D-49D2-AE45-9C39875D6F4E}"/>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147A5AC-57FA-4659-A786-7FF19B17DE26}"/>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2C921C2C-FB36-4193-8AE4-6C62A52C8078}"/>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A38E7FA-8EB2-4634-B8E3-A9CC7BE704B5}"/>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5DFE2CB6-9BAF-4F37-ABD9-B36A5706CF9F}"/>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5D8B05D0-9347-4377-AFD6-95A9ED80B610}"/>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the Program Counter (PC) are incremented again so they point to the address of the next instruction to be executed.</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fetch part of the cycle is done.</a:t>
            </a:r>
          </a:p>
        </p:txBody>
      </p:sp>
    </p:spTree>
    <p:extLst>
      <p:ext uri="{BB962C8B-B14F-4D97-AF65-F5344CB8AC3E}">
        <p14:creationId xmlns:p14="http://schemas.microsoft.com/office/powerpoint/2010/main" val="32621428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Store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13A96DDA-3799-45DD-AE84-8E614E70A501}"/>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6E46B138-A0F4-4C61-9AD5-FFCE79F7D1E4}"/>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E507D9DD-BDDC-4395-83BA-3A5B6D9FEC38}"/>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a:t>
                </a:r>
              </a:p>
            </p:txBody>
          </p:sp>
          <p:pic>
            <p:nvPicPr>
              <p:cNvPr id="41" name="Picture 40">
                <a:extLst>
                  <a:ext uri="{FF2B5EF4-FFF2-40B4-BE49-F238E27FC236}">
                    <a16:creationId xmlns:a16="http://schemas.microsoft.com/office/drawing/2014/main" id="{1F4042B1-789E-4F6C-A0CE-B1F305B964D6}"/>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DD949740-6FE9-4095-8F0F-7F167D051CFD}"/>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73E7BE5E-B572-4B46-BB9A-8303D21B4EC4}"/>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E03B8B1A-7E35-4E90-9584-0A8659EF011D}"/>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016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BD27856-DA2B-41F7-B881-4838B81577A5}"/>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A4FAED9D-A38C-4F06-BAB2-8A339BA19E91}"/>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7CF681A-BA67-4E58-A452-53D38205F350}"/>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what has just been loaded into the CPU is placed in the cache.</a:t>
            </a:r>
          </a:p>
        </p:txBody>
      </p:sp>
    </p:spTree>
    <p:extLst>
      <p:ext uri="{BB962C8B-B14F-4D97-AF65-F5344CB8AC3E}">
        <p14:creationId xmlns:p14="http://schemas.microsoft.com/office/powerpoint/2010/main" val="37724530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(Store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3</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Store 6</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7B1A7AC9-DA18-4653-8A38-E7ACB3AB8323}"/>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4E1DB9B7-D97C-4015-AABC-D02BD8F76EA9}"/>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9D3C2BCA-7E85-4AA2-8085-4A8AB095002A}"/>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a:t>
                </a:r>
              </a:p>
            </p:txBody>
          </p:sp>
          <p:pic>
            <p:nvPicPr>
              <p:cNvPr id="41" name="Picture 40">
                <a:extLst>
                  <a:ext uri="{FF2B5EF4-FFF2-40B4-BE49-F238E27FC236}">
                    <a16:creationId xmlns:a16="http://schemas.microsoft.com/office/drawing/2014/main" id="{07F379DE-77C5-465D-BB46-7FC1BFC974FB}"/>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3C562470-2498-479D-87DB-4F340633C6A1}"/>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5C034C8-E49D-47D2-849E-5E4E3D08EE55}"/>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BD8B5144-6D12-4A29-9C80-33FA08E6F28D}"/>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1CE443BD-D34D-4B00-B7AA-B6273A3919FC}"/>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77B39CE8-8FAD-4825-8FBA-6090AEC76790}"/>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A5A9DDB8-DE7B-40AC-BF99-B9407485DC01}"/>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p:txBody>
      </p:sp>
    </p:spTree>
    <p:extLst>
      <p:ext uri="{BB962C8B-B14F-4D97-AF65-F5344CB8AC3E}">
        <p14:creationId xmlns:p14="http://schemas.microsoft.com/office/powerpoint/2010/main" val="19898300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(Store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12</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Arc 24">
            <a:extLst>
              <a:ext uri="{FF2B5EF4-FFF2-40B4-BE49-F238E27FC236}">
                <a16:creationId xmlns:a16="http://schemas.microsoft.com/office/drawing/2014/main" id="{0696C78D-7BD7-4F4E-8B69-86C73035C6CE}"/>
              </a:ext>
            </a:extLst>
          </p:cNvPr>
          <p:cNvSpPr/>
          <p:nvPr/>
        </p:nvSpPr>
        <p:spPr>
          <a:xfrm rot="5400000" flipV="1">
            <a:off x="1568172" y="2848383"/>
            <a:ext cx="862031" cy="1405474"/>
          </a:xfrm>
          <a:prstGeom prst="arc">
            <a:avLst/>
          </a:prstGeom>
          <a:ln w="28575">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D287368C-C05E-4A82-9B1D-A3C0D1ECC565}"/>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8AF853E0-75B3-459E-8A8A-55FBC7D233B6}"/>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A1115DC8-890C-454C-B6AF-F3AF3C129117}"/>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a:t>
                </a:r>
              </a:p>
            </p:txBody>
          </p:sp>
          <p:pic>
            <p:nvPicPr>
              <p:cNvPr id="42" name="Picture 41">
                <a:extLst>
                  <a:ext uri="{FF2B5EF4-FFF2-40B4-BE49-F238E27FC236}">
                    <a16:creationId xmlns:a16="http://schemas.microsoft.com/office/drawing/2014/main" id="{C0150043-14A4-4BB4-9A78-8152282CFC0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19872F3D-5CF1-43EC-AAC1-C6E082E24D3B}"/>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A1FE57B4-07BE-4B98-BA39-F381688D9016}"/>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A0B9AE45-E93E-4A3D-A3B3-0906382AA627}"/>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A0B1099-4381-4F83-B929-846BA8EE5D89}"/>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7D1104C4-F682-435C-8D3C-B94E38DBE012}"/>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Rectangle 3">
            <a:extLst>
              <a:ext uri="{FF2B5EF4-FFF2-40B4-BE49-F238E27FC236}">
                <a16:creationId xmlns:a16="http://schemas.microsoft.com/office/drawing/2014/main" id="{B6607810-DCFA-4E8B-A40F-647E9796BB0D}"/>
              </a:ext>
            </a:extLst>
          </p:cNvPr>
          <p:cNvSpPr/>
          <p:nvPr/>
        </p:nvSpPr>
        <p:spPr>
          <a:xfrm>
            <a:off x="8063187" y="608424"/>
            <a:ext cx="3998674" cy="3453189"/>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CU discovers it needs to store the contents of the accumulator in memory address 6.</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It updates the Memory Address Register (MAR) with the address 6 and copies the value stored in the accumulator (35) into the MDR.</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decode part of the cycle is done. </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45022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(Store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C5E0B4"/>
                    </a:solidFill>
                  </a:tcPr>
                </a:tc>
                <a:tc>
                  <a:txBody>
                    <a:bodyPr/>
                    <a:lstStyle/>
                    <a:p>
                      <a:pPr algn="ctr"/>
                      <a:r>
                        <a:rPr lang="en-GB" dirty="0"/>
                        <a:t>35</a:t>
                      </a:r>
                    </a:p>
                  </a:txBody>
                  <a:tcPr>
                    <a:solidFill>
                      <a:srgbClr val="C5E0B4"/>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261AFF2D-C258-4D6A-882D-E672F4CE7B69}"/>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99431C1-25DB-4485-B03C-873EAB37BE02}"/>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CAFA79BC-7CDE-4B48-9DB6-EB6EA188BCFA}"/>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a:t>
                </a:r>
              </a:p>
            </p:txBody>
          </p:sp>
          <p:pic>
            <p:nvPicPr>
              <p:cNvPr id="41" name="Picture 40">
                <a:extLst>
                  <a:ext uri="{FF2B5EF4-FFF2-40B4-BE49-F238E27FC236}">
                    <a16:creationId xmlns:a16="http://schemas.microsoft.com/office/drawing/2014/main" id="{CD66A1F9-752A-4CB0-9817-045FCE6B74E1}"/>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C70DC78-4AC6-449A-9E85-8737BE6DE8D1}"/>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C27E0BC-A01C-4703-B2CC-86B0566C9776}"/>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C0833FE5-5ACE-4BA4-8D8D-53D728DA617F}"/>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35CD6322-7C38-4DB1-B6E3-A6AC22687E2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C3EA6CD-BF8D-457A-8810-9ADC1D92F9FC}"/>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18539B39-24A1-4412-A1B2-C706B010AA63}"/>
              </a:ext>
            </a:extLst>
          </p:cNvPr>
          <p:cNvSpPr/>
          <p:nvPr/>
        </p:nvSpPr>
        <p:spPr>
          <a:xfrm>
            <a:off x="8063187" y="608424"/>
            <a:ext cx="3998674" cy="5151603"/>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by passing the memory address 6 along the address bus and passing the value 35 along the data bus.</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value 35 is stored in address 6, overwriting its previous contents.</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22494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(Store 6)</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25E56197-4E3C-4098-8520-9C0880CD8F9F}"/>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3E14433E-9CA1-4AF7-9FD8-4163CD48F32C}"/>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7C322541-630B-4317-A96D-8DD95BCCFFFB}"/>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1" name="Picture 40">
                <a:extLst>
                  <a:ext uri="{FF2B5EF4-FFF2-40B4-BE49-F238E27FC236}">
                    <a16:creationId xmlns:a16="http://schemas.microsoft.com/office/drawing/2014/main" id="{005D49E0-F673-4AFA-8297-C9A4BE0EC4EB}"/>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3D733E4-782E-4D3C-A2ED-5F82EBB710BF}"/>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46D628A-2B21-41F3-A6DE-6521992B52B5}"/>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08B72EA4-DF79-4126-8258-6D855597D518}"/>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1ED7971-55DC-4A0B-9F4D-B4E432870E06}"/>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2581F4A-341B-4F9B-B575-B96A52EEDBDD}"/>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2A210D22-C10C-456A-A3BA-A4A21F265230}"/>
              </a:ext>
            </a:extLst>
          </p:cNvPr>
          <p:cNvSpPr/>
          <p:nvPr/>
        </p:nvSpPr>
        <p:spPr>
          <a:xfrm>
            <a:off x="8063187" y="608424"/>
            <a:ext cx="3998674" cy="3259418"/>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As usual, a copy of the calculation result (35) is placed in the cache in case the CPU needs it again soon.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third fetch-decode-execute cycle is now finished.</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34662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6</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26A9CA16-08D6-4A50-AA17-1C89F22668D5}"/>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815D3E97-C0CD-4216-B995-FA7D901E2372}"/>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F43B0E91-793F-474B-A7E7-BC782AC1931C}"/>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1" name="Picture 40">
                <a:extLst>
                  <a:ext uri="{FF2B5EF4-FFF2-40B4-BE49-F238E27FC236}">
                    <a16:creationId xmlns:a16="http://schemas.microsoft.com/office/drawing/2014/main" id="{6CEE18C7-27FE-47B5-9709-0F125398422C}"/>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5F96127D-E2EF-463F-B0C9-B5A0DAC28260}"/>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BE8076A7-8EAC-4CEF-9E0F-6FAEBA272CCB}"/>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632CA652-0E41-4760-9EC0-5B8CE0C55E2F}"/>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91889DD0-C474-4858-943E-B6F59A5321E7}"/>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4360206-4ACA-4816-8972-9AFF5D36BFE4}"/>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BF0BF48E-E647-4B73-8A1D-4817F63622C2}"/>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sz="1800" dirty="0">
                <a:latin typeface="Calibri" panose="020F0502020204030204" pitchFamily="34" charset="0"/>
                <a:ea typeface="Calibri" panose="020F0502020204030204" pitchFamily="34" charset="0"/>
                <a:cs typeface="Times New Roman" panose="02020603050405020304" pitchFamily="18" charset="0"/>
              </a:rPr>
              <a:t>The program counter is checked for the memory address of the next instruction to be executed.</a:t>
            </a:r>
          </a:p>
        </p:txBody>
      </p:sp>
    </p:spTree>
    <p:extLst>
      <p:ext uri="{BB962C8B-B14F-4D97-AF65-F5344CB8AC3E}">
        <p14:creationId xmlns:p14="http://schemas.microsoft.com/office/powerpoint/2010/main" val="22639641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tc>
                <a:tc>
                  <a:txBody>
                    <a:bodyPr/>
                    <a:lstStyle/>
                    <a:p>
                      <a:pPr algn="ctr"/>
                      <a:r>
                        <a:rPr lang="en-GB" dirty="0"/>
                        <a:t>End</a:t>
                      </a:r>
                    </a:p>
                  </a:txBody>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Arc 24">
            <a:extLst>
              <a:ext uri="{FF2B5EF4-FFF2-40B4-BE49-F238E27FC236}">
                <a16:creationId xmlns:a16="http://schemas.microsoft.com/office/drawing/2014/main" id="{EC4EC84C-DEC9-4C84-BB0E-63D0F0E45677}"/>
              </a:ext>
            </a:extLst>
          </p:cNvPr>
          <p:cNvSpPr/>
          <p:nvPr/>
        </p:nvSpPr>
        <p:spPr>
          <a:xfrm rot="16200000">
            <a:off x="1568172" y="2914372"/>
            <a:ext cx="862031" cy="1405474"/>
          </a:xfrm>
          <a:prstGeom prst="arc">
            <a:avLst/>
          </a:prstGeom>
          <a:ln w="28575">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2" name="Group 31">
            <a:extLst>
              <a:ext uri="{FF2B5EF4-FFF2-40B4-BE49-F238E27FC236}">
                <a16:creationId xmlns:a16="http://schemas.microsoft.com/office/drawing/2014/main" id="{A2AFCBE5-5178-4042-8C01-73815D52E34B}"/>
              </a:ext>
            </a:extLst>
          </p:cNvPr>
          <p:cNvGrpSpPr/>
          <p:nvPr/>
        </p:nvGrpSpPr>
        <p:grpSpPr>
          <a:xfrm>
            <a:off x="666052" y="4490796"/>
            <a:ext cx="2517543" cy="991094"/>
            <a:chOff x="666052" y="4490796"/>
            <a:chExt cx="2517543" cy="991094"/>
          </a:xfrm>
        </p:grpSpPr>
        <p:grpSp>
          <p:nvGrpSpPr>
            <p:cNvPr id="33" name="Group 32">
              <a:extLst>
                <a:ext uri="{FF2B5EF4-FFF2-40B4-BE49-F238E27FC236}">
                  <a16:creationId xmlns:a16="http://schemas.microsoft.com/office/drawing/2014/main" id="{7C6EC382-301E-4B6D-9492-83BE8E68EC4B}"/>
                </a:ext>
              </a:extLst>
            </p:cNvPr>
            <p:cNvGrpSpPr/>
            <p:nvPr/>
          </p:nvGrpSpPr>
          <p:grpSpPr>
            <a:xfrm>
              <a:off x="666052" y="4826252"/>
              <a:ext cx="2517543" cy="655638"/>
              <a:chOff x="3352477" y="4489041"/>
              <a:chExt cx="2504735" cy="655638"/>
            </a:xfrm>
          </p:grpSpPr>
          <p:sp>
            <p:nvSpPr>
              <p:cNvPr id="41" name="Rectangle 40">
                <a:extLst>
                  <a:ext uri="{FF2B5EF4-FFF2-40B4-BE49-F238E27FC236}">
                    <a16:creationId xmlns:a16="http://schemas.microsoft.com/office/drawing/2014/main" id="{F1B70F2B-5EE6-4AE9-B12E-34EC20C485B2}"/>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2" name="Picture 41">
                <a:extLst>
                  <a:ext uri="{FF2B5EF4-FFF2-40B4-BE49-F238E27FC236}">
                    <a16:creationId xmlns:a16="http://schemas.microsoft.com/office/drawing/2014/main" id="{59429F0B-A46B-491D-9351-6FD7AB61EB4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3" name="Rectangle 42">
                <a:extLst>
                  <a:ext uri="{FF2B5EF4-FFF2-40B4-BE49-F238E27FC236}">
                    <a16:creationId xmlns:a16="http://schemas.microsoft.com/office/drawing/2014/main" id="{0E25F8FC-6DB5-4FD8-AD3C-1658DB1ED6E0}"/>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5" name="Group 34">
              <a:extLst>
                <a:ext uri="{FF2B5EF4-FFF2-40B4-BE49-F238E27FC236}">
                  <a16:creationId xmlns:a16="http://schemas.microsoft.com/office/drawing/2014/main" id="{2BD13C42-B60B-4D5B-9E7E-8F091B2F10BA}"/>
                </a:ext>
              </a:extLst>
            </p:cNvPr>
            <p:cNvGrpSpPr/>
            <p:nvPr/>
          </p:nvGrpSpPr>
          <p:grpSpPr>
            <a:xfrm flipV="1">
              <a:off x="1230797" y="4490796"/>
              <a:ext cx="1449572" cy="683607"/>
              <a:chOff x="1202957" y="1882152"/>
              <a:chExt cx="1449572" cy="683607"/>
            </a:xfrm>
          </p:grpSpPr>
          <p:cxnSp>
            <p:nvCxnSpPr>
              <p:cNvPr id="36" name="Straight Arrow Connector 35">
                <a:extLst>
                  <a:ext uri="{FF2B5EF4-FFF2-40B4-BE49-F238E27FC236}">
                    <a16:creationId xmlns:a16="http://schemas.microsoft.com/office/drawing/2014/main" id="{08C1ADD2-6729-4DD6-9B1E-A00DDA18B145}"/>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D5D3685-6238-4D5B-8E7C-DC51966D4C0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31861BC0-F309-4BA9-88AF-2D4C2423082B}"/>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B8A58C2D-9ACB-4673-B1BC-47995BC34496}"/>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of the next instruction is copied into the Memory Address Register (MAR).</a:t>
            </a:r>
          </a:p>
        </p:txBody>
      </p:sp>
    </p:spTree>
    <p:extLst>
      <p:ext uri="{BB962C8B-B14F-4D97-AF65-F5344CB8AC3E}">
        <p14:creationId xmlns:p14="http://schemas.microsoft.com/office/powerpoint/2010/main" val="33014486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35</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C5E0B4"/>
                    </a:solidFill>
                  </a:tcPr>
                </a:tc>
                <a:tc>
                  <a:txBody>
                    <a:bodyPr/>
                    <a:lstStyle/>
                    <a:p>
                      <a:pPr algn="ctr"/>
                      <a:r>
                        <a:rPr lang="en-GB" dirty="0"/>
                        <a:t>End</a:t>
                      </a:r>
                    </a:p>
                  </a:txBody>
                  <a:tcPr>
                    <a:solidFill>
                      <a:srgbClr val="C5E0B4"/>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3967661B-DD08-4233-B7DC-913197CE0CA7}"/>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2DE1878B-675F-4D1B-8205-7F207F43A43A}"/>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903F7B42-57F8-4F5D-B94C-E9CB270F6C5D}"/>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1" name="Picture 40">
                <a:extLst>
                  <a:ext uri="{FF2B5EF4-FFF2-40B4-BE49-F238E27FC236}">
                    <a16:creationId xmlns:a16="http://schemas.microsoft.com/office/drawing/2014/main" id="{17C32E61-6410-4733-BE60-BAB8ACB3727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0B4AFDF0-6984-4CD8-9DD4-C36CBAED8339}"/>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7E7D4879-56B9-4937-80CE-56D87A685BFE}"/>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B29EF0E4-7F2D-496D-81D8-5B00CB434707}"/>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A1E19BA-D851-416C-9869-141168B648F4}"/>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951839D0-A7F0-41F4-B6A7-49289AE67EB2}"/>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65A92ABA-DAB6-41F9-ADBF-53F9770F5960}"/>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address then travels along the address bus.</a:t>
            </a:r>
          </a:p>
        </p:txBody>
      </p:sp>
    </p:spTree>
    <p:extLst>
      <p:ext uri="{BB962C8B-B14F-4D97-AF65-F5344CB8AC3E}">
        <p14:creationId xmlns:p14="http://schemas.microsoft.com/office/powerpoint/2010/main" val="39217608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4</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C5E0B4"/>
                    </a:solidFill>
                  </a:tcPr>
                </a:tc>
                <a:tc>
                  <a:txBody>
                    <a:bodyPr/>
                    <a:lstStyle/>
                    <a:p>
                      <a:pPr algn="ctr"/>
                      <a:r>
                        <a:rPr lang="en-GB" dirty="0"/>
                        <a:t>End</a:t>
                      </a:r>
                    </a:p>
                  </a:txBody>
                  <a:tcPr>
                    <a:solidFill>
                      <a:srgbClr val="C5E0B4"/>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BD4E27F7-346D-44FA-A06A-6F030230E97D}"/>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A9B43174-34C5-4D21-BC3A-449B781CB01C}"/>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ACFD2A0F-CD24-4542-BE91-3A24906FB494}"/>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1" name="Picture 40">
                <a:extLst>
                  <a:ext uri="{FF2B5EF4-FFF2-40B4-BE49-F238E27FC236}">
                    <a16:creationId xmlns:a16="http://schemas.microsoft.com/office/drawing/2014/main" id="{82201E61-9DB8-4129-BA32-8902AD0CBAB9}"/>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48848CD2-807A-4888-98DD-580C8ADA7783}"/>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FC6616F-79E6-4FD4-81D2-2F9443742075}"/>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7C92E3DD-908E-491F-BEC8-2BCF4B59DD8E}"/>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116B59B4-2BD6-4318-8E89-5DFC607C0598}"/>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A626C19E-1753-44CC-9012-6957CEFE38A0}"/>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0726E9C0-BD48-4CB1-A62C-1217CABE30D8}"/>
              </a:ext>
            </a:extLst>
          </p:cNvPr>
          <p:cNvSpPr/>
          <p:nvPr/>
        </p:nvSpPr>
        <p:spPr>
          <a:xfrm>
            <a:off x="8063187" y="608424"/>
            <a:ext cx="3998674" cy="1367234"/>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address 4 are sent along the data bus to the Memory Data Register (MDR).</a:t>
            </a:r>
          </a:p>
        </p:txBody>
      </p:sp>
    </p:spTree>
    <p:extLst>
      <p:ext uri="{BB962C8B-B14F-4D97-AF65-F5344CB8AC3E}">
        <p14:creationId xmlns:p14="http://schemas.microsoft.com/office/powerpoint/2010/main" val="6417204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5</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E9EBF5"/>
                    </a:solidFill>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FA2585BC-5422-4EB3-BC53-C25BDF7139A0}"/>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706F1648-2DA0-42D3-895A-503C86EE2E91}"/>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DA62ADA3-9B3A-4247-8B2E-03F8310F9250}"/>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Cache</a:t>
                </a:r>
              </a:p>
              <a:p>
                <a:pPr algn="ctr"/>
                <a:r>
                  <a:rPr lang="en-GB" sz="1050" b="1" dirty="0">
                    <a:solidFill>
                      <a:schemeClr val="tx1"/>
                    </a:solidFill>
                  </a:rPr>
                  <a:t>Load 5 | 23 | Add 6 | 12 | Store 6 | 35</a:t>
                </a:r>
              </a:p>
            </p:txBody>
          </p:sp>
          <p:pic>
            <p:nvPicPr>
              <p:cNvPr id="41" name="Picture 40">
                <a:extLst>
                  <a:ext uri="{FF2B5EF4-FFF2-40B4-BE49-F238E27FC236}">
                    <a16:creationId xmlns:a16="http://schemas.microsoft.com/office/drawing/2014/main" id="{D7C82BE4-E286-41D7-962D-D71F2A9EC1D7}"/>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9B182072-6202-4271-949C-6C2DACDDA075}"/>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8D71949-3A11-4175-8080-42D50B95401D}"/>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CAE61BE2-3CA7-472D-83BC-5DDA26BCB98F}"/>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C21DC7D-B6D5-47CD-AC55-E52DF7634F3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76DBC93-81B8-4D60-908C-465C0548B32C}"/>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2D5F24D-A668-43BB-AF87-E8E8CF7D34F1}"/>
              </a:ext>
            </a:extLst>
          </p:cNvPr>
          <p:cNvSpPr/>
          <p:nvPr/>
        </p:nvSpPr>
        <p:spPr>
          <a:xfrm>
            <a:off x="8063187" y="608424"/>
            <a:ext cx="3998674" cy="2062552"/>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contents of the Program Counter (PC) are incremented again so they point to the address of the next instruction to be executed.</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fetch part of the cycle is done.</a:t>
            </a:r>
          </a:p>
        </p:txBody>
      </p:sp>
    </p:spTree>
    <p:extLst>
      <p:ext uri="{BB962C8B-B14F-4D97-AF65-F5344CB8AC3E}">
        <p14:creationId xmlns:p14="http://schemas.microsoft.com/office/powerpoint/2010/main" val="34656398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5</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E9EBF5"/>
                    </a:solidFill>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89949294-4DF5-466C-B262-614DAF7A7344}"/>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E207839C-F094-4B02-8E69-C82726619D1D}"/>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72E1E4EC-3F15-46BE-9D12-8403AD6A2981}"/>
                  </a:ext>
                </a:extLst>
              </p:cNvPr>
              <p:cNvSpPr/>
              <p:nvPr/>
            </p:nvSpPr>
            <p:spPr>
              <a:xfrm>
                <a:off x="3352477" y="4506215"/>
                <a:ext cx="1081825" cy="63846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Load 5 | 23 | Add 6 | 12 | Store 6 | 35 | End</a:t>
                </a:r>
              </a:p>
            </p:txBody>
          </p:sp>
          <p:pic>
            <p:nvPicPr>
              <p:cNvPr id="41" name="Picture 40">
                <a:extLst>
                  <a:ext uri="{FF2B5EF4-FFF2-40B4-BE49-F238E27FC236}">
                    <a16:creationId xmlns:a16="http://schemas.microsoft.com/office/drawing/2014/main" id="{1620C891-3D52-46C4-B484-7E0D390FE995}"/>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8EB1D06A-DBD6-4D5B-BF76-32AAFC4C2171}"/>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DD81B390-AD1D-4F1F-B5B6-5A71C783ADF1}"/>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3A5199B8-B0BD-47CC-ABFD-67336C0B41E2}"/>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a:glow rad="139700">
                  <a:schemeClr val="accent6">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1E89689-DD9B-4F66-93A4-1AC90C6FDDBD}"/>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CCA80C5-BC9F-4A24-A9FE-EB06B6146884}"/>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8A070C8A-0677-47FD-9CFC-9EF0627BDB12}"/>
              </a:ext>
            </a:extLst>
          </p:cNvPr>
          <p:cNvSpPr/>
          <p:nvPr/>
        </p:nvSpPr>
        <p:spPr>
          <a:xfrm>
            <a:off x="8063187" y="608424"/>
            <a:ext cx="3998674" cy="3259418"/>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 copy of what has just been loaded into the CPU is placed in the cache.</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At some point, the internal cache will run out of space and the CPU will need to decide what to get rid of.</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76969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(End)</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5</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E9EBF5"/>
                    </a:solidFill>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54C51908-3D08-4B22-A880-217BBFECF90B}"/>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06FFEB59-2FAB-4FC8-9F99-17CB795DE875}"/>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5213DD9A-00D5-4E3D-88B4-A08DF76D710F}"/>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Load 5 | 23 | Add 6 | 12 | Store 6 | 35 | End</a:t>
                </a:r>
              </a:p>
            </p:txBody>
          </p:sp>
          <p:pic>
            <p:nvPicPr>
              <p:cNvPr id="41" name="Picture 40">
                <a:extLst>
                  <a:ext uri="{FF2B5EF4-FFF2-40B4-BE49-F238E27FC236}">
                    <a16:creationId xmlns:a16="http://schemas.microsoft.com/office/drawing/2014/main" id="{5A3D81EF-B13A-4B68-9353-3B3D7922DD80}"/>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77EF2365-B97A-40DE-9EC2-7291E14C0D64}"/>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55AC2CC-94D2-4BA7-AF04-01DA9FC5E43B}"/>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CB2A9E7C-415D-4100-9155-AA14628B1D10}"/>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2785BD8-D23C-4B91-90B5-DA625AA83717}"/>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C270FC9-0AD3-4927-A779-2F3F9FBB888B}"/>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FF3452C1-75F3-4EE5-9BB3-CB7F56BB637A}"/>
              </a:ext>
            </a:extLst>
          </p:cNvPr>
          <p:cNvSpPr/>
          <p:nvPr/>
        </p:nvSpPr>
        <p:spPr>
          <a:xfrm>
            <a:off x="8063187" y="608424"/>
            <a:ext cx="3998674" cy="1070871"/>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p:txBody>
      </p:sp>
    </p:spTree>
    <p:extLst>
      <p:ext uri="{BB962C8B-B14F-4D97-AF65-F5344CB8AC3E}">
        <p14:creationId xmlns:p14="http://schemas.microsoft.com/office/powerpoint/2010/main" val="18774614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(End)</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5</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E9EBF5"/>
                    </a:solidFill>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BC3AD264-5EEE-4495-B50D-D6758D2D61FC}"/>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9C59D256-545E-42B1-B516-FDCC74E10EEA}"/>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8081DAB3-968A-4203-9AD8-540C86939259}"/>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Load 5 | 23 | Add 6 | 12 | Store 6 | 35 | End</a:t>
                </a:r>
              </a:p>
            </p:txBody>
          </p:sp>
          <p:pic>
            <p:nvPicPr>
              <p:cNvPr id="41" name="Picture 40">
                <a:extLst>
                  <a:ext uri="{FF2B5EF4-FFF2-40B4-BE49-F238E27FC236}">
                    <a16:creationId xmlns:a16="http://schemas.microsoft.com/office/drawing/2014/main" id="{6C2F3976-92EC-4841-8CA8-44ED72233D0F}"/>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3B298481-EC78-4DEF-A8EA-06F1C7A513CB}"/>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FCBC858A-D4F4-46F6-80D9-078AD48E5459}"/>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917C0F38-C6EC-4FC6-B57A-2119E41C841A}"/>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56A4FFD-CE88-45B6-A63B-4BE452F5714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6A11F47-2D28-4F94-A229-108E31FD2994}"/>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49A8E2C1-1125-45C6-858D-6E955FBDE05D}"/>
              </a:ext>
            </a:extLst>
          </p:cNvPr>
          <p:cNvSpPr/>
          <p:nvPr/>
        </p:nvSpPr>
        <p:spPr>
          <a:xfrm>
            <a:off x="8063187" y="608424"/>
            <a:ext cx="3998674" cy="2564100"/>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Control Unit (CU) then decodes the instruction.</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fetched instruction is telling the CPU to end the program.</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decode part of the cycle is done.</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28378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7F5328-60A8-4150-89ED-2AED3C67E0EE}"/>
              </a:ext>
            </a:extLst>
          </p:cNvPr>
          <p:cNvSpPr/>
          <p:nvPr/>
        </p:nvSpPr>
        <p:spPr>
          <a:xfrm>
            <a:off x="176565" y="523174"/>
            <a:ext cx="3556615" cy="470000"/>
          </a:xfrm>
          <a:prstGeom prst="rect">
            <a:avLst/>
          </a:prstGeom>
        </p:spPr>
        <p:txBody>
          <a:bodyPr wrap="none">
            <a:spAutoFit/>
          </a:bodyPr>
          <a:lstStyle/>
          <a:p>
            <a:pPr>
              <a:lnSpc>
                <a:spcPct val="107000"/>
              </a:lnSpc>
              <a:spcAft>
                <a:spcPts val="800"/>
              </a:spcAft>
            </a:pPr>
            <a:r>
              <a:rPr lang="en-GB" sz="2400" dirty="0">
                <a:solidFill>
                  <a:srgbClr val="008C8C"/>
                </a:solidFill>
                <a:latin typeface="Calibri" panose="020F0502020204030204" pitchFamily="34" charset="0"/>
                <a:ea typeface="Calibri" panose="020F0502020204030204" pitchFamily="34" charset="0"/>
                <a:cs typeface="Times New Roman" panose="02020603050405020304" pitchFamily="18" charset="0"/>
              </a:rPr>
              <a:t>Von Neumann architecture</a:t>
            </a:r>
            <a:endParaRPr lang="en-GB" sz="1200" dirty="0">
              <a:solidFill>
                <a:srgbClr val="008C8C"/>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4E1E4FB-B01B-4CAE-9EFC-8635BEFA9DEB}"/>
              </a:ext>
            </a:extLst>
          </p:cNvPr>
          <p:cNvSpPr/>
          <p:nvPr/>
        </p:nvSpPr>
        <p:spPr>
          <a:xfrm>
            <a:off x="276550" y="1187335"/>
            <a:ext cx="3237538" cy="4483337"/>
          </a:xfrm>
          <a:prstGeom prst="rect">
            <a:avLst/>
          </a:prstGeom>
          <a:solidFill>
            <a:srgbClr val="CCE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lIns="1872000" tIns="1260000" rtlCol="0" anchor="t" anchorCtr="0"/>
          <a:lstStyle/>
          <a:p>
            <a:pPr algn="ctr"/>
            <a:endParaRPr lang="en-GB" dirty="0">
              <a:solidFill>
                <a:schemeClr val="tx1"/>
              </a:solidFill>
            </a:endParaRPr>
          </a:p>
        </p:txBody>
      </p:sp>
      <p:sp>
        <p:nvSpPr>
          <p:cNvPr id="12" name="Rectangle 11">
            <a:extLst>
              <a:ext uri="{FF2B5EF4-FFF2-40B4-BE49-F238E27FC236}">
                <a16:creationId xmlns:a16="http://schemas.microsoft.com/office/drawing/2014/main" id="{A3C8042A-1D6E-4D8E-9615-EAD11E9612BE}"/>
              </a:ext>
            </a:extLst>
          </p:cNvPr>
          <p:cNvSpPr/>
          <p:nvPr/>
        </p:nvSpPr>
        <p:spPr>
          <a:xfrm>
            <a:off x="475549" y="1265904"/>
            <a:ext cx="2879050" cy="43387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Central Processing Unit (CPU)</a:t>
            </a:r>
          </a:p>
        </p:txBody>
      </p:sp>
      <p:sp>
        <p:nvSpPr>
          <p:cNvPr id="17" name="Rectangle 16">
            <a:extLst>
              <a:ext uri="{FF2B5EF4-FFF2-40B4-BE49-F238E27FC236}">
                <a16:creationId xmlns:a16="http://schemas.microsoft.com/office/drawing/2014/main" id="{9DC6B7E0-027D-4EF6-AD4D-DC5D9B452BE9}"/>
              </a:ext>
            </a:extLst>
          </p:cNvPr>
          <p:cNvSpPr/>
          <p:nvPr/>
        </p:nvSpPr>
        <p:spPr>
          <a:xfrm>
            <a:off x="666934" y="1507626"/>
            <a:ext cx="1081825" cy="708338"/>
          </a:xfrm>
          <a:prstGeom prst="rect">
            <a:avLst/>
          </a:prstGeom>
          <a:solidFill>
            <a:srgbClr val="C5E0B4"/>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CU</a:t>
            </a:r>
          </a:p>
          <a:p>
            <a:pPr algn="ctr"/>
            <a:endParaRPr lang="en-GB" sz="1100" b="1" dirty="0">
              <a:solidFill>
                <a:schemeClr val="tx1"/>
              </a:solidFill>
            </a:endParaRPr>
          </a:p>
          <a:p>
            <a:pPr algn="ctr"/>
            <a:r>
              <a:rPr lang="en-GB" sz="1100" b="1" i="1" dirty="0">
                <a:solidFill>
                  <a:schemeClr val="tx1"/>
                </a:solidFill>
              </a:rPr>
              <a:t>(End)</a:t>
            </a:r>
          </a:p>
          <a:p>
            <a:pPr algn="ctr"/>
            <a:endParaRPr lang="en-GB" sz="1100" b="1" dirty="0">
              <a:solidFill>
                <a:schemeClr val="tx1"/>
              </a:solidFill>
            </a:endParaRPr>
          </a:p>
        </p:txBody>
      </p:sp>
      <p:sp>
        <p:nvSpPr>
          <p:cNvPr id="18" name="Rectangle 17">
            <a:extLst>
              <a:ext uri="{FF2B5EF4-FFF2-40B4-BE49-F238E27FC236}">
                <a16:creationId xmlns:a16="http://schemas.microsoft.com/office/drawing/2014/main" id="{038595A0-9F1C-45FA-AD5B-9A2F795EC7C6}"/>
              </a:ext>
            </a:extLst>
          </p:cNvPr>
          <p:cNvSpPr/>
          <p:nvPr/>
        </p:nvSpPr>
        <p:spPr>
          <a:xfrm>
            <a:off x="2102652" y="1507626"/>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ALU</a:t>
            </a:r>
          </a:p>
          <a:p>
            <a:pPr algn="ctr"/>
            <a:endParaRPr lang="en-GB" sz="1100" b="1" dirty="0">
              <a:solidFill>
                <a:schemeClr val="tx1"/>
              </a:solidFill>
            </a:endParaRPr>
          </a:p>
          <a:p>
            <a:pPr algn="ctr"/>
            <a:r>
              <a:rPr lang="en-GB" sz="1100" b="1" dirty="0">
                <a:solidFill>
                  <a:schemeClr val="tx1"/>
                </a:solidFill>
              </a:rPr>
              <a:t>12 + 23 = 25</a:t>
            </a:r>
          </a:p>
        </p:txBody>
      </p:sp>
      <p:sp>
        <p:nvSpPr>
          <p:cNvPr id="19" name="Rectangle 18">
            <a:extLst>
              <a:ext uri="{FF2B5EF4-FFF2-40B4-BE49-F238E27FC236}">
                <a16:creationId xmlns:a16="http://schemas.microsoft.com/office/drawing/2014/main" id="{EF42D0C0-056E-48A9-8169-6B9FEB54F46C}"/>
              </a:ext>
            </a:extLst>
          </p:cNvPr>
          <p:cNvSpPr/>
          <p:nvPr/>
        </p:nvSpPr>
        <p:spPr>
          <a:xfrm>
            <a:off x="666934" y="2560734"/>
            <a:ext cx="2517543" cy="193508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b="1" dirty="0">
                <a:solidFill>
                  <a:schemeClr val="tx1"/>
                </a:solidFill>
              </a:rPr>
              <a:t>Register</a:t>
            </a:r>
          </a:p>
        </p:txBody>
      </p:sp>
      <p:sp>
        <p:nvSpPr>
          <p:cNvPr id="20" name="Rectangle 19">
            <a:extLst>
              <a:ext uri="{FF2B5EF4-FFF2-40B4-BE49-F238E27FC236}">
                <a16:creationId xmlns:a16="http://schemas.microsoft.com/office/drawing/2014/main" id="{D5772A53-90DA-4E8B-B6E6-310B2E9375C5}"/>
              </a:ext>
            </a:extLst>
          </p:cNvPr>
          <p:cNvSpPr/>
          <p:nvPr/>
        </p:nvSpPr>
        <p:spPr>
          <a:xfrm>
            <a:off x="1996349" y="2840551"/>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MAR</a:t>
            </a:r>
          </a:p>
          <a:p>
            <a:pPr algn="ctr"/>
            <a:endParaRPr lang="en-GB" sz="1100" b="1" dirty="0">
              <a:solidFill>
                <a:schemeClr val="tx1"/>
              </a:solidFill>
            </a:endParaRPr>
          </a:p>
          <a:p>
            <a:pPr algn="ctr"/>
            <a:r>
              <a:rPr lang="en-GB" sz="1100" b="1" dirty="0">
                <a:solidFill>
                  <a:schemeClr val="tx1"/>
                </a:solidFill>
              </a:rPr>
              <a:t>4</a:t>
            </a:r>
          </a:p>
        </p:txBody>
      </p:sp>
      <p:sp>
        <p:nvSpPr>
          <p:cNvPr id="21" name="Rectangle 20">
            <a:extLst>
              <a:ext uri="{FF2B5EF4-FFF2-40B4-BE49-F238E27FC236}">
                <a16:creationId xmlns:a16="http://schemas.microsoft.com/office/drawing/2014/main" id="{E40AA452-ABF6-4935-80C2-C940C436FB9D}"/>
              </a:ext>
            </a:extLst>
          </p:cNvPr>
          <p:cNvSpPr/>
          <p:nvPr/>
        </p:nvSpPr>
        <p:spPr>
          <a:xfrm>
            <a:off x="1993887" y="3617025"/>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MDR</a:t>
            </a:r>
          </a:p>
          <a:p>
            <a:pPr algn="ctr"/>
            <a:endParaRPr lang="en-GB" sz="1100" b="1" dirty="0">
              <a:solidFill>
                <a:schemeClr val="tx1"/>
              </a:solidFill>
            </a:endParaRPr>
          </a:p>
          <a:p>
            <a:pPr algn="ctr"/>
            <a:r>
              <a:rPr lang="en-GB" sz="1100" b="1" dirty="0">
                <a:solidFill>
                  <a:schemeClr val="tx1"/>
                </a:solidFill>
              </a:rPr>
              <a:t>End</a:t>
            </a:r>
          </a:p>
        </p:txBody>
      </p:sp>
      <p:sp>
        <p:nvSpPr>
          <p:cNvPr id="22" name="Rectangle 21">
            <a:extLst>
              <a:ext uri="{FF2B5EF4-FFF2-40B4-BE49-F238E27FC236}">
                <a16:creationId xmlns:a16="http://schemas.microsoft.com/office/drawing/2014/main" id="{934BCE69-9910-4FFF-A932-3435BDF3A78C}"/>
              </a:ext>
            </a:extLst>
          </p:cNvPr>
          <p:cNvSpPr/>
          <p:nvPr/>
        </p:nvSpPr>
        <p:spPr>
          <a:xfrm>
            <a:off x="755539" y="3623242"/>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PC</a:t>
            </a:r>
          </a:p>
          <a:p>
            <a:pPr algn="ctr"/>
            <a:endParaRPr lang="en-GB" sz="1100" b="1" dirty="0">
              <a:solidFill>
                <a:schemeClr val="tx1"/>
              </a:solidFill>
            </a:endParaRPr>
          </a:p>
          <a:p>
            <a:pPr algn="ctr"/>
            <a:r>
              <a:rPr lang="en-GB" sz="1100" b="1" dirty="0">
                <a:solidFill>
                  <a:schemeClr val="tx1"/>
                </a:solidFill>
              </a:rPr>
              <a:t>5</a:t>
            </a:r>
          </a:p>
        </p:txBody>
      </p:sp>
      <p:sp>
        <p:nvSpPr>
          <p:cNvPr id="23" name="Rectangle 22">
            <a:extLst>
              <a:ext uri="{FF2B5EF4-FFF2-40B4-BE49-F238E27FC236}">
                <a16:creationId xmlns:a16="http://schemas.microsoft.com/office/drawing/2014/main" id="{FF6508EE-D7B4-4EDB-97C9-EE5EC2A39807}"/>
              </a:ext>
            </a:extLst>
          </p:cNvPr>
          <p:cNvSpPr/>
          <p:nvPr/>
        </p:nvSpPr>
        <p:spPr>
          <a:xfrm>
            <a:off x="755539" y="2837779"/>
            <a:ext cx="1081825" cy="7083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Accumulator</a:t>
            </a:r>
          </a:p>
          <a:p>
            <a:pPr algn="ctr"/>
            <a:endParaRPr lang="en-GB" sz="1100" b="1" dirty="0">
              <a:solidFill>
                <a:schemeClr val="tx1"/>
              </a:solidFill>
            </a:endParaRPr>
          </a:p>
          <a:p>
            <a:pPr algn="ctr"/>
            <a:r>
              <a:rPr lang="en-GB" sz="1100" b="1" dirty="0">
                <a:solidFill>
                  <a:schemeClr val="tx1"/>
                </a:solidFill>
              </a:rPr>
              <a:t>35</a:t>
            </a:r>
          </a:p>
        </p:txBody>
      </p:sp>
      <p:cxnSp>
        <p:nvCxnSpPr>
          <p:cNvPr id="28" name="Straight Arrow Connector 27">
            <a:extLst>
              <a:ext uri="{FF2B5EF4-FFF2-40B4-BE49-F238E27FC236}">
                <a16:creationId xmlns:a16="http://schemas.microsoft.com/office/drawing/2014/main" id="{7AF01822-F7B6-4209-91EC-176D1A2ECB12}"/>
              </a:ext>
            </a:extLst>
          </p:cNvPr>
          <p:cNvCxnSpPr>
            <a:cxnSpLocks/>
          </p:cNvCxnSpPr>
          <p:nvPr/>
        </p:nvCxnSpPr>
        <p:spPr>
          <a:xfrm flipV="1">
            <a:off x="1202957"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05747BB-A70B-42B6-9A40-AC791675AB51}"/>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7D85183-321A-44C3-82FA-78C29445E88C}"/>
              </a:ext>
            </a:extLst>
          </p:cNvPr>
          <p:cNvCxnSpPr>
            <a:cxnSpLocks/>
          </p:cNvCxnSpPr>
          <p:nvPr/>
        </p:nvCxnSpPr>
        <p:spPr>
          <a:xfrm rot="5400000" flipV="1">
            <a:off x="1926477" y="16669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545FFC8-9493-4EB4-A6FB-F3C980EBC5A5}"/>
              </a:ext>
            </a:extLst>
          </p:cNvPr>
          <p:cNvSpPr/>
          <p:nvPr/>
        </p:nvSpPr>
        <p:spPr>
          <a:xfrm>
            <a:off x="4557319" y="1187335"/>
            <a:ext cx="3237538" cy="4483329"/>
          </a:xfrm>
          <a:prstGeom prst="rect">
            <a:avLst/>
          </a:prstGeom>
          <a:solidFill>
            <a:srgbClr val="CCECFF"/>
          </a:solidFill>
          <a:ln>
            <a:solidFill>
              <a:srgbClr val="7CD0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Main Memory (RAM)</a:t>
            </a:r>
          </a:p>
        </p:txBody>
      </p:sp>
      <p:graphicFrame>
        <p:nvGraphicFramePr>
          <p:cNvPr id="2" name="Table 32">
            <a:extLst>
              <a:ext uri="{FF2B5EF4-FFF2-40B4-BE49-F238E27FC236}">
                <a16:creationId xmlns:a16="http://schemas.microsoft.com/office/drawing/2014/main" id="{8E9FC54D-B26B-406A-BF90-1A835E0701E6}"/>
              </a:ext>
            </a:extLst>
          </p:cNvPr>
          <p:cNvGraphicFramePr>
            <a:graphicFrameLocks noGrp="1"/>
          </p:cNvGraphicFramePr>
          <p:nvPr/>
        </p:nvGraphicFramePr>
        <p:xfrm>
          <a:off x="4825649" y="1658897"/>
          <a:ext cx="2239767" cy="3774440"/>
        </p:xfrm>
        <a:graphic>
          <a:graphicData uri="http://schemas.openxmlformats.org/drawingml/2006/table">
            <a:tbl>
              <a:tblPr firstRow="1" bandRow="1">
                <a:tableStyleId>{5C22544A-7EE6-4342-B048-85BDC9FD1C3A}</a:tableStyleId>
              </a:tblPr>
              <a:tblGrid>
                <a:gridCol w="1037691">
                  <a:extLst>
                    <a:ext uri="{9D8B030D-6E8A-4147-A177-3AD203B41FA5}">
                      <a16:colId xmlns:a16="http://schemas.microsoft.com/office/drawing/2014/main" val="3614015831"/>
                    </a:ext>
                  </a:extLst>
                </a:gridCol>
                <a:gridCol w="1202076">
                  <a:extLst>
                    <a:ext uri="{9D8B030D-6E8A-4147-A177-3AD203B41FA5}">
                      <a16:colId xmlns:a16="http://schemas.microsoft.com/office/drawing/2014/main" val="3794086153"/>
                    </a:ext>
                  </a:extLst>
                </a:gridCol>
              </a:tblGrid>
              <a:tr h="370840">
                <a:tc>
                  <a:txBody>
                    <a:bodyPr/>
                    <a:lstStyle/>
                    <a:p>
                      <a:pPr algn="ctr"/>
                      <a:r>
                        <a:rPr lang="en-GB" dirty="0"/>
                        <a:t>Address</a:t>
                      </a:r>
                    </a:p>
                  </a:txBody>
                  <a:tcPr/>
                </a:tc>
                <a:tc>
                  <a:txBody>
                    <a:bodyPr/>
                    <a:lstStyle/>
                    <a:p>
                      <a:pPr algn="ctr"/>
                      <a:r>
                        <a:rPr lang="en-GB" dirty="0"/>
                        <a:t>Data</a:t>
                      </a:r>
                    </a:p>
                  </a:txBody>
                  <a:tcPr/>
                </a:tc>
                <a:extLst>
                  <a:ext uri="{0D108BD9-81ED-4DB2-BD59-A6C34878D82A}">
                    <a16:rowId xmlns:a16="http://schemas.microsoft.com/office/drawing/2014/main" val="1704211108"/>
                  </a:ext>
                </a:extLst>
              </a:tr>
              <a:tr h="370840">
                <a:tc>
                  <a:txBody>
                    <a:bodyPr/>
                    <a:lstStyle/>
                    <a:p>
                      <a:pPr algn="ctr"/>
                      <a:r>
                        <a:rPr lang="en-GB" dirty="0"/>
                        <a:t>1</a:t>
                      </a:r>
                    </a:p>
                  </a:txBody>
                  <a:tcPr>
                    <a:solidFill>
                      <a:srgbClr val="CFD5EA"/>
                    </a:solidFill>
                  </a:tcPr>
                </a:tc>
                <a:tc>
                  <a:txBody>
                    <a:bodyPr/>
                    <a:lstStyle/>
                    <a:p>
                      <a:pPr algn="ctr"/>
                      <a:r>
                        <a:rPr lang="en-GB" dirty="0"/>
                        <a:t>Load address 5</a:t>
                      </a:r>
                    </a:p>
                  </a:txBody>
                  <a:tcPr>
                    <a:solidFill>
                      <a:srgbClr val="CFD5EA"/>
                    </a:solidFill>
                  </a:tcPr>
                </a:tc>
                <a:extLst>
                  <a:ext uri="{0D108BD9-81ED-4DB2-BD59-A6C34878D82A}">
                    <a16:rowId xmlns:a16="http://schemas.microsoft.com/office/drawing/2014/main" val="74178786"/>
                  </a:ext>
                </a:extLst>
              </a:tr>
              <a:tr h="370840">
                <a:tc>
                  <a:txBody>
                    <a:bodyPr/>
                    <a:lstStyle/>
                    <a:p>
                      <a:pPr algn="ctr"/>
                      <a:r>
                        <a:rPr lang="en-GB" dirty="0"/>
                        <a:t>2</a:t>
                      </a:r>
                    </a:p>
                  </a:txBody>
                  <a:tcPr>
                    <a:solidFill>
                      <a:srgbClr val="E9EBF5"/>
                    </a:solidFill>
                  </a:tcPr>
                </a:tc>
                <a:tc>
                  <a:txBody>
                    <a:bodyPr/>
                    <a:lstStyle/>
                    <a:p>
                      <a:pPr algn="ctr"/>
                      <a:r>
                        <a:rPr lang="en-GB" dirty="0"/>
                        <a:t>Add address 6</a:t>
                      </a:r>
                    </a:p>
                  </a:txBody>
                  <a:tcPr>
                    <a:solidFill>
                      <a:srgbClr val="E9EBF5"/>
                    </a:solidFill>
                  </a:tcPr>
                </a:tc>
                <a:extLst>
                  <a:ext uri="{0D108BD9-81ED-4DB2-BD59-A6C34878D82A}">
                    <a16:rowId xmlns:a16="http://schemas.microsoft.com/office/drawing/2014/main" val="1752188674"/>
                  </a:ext>
                </a:extLst>
              </a:tr>
              <a:tr h="370840">
                <a:tc>
                  <a:txBody>
                    <a:bodyPr/>
                    <a:lstStyle/>
                    <a:p>
                      <a:pPr algn="ctr"/>
                      <a:r>
                        <a:rPr lang="en-GB" dirty="0"/>
                        <a:t>3</a:t>
                      </a:r>
                    </a:p>
                  </a:txBody>
                  <a:tcPr>
                    <a:solidFill>
                      <a:srgbClr val="CFD5EA"/>
                    </a:solidFill>
                  </a:tcPr>
                </a:tc>
                <a:tc>
                  <a:txBody>
                    <a:bodyPr/>
                    <a:lstStyle/>
                    <a:p>
                      <a:pPr algn="ctr"/>
                      <a:r>
                        <a:rPr lang="en-GB" dirty="0"/>
                        <a:t>Store in address 6</a:t>
                      </a:r>
                    </a:p>
                  </a:txBody>
                  <a:tcPr>
                    <a:solidFill>
                      <a:srgbClr val="CFD5EA"/>
                    </a:solidFill>
                  </a:tcPr>
                </a:tc>
                <a:extLst>
                  <a:ext uri="{0D108BD9-81ED-4DB2-BD59-A6C34878D82A}">
                    <a16:rowId xmlns:a16="http://schemas.microsoft.com/office/drawing/2014/main" val="2843260329"/>
                  </a:ext>
                </a:extLst>
              </a:tr>
              <a:tr h="370840">
                <a:tc>
                  <a:txBody>
                    <a:bodyPr/>
                    <a:lstStyle/>
                    <a:p>
                      <a:pPr algn="ctr"/>
                      <a:r>
                        <a:rPr lang="en-GB" dirty="0"/>
                        <a:t>4</a:t>
                      </a:r>
                    </a:p>
                  </a:txBody>
                  <a:tcPr>
                    <a:solidFill>
                      <a:srgbClr val="E9EBF5"/>
                    </a:solidFill>
                  </a:tcPr>
                </a:tc>
                <a:tc>
                  <a:txBody>
                    <a:bodyPr/>
                    <a:lstStyle/>
                    <a:p>
                      <a:pPr algn="ctr"/>
                      <a:r>
                        <a:rPr lang="en-GB" dirty="0"/>
                        <a:t>End</a:t>
                      </a:r>
                    </a:p>
                  </a:txBody>
                  <a:tcPr>
                    <a:solidFill>
                      <a:srgbClr val="E9EBF5"/>
                    </a:solidFill>
                  </a:tcPr>
                </a:tc>
                <a:extLst>
                  <a:ext uri="{0D108BD9-81ED-4DB2-BD59-A6C34878D82A}">
                    <a16:rowId xmlns:a16="http://schemas.microsoft.com/office/drawing/2014/main" val="4027267220"/>
                  </a:ext>
                </a:extLst>
              </a:tr>
              <a:tr h="370840">
                <a:tc>
                  <a:txBody>
                    <a:bodyPr/>
                    <a:lstStyle/>
                    <a:p>
                      <a:pPr algn="ctr"/>
                      <a:r>
                        <a:rPr lang="en-GB" dirty="0"/>
                        <a:t>5</a:t>
                      </a:r>
                    </a:p>
                  </a:txBody>
                  <a:tcPr>
                    <a:solidFill>
                      <a:srgbClr val="CFD5EA"/>
                    </a:solidFill>
                  </a:tcPr>
                </a:tc>
                <a:tc>
                  <a:txBody>
                    <a:bodyPr/>
                    <a:lstStyle/>
                    <a:p>
                      <a:pPr algn="ctr"/>
                      <a:r>
                        <a:rPr lang="en-GB" dirty="0"/>
                        <a:t>23</a:t>
                      </a:r>
                    </a:p>
                  </a:txBody>
                  <a:tcPr>
                    <a:solidFill>
                      <a:srgbClr val="CFD5EA"/>
                    </a:solidFill>
                  </a:tcPr>
                </a:tc>
                <a:extLst>
                  <a:ext uri="{0D108BD9-81ED-4DB2-BD59-A6C34878D82A}">
                    <a16:rowId xmlns:a16="http://schemas.microsoft.com/office/drawing/2014/main" val="2887340781"/>
                  </a:ext>
                </a:extLst>
              </a:tr>
              <a:tr h="370840">
                <a:tc>
                  <a:txBody>
                    <a:bodyPr/>
                    <a:lstStyle/>
                    <a:p>
                      <a:pPr algn="ctr"/>
                      <a:r>
                        <a:rPr lang="en-GB" dirty="0"/>
                        <a:t>6</a:t>
                      </a:r>
                    </a:p>
                  </a:txBody>
                  <a:tcPr>
                    <a:solidFill>
                      <a:srgbClr val="E9EBF5"/>
                    </a:solidFill>
                  </a:tcPr>
                </a:tc>
                <a:tc>
                  <a:txBody>
                    <a:bodyPr/>
                    <a:lstStyle/>
                    <a:p>
                      <a:pPr algn="ctr"/>
                      <a:r>
                        <a:rPr lang="en-GB" dirty="0"/>
                        <a:t>35</a:t>
                      </a:r>
                    </a:p>
                  </a:txBody>
                  <a:tcPr>
                    <a:solidFill>
                      <a:srgbClr val="E9EBF5"/>
                    </a:solidFill>
                  </a:tcPr>
                </a:tc>
                <a:extLst>
                  <a:ext uri="{0D108BD9-81ED-4DB2-BD59-A6C34878D82A}">
                    <a16:rowId xmlns:a16="http://schemas.microsoft.com/office/drawing/2014/main" val="3808870730"/>
                  </a:ext>
                </a:extLst>
              </a:tr>
              <a:tr h="370840">
                <a:tc gridSpan="2">
                  <a:txBody>
                    <a:bodyPr/>
                    <a:lstStyle/>
                    <a:p>
                      <a:endParaRPr lang="en-GB" dirty="0"/>
                    </a:p>
                  </a:txBody>
                  <a:tcPr>
                    <a:solidFill>
                      <a:srgbClr val="4472C4"/>
                    </a:solidFill>
                  </a:tcPr>
                </a:tc>
                <a:tc hMerge="1">
                  <a:txBody>
                    <a:bodyPr/>
                    <a:lstStyle/>
                    <a:p>
                      <a:endParaRPr lang="en-GB" dirty="0"/>
                    </a:p>
                  </a:txBody>
                  <a:tcPr/>
                </a:tc>
                <a:extLst>
                  <a:ext uri="{0D108BD9-81ED-4DB2-BD59-A6C34878D82A}">
                    <a16:rowId xmlns:a16="http://schemas.microsoft.com/office/drawing/2014/main" val="453354336"/>
                  </a:ext>
                </a:extLst>
              </a:tr>
            </a:tbl>
          </a:graphicData>
        </a:graphic>
      </p:graphicFrame>
      <p:cxnSp>
        <p:nvCxnSpPr>
          <p:cNvPr id="37" name="Straight Arrow Connector 36">
            <a:extLst>
              <a:ext uri="{FF2B5EF4-FFF2-40B4-BE49-F238E27FC236}">
                <a16:creationId xmlns:a16="http://schemas.microsoft.com/office/drawing/2014/main" id="{C6AEA4D1-72B5-4D9F-BB16-A0F6FA61BE1E}"/>
              </a:ext>
            </a:extLst>
          </p:cNvPr>
          <p:cNvCxnSpPr>
            <a:cxnSpLocks/>
          </p:cNvCxnSpPr>
          <p:nvPr/>
        </p:nvCxnSpPr>
        <p:spPr>
          <a:xfrm>
            <a:off x="3084475" y="3200784"/>
            <a:ext cx="1472844" cy="0"/>
          </a:xfrm>
          <a:prstGeom prst="straightConnector1">
            <a:avLst/>
          </a:prstGeom>
          <a:ln w="50800">
            <a:tailEnd type="triangle"/>
          </a:ln>
          <a:effectLst/>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D8C3F4-936D-45F6-A054-B9BEF87A8BFB}"/>
              </a:ext>
            </a:extLst>
          </p:cNvPr>
          <p:cNvCxnSpPr>
            <a:cxnSpLocks/>
          </p:cNvCxnSpPr>
          <p:nvPr/>
        </p:nvCxnSpPr>
        <p:spPr>
          <a:xfrm>
            <a:off x="3084475" y="4010730"/>
            <a:ext cx="1472844" cy="0"/>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graphicFrame>
        <p:nvGraphicFramePr>
          <p:cNvPr id="26" name="Diagram 25">
            <a:extLst>
              <a:ext uri="{FF2B5EF4-FFF2-40B4-BE49-F238E27FC236}">
                <a16:creationId xmlns:a16="http://schemas.microsoft.com/office/drawing/2014/main" id="{A7741F1A-ADCF-460D-99FC-7BD90329FB83}"/>
              </a:ext>
            </a:extLst>
          </p:cNvPr>
          <p:cNvGraphicFramePr/>
          <p:nvPr/>
        </p:nvGraphicFramePr>
        <p:xfrm>
          <a:off x="7794857" y="3890418"/>
          <a:ext cx="4474194" cy="3275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5" name="Group 24">
            <a:extLst>
              <a:ext uri="{FF2B5EF4-FFF2-40B4-BE49-F238E27FC236}">
                <a16:creationId xmlns:a16="http://schemas.microsoft.com/office/drawing/2014/main" id="{51DF0226-3657-42E2-8E67-62D20CD6B77F}"/>
              </a:ext>
            </a:extLst>
          </p:cNvPr>
          <p:cNvGrpSpPr/>
          <p:nvPr/>
        </p:nvGrpSpPr>
        <p:grpSpPr>
          <a:xfrm>
            <a:off x="666052" y="4490796"/>
            <a:ext cx="2517543" cy="991094"/>
            <a:chOff x="666052" y="4490796"/>
            <a:chExt cx="2517543" cy="991094"/>
          </a:xfrm>
        </p:grpSpPr>
        <p:grpSp>
          <p:nvGrpSpPr>
            <p:cNvPr id="32" name="Group 31">
              <a:extLst>
                <a:ext uri="{FF2B5EF4-FFF2-40B4-BE49-F238E27FC236}">
                  <a16:creationId xmlns:a16="http://schemas.microsoft.com/office/drawing/2014/main" id="{9962F9E1-11C7-44CB-93BC-C6F5A138D52A}"/>
                </a:ext>
              </a:extLst>
            </p:cNvPr>
            <p:cNvGrpSpPr/>
            <p:nvPr/>
          </p:nvGrpSpPr>
          <p:grpSpPr>
            <a:xfrm>
              <a:off x="666052" y="4826252"/>
              <a:ext cx="2517543" cy="655638"/>
              <a:chOff x="3352477" y="4489041"/>
              <a:chExt cx="2504735" cy="655638"/>
            </a:xfrm>
          </p:grpSpPr>
          <p:sp>
            <p:nvSpPr>
              <p:cNvPr id="40" name="Rectangle 39">
                <a:extLst>
                  <a:ext uri="{FF2B5EF4-FFF2-40B4-BE49-F238E27FC236}">
                    <a16:creationId xmlns:a16="http://schemas.microsoft.com/office/drawing/2014/main" id="{142E2C28-5EB8-4F95-A6D5-2954B1A8EF10}"/>
                  </a:ext>
                </a:extLst>
              </p:cNvPr>
              <p:cNvSpPr/>
              <p:nvPr/>
            </p:nvSpPr>
            <p:spPr>
              <a:xfrm>
                <a:off x="3352477" y="4506215"/>
                <a:ext cx="1081825" cy="63846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Load 5 | 23 | Add 6 | 12 | Store 6 | 35 | End</a:t>
                </a:r>
              </a:p>
            </p:txBody>
          </p:sp>
          <p:pic>
            <p:nvPicPr>
              <p:cNvPr id="41" name="Picture 40">
                <a:extLst>
                  <a:ext uri="{FF2B5EF4-FFF2-40B4-BE49-F238E27FC236}">
                    <a16:creationId xmlns:a16="http://schemas.microsoft.com/office/drawing/2014/main" id="{A4D3B1CF-1510-4E67-B284-5D84AC985587}"/>
                  </a:ext>
                </a:extLst>
              </p:cNvPr>
              <p:cNvPicPr>
                <a:picLocks noChangeAspect="1"/>
              </p:cNvPicPr>
              <p:nvPr/>
            </p:nvPicPr>
            <p:blipFill>
              <a:blip r:embed="rId8"/>
              <a:stretch>
                <a:fillRect/>
              </a:stretch>
            </p:blipFill>
            <p:spPr>
              <a:xfrm>
                <a:off x="4979261" y="4489041"/>
                <a:ext cx="638464" cy="638464"/>
              </a:xfrm>
              <a:prstGeom prst="rect">
                <a:avLst/>
              </a:prstGeom>
            </p:spPr>
          </p:pic>
          <p:sp>
            <p:nvSpPr>
              <p:cNvPr id="42" name="Rectangle 41">
                <a:extLst>
                  <a:ext uri="{FF2B5EF4-FFF2-40B4-BE49-F238E27FC236}">
                    <a16:creationId xmlns:a16="http://schemas.microsoft.com/office/drawing/2014/main" id="{AC94ABCA-AE5A-4C99-A2A4-3905DDF83F88}"/>
                  </a:ext>
                </a:extLst>
              </p:cNvPr>
              <p:cNvSpPr/>
              <p:nvPr/>
            </p:nvSpPr>
            <p:spPr>
              <a:xfrm>
                <a:off x="4788195" y="4506215"/>
                <a:ext cx="1069017" cy="6384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Clock</a:t>
                </a:r>
              </a:p>
            </p:txBody>
          </p:sp>
        </p:grpSp>
        <p:grpSp>
          <p:nvGrpSpPr>
            <p:cNvPr id="33" name="Group 32">
              <a:extLst>
                <a:ext uri="{FF2B5EF4-FFF2-40B4-BE49-F238E27FC236}">
                  <a16:creationId xmlns:a16="http://schemas.microsoft.com/office/drawing/2014/main" id="{28A409A9-24F1-4475-9FB3-AD23D5227F47}"/>
                </a:ext>
              </a:extLst>
            </p:cNvPr>
            <p:cNvGrpSpPr/>
            <p:nvPr/>
          </p:nvGrpSpPr>
          <p:grpSpPr>
            <a:xfrm flipV="1">
              <a:off x="1230797" y="4490796"/>
              <a:ext cx="1449572" cy="683607"/>
              <a:chOff x="1202957" y="1882152"/>
              <a:chExt cx="1449572" cy="683607"/>
            </a:xfrm>
          </p:grpSpPr>
          <p:cxnSp>
            <p:nvCxnSpPr>
              <p:cNvPr id="35" name="Straight Arrow Connector 34">
                <a:extLst>
                  <a:ext uri="{FF2B5EF4-FFF2-40B4-BE49-F238E27FC236}">
                    <a16:creationId xmlns:a16="http://schemas.microsoft.com/office/drawing/2014/main" id="{8EA86172-119E-44E2-A4E0-C9E039A484CF}"/>
                  </a:ext>
                </a:extLst>
              </p:cNvPr>
              <p:cNvCxnSpPr>
                <a:cxnSpLocks/>
              </p:cNvCxnSpPr>
              <p:nvPr/>
            </p:nvCxnSpPr>
            <p:spPr>
              <a:xfrm flipV="1">
                <a:off x="1202957" y="2211632"/>
                <a:ext cx="0" cy="354127"/>
              </a:xfrm>
              <a:prstGeom prst="straightConnector1">
                <a:avLst/>
              </a:prstGeom>
              <a:ln w="50800">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7C620486-7ADD-4051-8B4C-0783B5F1F59F}"/>
                  </a:ext>
                </a:extLst>
              </p:cNvPr>
              <p:cNvCxnSpPr>
                <a:cxnSpLocks/>
              </p:cNvCxnSpPr>
              <p:nvPr/>
            </p:nvCxnSpPr>
            <p:spPr>
              <a:xfrm flipV="1">
                <a:off x="2652529" y="2211632"/>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B321BFA-5C69-40CE-911F-7AD0B3D0A921}"/>
                  </a:ext>
                </a:extLst>
              </p:cNvPr>
              <p:cNvCxnSpPr>
                <a:cxnSpLocks/>
              </p:cNvCxnSpPr>
              <p:nvPr/>
            </p:nvCxnSpPr>
            <p:spPr>
              <a:xfrm rot="5400000" flipV="1">
                <a:off x="1897902" y="1705088"/>
                <a:ext cx="0" cy="354127"/>
              </a:xfrm>
              <a:prstGeom prst="straightConnector1">
                <a:avLst/>
              </a:prstGeom>
              <a:ln w="5080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3" name="Rectangle 2">
            <a:extLst>
              <a:ext uri="{FF2B5EF4-FFF2-40B4-BE49-F238E27FC236}">
                <a16:creationId xmlns:a16="http://schemas.microsoft.com/office/drawing/2014/main" id="{3F2EB386-15F2-441C-9DF5-1311278D5A9C}"/>
              </a:ext>
            </a:extLst>
          </p:cNvPr>
          <p:cNvSpPr/>
          <p:nvPr/>
        </p:nvSpPr>
        <p:spPr>
          <a:xfrm>
            <a:off x="8063187" y="608424"/>
            <a:ext cx="3998674" cy="2461508"/>
          </a:xfrm>
          <a:prstGeom prst="rect">
            <a:avLst/>
          </a:prstGeom>
        </p:spPr>
        <p:txBody>
          <a:bodyPr wrap="square">
            <a:spAutoFit/>
          </a:bodyPr>
          <a:lstStyle/>
          <a:p>
            <a:pPr>
              <a:lnSpc>
                <a:spcPct val="107000"/>
              </a:lnSpc>
              <a:spcAft>
                <a:spcPts val="800"/>
              </a:spcAft>
            </a:pPr>
            <a:r>
              <a:rPr lang="en-GB" dirty="0">
                <a:solidFill>
                  <a:srgbClr val="008C8C"/>
                </a:solidFill>
                <a:latin typeface="Calibri" panose="020F0502020204030204" pitchFamily="34" charset="0"/>
                <a:ea typeface="Calibri" panose="020F0502020204030204" pitchFamily="34" charset="0"/>
                <a:cs typeface="Times New Roman" panose="02020603050405020304" pitchFamily="18" charset="0"/>
              </a:rPr>
              <a:t>What is happening</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The CPU executes the instruction and ends the program.</a:t>
            </a:r>
          </a:p>
          <a:p>
            <a:pPr marL="342900" indent="-342900">
              <a:lnSpc>
                <a:spcPct val="107000"/>
              </a:lnSpc>
              <a:spcAft>
                <a:spcPts val="800"/>
              </a:spcAft>
              <a:buFont typeface="Arial" panose="020B0604020202020204" pitchFamily="34" charset="0"/>
              <a:buChar char="•"/>
            </a:pPr>
            <a:r>
              <a:rPr lang="en-GB" dirty="0">
                <a:latin typeface="Calibri" panose="020F0502020204030204" pitchFamily="34" charset="0"/>
                <a:ea typeface="Calibri" panose="020F0502020204030204" pitchFamily="34" charset="0"/>
                <a:cs typeface="Times New Roman" panose="02020603050405020304" pitchFamily="18" charset="0"/>
              </a:rPr>
              <a:t>This program calculated the sum 12 + 23 and stored the result (35) in main memory.</a:t>
            </a:r>
          </a:p>
          <a:p>
            <a:pPr marL="342900" indent="-342900">
              <a:lnSpc>
                <a:spcPct val="107000"/>
              </a:lnSpc>
              <a:spcAft>
                <a:spcPts val="800"/>
              </a:spcAft>
              <a:buFont typeface="Arial" panose="020B0604020202020204" pitchFamily="34" charset="0"/>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3472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RVPSRJS5WCQE-1801518596-45136</_dlc_DocId>
    <_dlc_DocIdUrl xmlns="17a39593-945a-4813-81bf-1728cf9e5038">
      <Url>https://stpeterscatholicschool.sharepoint.com/sites/StaffShared/_layouts/15/DocIdRedir.aspx?ID=RVPSRJS5WCQE-1801518596-45136</Url>
      <Description>RVPSRJS5WCQE-1801518596-45136</Description>
    </_dlc_DocIdUrl>
    <TaxCatchAll xmlns="17a39593-945a-4813-81bf-1728cf9e5038" xsi:nil="true"/>
    <lcf76f155ced4ddcb4097134ff3c332f xmlns="a8d2b040-4d60-4b73-8960-49102152ab9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62E22F-CB65-464C-B300-6CA8E2D0FB8B}"/>
</file>

<file path=customXml/itemProps2.xml><?xml version="1.0" encoding="utf-8"?>
<ds:datastoreItem xmlns:ds="http://schemas.openxmlformats.org/officeDocument/2006/customXml" ds:itemID="{6D0A9878-134E-4B7D-AD4F-F022C062CDD9}"/>
</file>

<file path=customXml/itemProps3.xml><?xml version="1.0" encoding="utf-8"?>
<ds:datastoreItem xmlns:ds="http://schemas.openxmlformats.org/officeDocument/2006/customXml" ds:itemID="{2E6FCF63-1C55-4C02-96A1-482CA2BD047F}"/>
</file>

<file path=customXml/itemProps4.xml><?xml version="1.0" encoding="utf-8"?>
<ds:datastoreItem xmlns:ds="http://schemas.openxmlformats.org/officeDocument/2006/customXml" ds:itemID="{AD1573D3-68E7-4485-BC52-7D1E0ED9DF34}"/>
</file>

<file path=docProps/app.xml><?xml version="1.0" encoding="utf-8"?>
<Properties xmlns="http://schemas.openxmlformats.org/officeDocument/2006/extended-properties" xmlns:vt="http://schemas.openxmlformats.org/officeDocument/2006/docPropsVTypes">
  <TotalTime>591</TotalTime>
  <Words>5354</Words>
  <Application>Microsoft Macintosh PowerPoint</Application>
  <PresentationFormat>Widescreen</PresentationFormat>
  <Paragraphs>2248</Paragraphs>
  <Slides>60</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Calibri</vt:lpstr>
      <vt:lpstr>Calibri Light</vt:lpstr>
      <vt:lpstr>Century Gothic</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Sargent</dc:creator>
  <cp:lastModifiedBy>Andrew Fenn</cp:lastModifiedBy>
  <cp:revision>66</cp:revision>
  <dcterms:created xsi:type="dcterms:W3CDTF">2019-10-14T15:21:06Z</dcterms:created>
  <dcterms:modified xsi:type="dcterms:W3CDTF">2021-02-24T16:25:43Z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77c5605e-0348-4064-b2e7-5729cd159267</vt:lpwstr>
  </property>
  <property fmtid="{D5CDD505-2E9C-101B-9397-08002B2CF9AE}" pid="4" name="MediaServiceImageTags">
    <vt:lpwstr/>
  </property>
</Properties>
</file>