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5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61" r:id="rId3"/>
    <p:sldId id="265" r:id="rId4"/>
    <p:sldId id="266" r:id="rId5"/>
    <p:sldId id="267" r:id="rId6"/>
    <p:sldId id="268" r:id="rId7"/>
    <p:sldId id="269" r:id="rId8"/>
    <p:sldId id="27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AD47"/>
    <a:srgbClr val="6FAC45"/>
    <a:srgbClr val="008C8C"/>
    <a:srgbClr val="7CD0DA"/>
    <a:srgbClr val="26C9FF"/>
    <a:srgbClr val="197D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60"/>
  </p:normalViewPr>
  <p:slideViewPr>
    <p:cSldViewPr snapToGrid="0">
      <p:cViewPr varScale="1">
        <p:scale>
          <a:sx n="124" d="100"/>
          <a:sy n="124" d="100"/>
        </p:scale>
        <p:origin x="544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18" Type="http://schemas.openxmlformats.org/officeDocument/2006/relationships/customXml" Target="../customXml/item4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E1EA0E-4961-A243-A2CA-99A0DBCA083B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5915EA-1EE0-1447-B554-2C6F95750A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467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0E031B-FEB2-4221-8849-89831B3F1108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0106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67369-A355-4D19-AEEC-9D0100EF3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924699-1673-40E6-9241-180D779421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BE935-35F7-402A-9F4D-C68B29248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D7A12-EBDB-45B0-9FF5-F17A7EF6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C7090-3E02-4EBA-95BB-2F3FF45C1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8429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77CF4-093B-4C66-A107-491AFAE19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7249AB-C9F4-4A3F-A472-C5FDCF3AAF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A491B-E55E-4F96-A0A2-08ABE8538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5EE9C3-3BD7-499C-9C8F-E914AF0CC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A0F2C-BB77-4D20-BD01-009748E06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3006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EAB41-C5F4-4F77-8A5C-14CA38A3E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C5B807-A41F-4934-B9B5-F06B7FECF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A9AEC-9ECF-4105-84CF-CCC301ADB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A81FA-05E8-4A50-9FC5-A94F3634C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B13BE1-EE3A-45AF-BF76-41B86D070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735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01685-8ECA-46F3-BC78-B8E4D43D8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252D3-EA14-47C6-8BDF-B549E97DE4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9FA317-5ECF-4693-88DD-BCA7EC391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CCA0AA-2226-49B9-8142-4F45D8CE6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7F340D-9456-43F7-A764-CBD130EF6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2910B-6BBA-4043-8CD2-7AE056F14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604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960B3-16E7-4811-A5F8-83614659A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DB62EE-BCB8-429D-BB6F-89DF9F3EA1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34AD67-4C0E-484D-B7FF-FB976A1710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D7660E-8B38-43A5-A48D-A4523AA03A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7EFE82-A3BC-42B8-9F71-5C3C1ADD4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BD8DB3-F688-4AB2-AAFC-0E5E7F2EB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8F70DA-1B40-4425-B025-A8D06411A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95CE6D-8A51-4013-A622-D11EFBB72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5227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E232E-9E69-481F-BDD8-74F4219ED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AD69E5-4081-437F-98E4-2CAF4F5CC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B30953-0189-477F-ABF4-CE4D2ED1E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CC43C7-506A-468F-96CB-96E8683CF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9814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B0CC6F3-15F4-4749-9242-EDD4FF8C5DBF}"/>
              </a:ext>
            </a:extLst>
          </p:cNvPr>
          <p:cNvSpPr/>
          <p:nvPr userDrawn="1"/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rgbClr val="7CD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0" rtlCol="0" anchor="t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OCR GCSE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(J277)</a:t>
            </a: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B2C14A7-E460-4357-90EB-FC2CBD74FCA1}"/>
              </a:ext>
            </a:extLst>
          </p:cNvPr>
          <p:cNvSpPr/>
          <p:nvPr userDrawn="1"/>
        </p:nvSpPr>
        <p:spPr>
          <a:xfrm>
            <a:off x="8915400" y="2354373"/>
            <a:ext cx="2140171" cy="2140171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 descr="A picture containing brush&#10;&#10;Description automatically generated">
            <a:extLst>
              <a:ext uri="{FF2B5EF4-FFF2-40B4-BE49-F238E27FC236}">
                <a16:creationId xmlns:a16="http://schemas.microsoft.com/office/drawing/2014/main" id="{802D9E8A-D873-49FF-AED9-2CD228DFF5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" r="-3" b="-3"/>
          <a:stretch/>
        </p:blipFill>
        <p:spPr>
          <a:xfrm>
            <a:off x="9029206" y="2474254"/>
            <a:ext cx="1912560" cy="1909489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FE3659E-7B75-43EA-B2D2-F180CB40635B}"/>
              </a:ext>
            </a:extLst>
          </p:cNvPr>
          <p:cNvSpPr/>
          <p:nvPr userDrawn="1"/>
        </p:nvSpPr>
        <p:spPr>
          <a:xfrm>
            <a:off x="0" y="6451184"/>
            <a:ext cx="1008887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Teacher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Student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student.craigndave.org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Smart revise: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smartrevise.co.uk  </a:t>
            </a:r>
          </a:p>
        </p:txBody>
      </p:sp>
    </p:spTree>
    <p:extLst>
      <p:ext uri="{BB962C8B-B14F-4D97-AF65-F5344CB8AC3E}">
        <p14:creationId xmlns:p14="http://schemas.microsoft.com/office/powerpoint/2010/main" val="4090015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F19224-2084-4C89-AEFB-59035B0F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8E9D01-9A95-4DC3-AD5E-0657203E7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B0936-CF61-444A-88C9-B1BE2B016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7AACC54-1682-4874-BD09-D8CF92EDAE43}"/>
              </a:ext>
            </a:extLst>
          </p:cNvPr>
          <p:cNvGrpSpPr/>
          <p:nvPr userDrawn="1"/>
        </p:nvGrpSpPr>
        <p:grpSpPr>
          <a:xfrm>
            <a:off x="-1" y="0"/>
            <a:ext cx="12192001" cy="419100"/>
            <a:chOff x="-1" y="0"/>
            <a:chExt cx="12192001" cy="5334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E5FF8B6-F953-41A2-8CA9-2F6F841BDD32}"/>
                </a:ext>
              </a:extLst>
            </p:cNvPr>
            <p:cNvSpPr/>
            <p:nvPr/>
          </p:nvSpPr>
          <p:spPr>
            <a:xfrm>
              <a:off x="10220326" y="0"/>
              <a:ext cx="1971674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/>
              <a:r>
                <a:rPr lang="en-GB" b="1" dirty="0">
                  <a:solidFill>
                    <a:schemeClr val="bg1">
                      <a:lumMod val="95000"/>
                    </a:schemeClr>
                  </a:solidFill>
                </a:rPr>
                <a:t>OCR GCSE (J277)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3B4ABA0-791C-4EF4-91E1-0A7F5B882D36}"/>
                </a:ext>
              </a:extLst>
            </p:cNvPr>
            <p:cNvSpPr/>
            <p:nvPr/>
          </p:nvSpPr>
          <p:spPr>
            <a:xfrm>
              <a:off x="-1" y="0"/>
              <a:ext cx="10315575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b="1" dirty="0">
                  <a:solidFill>
                    <a:schemeClr val="bg1"/>
                  </a:solidFill>
                </a:rPr>
                <a:t>SLR1.3 Computer networks, connections and protocols | Types of networks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091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E615E-FCEC-48A2-8A58-855AC1751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6C2E3-EFFC-4E46-8E3B-353E3410C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8F8DFF-FB25-4FDB-AE01-189095807A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5E6D8-83E5-4A1F-91A5-3CC7778FD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62ED67-D636-4841-A380-71A8E2C22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ECBE11-BFFB-4E5F-95F9-EF6A83AD8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1817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13C68-F937-4619-AC2A-808BB5FBC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4D0E72-F13A-47A1-9749-F939C5B614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ACE7D0-DEEB-4789-9725-4826AE9B0A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252C0A-0BB5-4C36-AC67-AFCF2DC0A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1906B4-69CB-471E-B443-A6DD59556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C21424-3B0E-4EEC-875D-327603D19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204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6F412-1941-41D2-AC46-E8C20860A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2A1B5D-15E6-4D4B-B6F5-E46A1A7234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18167-751F-4B50-84DD-7F7377E43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A10E4B-ECAF-4B58-9633-F0D2214AE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D0936C-E069-45AA-8B1E-8B295D2AA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737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0BBC43-F9FB-4DC0-9192-4C6BBC0BBF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65541F-6124-45F5-9E33-C88771523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28D7AD-9B6B-4D71-A044-0A8CD107B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F19E0-2B2A-44A5-95AA-5794953B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8AE265-1899-40B9-ABCC-0F0FA6B45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9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768667-8C97-4EFE-84F3-BDAFCA0D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6806C-F4A6-4145-8586-E1BA0D6AA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A371F7-F0FF-4998-A335-671F6745CC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BD5A5-95A5-4ED6-B746-12AF9CEAF3AB}" type="datetimeFigureOut">
              <a:rPr lang="en-GB" smtClean="0"/>
              <a:t>25/02/2021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1381F-CB31-4B37-8E8C-1B4AD2A089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B29192-27C3-435C-AA4E-0FF49DC56D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013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342EC1-2AFD-4406-9F14-4D674F90CAE8}"/>
              </a:ext>
            </a:extLst>
          </p:cNvPr>
          <p:cNvSpPr txBox="1"/>
          <p:nvPr/>
        </p:nvSpPr>
        <p:spPr>
          <a:xfrm>
            <a:off x="304800" y="92954"/>
            <a:ext cx="98792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8C8C"/>
                </a:solidFill>
                <a:latin typeface="Century Gothic" panose="020B0502020202020204" pitchFamily="34" charset="0"/>
                <a:ea typeface="+mj-ea"/>
                <a:cs typeface="+mj-cs"/>
              </a:rPr>
              <a:t>SLR1.3 Computer networks, connections and protocols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ABF442-A178-4CA8-8D0A-DF0A8E18C046}"/>
              </a:ext>
            </a:extLst>
          </p:cNvPr>
          <p:cNvSpPr txBox="1"/>
          <p:nvPr/>
        </p:nvSpPr>
        <p:spPr>
          <a:xfrm>
            <a:off x="927652" y="1650609"/>
            <a:ext cx="6997148" cy="345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Aft>
                <a:spcPts val="1200"/>
              </a:spcAft>
            </a:pPr>
            <a:r>
              <a:rPr lang="en-GB" sz="4000" dirty="0">
                <a:solidFill>
                  <a:srgbClr val="008C8C"/>
                </a:solidFill>
              </a:rPr>
              <a:t>Types of networks</a:t>
            </a:r>
            <a:endParaRPr lang="en-US" sz="4000" dirty="0">
              <a:solidFill>
                <a:srgbClr val="008C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77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176565" y="1874259"/>
            <a:ext cx="6525504" cy="18573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Thanks to networking technology, we can:</a:t>
            </a:r>
          </a:p>
          <a:p>
            <a:pPr marL="742950" lvl="1" indent="-2857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Transfer files quickly and easily.</a:t>
            </a:r>
          </a:p>
          <a:p>
            <a:pPr marL="742950" lvl="1" indent="-2857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Share peripherals and internet connections.</a:t>
            </a:r>
          </a:p>
          <a:p>
            <a:pPr marL="742950" lvl="1" indent="-2857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Access files from any computer on a network.</a:t>
            </a:r>
          </a:p>
          <a:p>
            <a:pPr marL="742950" lvl="1" indent="-2857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Control security, software updates and backups via a server.</a:t>
            </a: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Communicate with each other via email and social media.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290001" y="523174"/>
            <a:ext cx="5372056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Advantages of networking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DF18673C-D952-45FC-8694-EA5A9B7B5C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8988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78036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176564" y="2061599"/>
            <a:ext cx="3356749" cy="206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Covers a single site within a small geographical area.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All the hardware is owned by the organisation using it.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Wired with UTP or fibre optic cable or wireless using Wi-Fi.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290001" y="523174"/>
            <a:ext cx="5372056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Local Area Network </a:t>
            </a: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(LAN)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DF18673C-D952-45FC-8694-EA5A9B7B5C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8988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944006D-50B2-46AC-AF9F-9C4F3DC7893B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88802" y="1118586"/>
            <a:ext cx="8398355" cy="5640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7017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17BF92C0-A74A-4245-AD6F-780331AD9F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55"/>
          <a:stretch/>
        </p:blipFill>
        <p:spPr>
          <a:xfrm>
            <a:off x="2617770" y="1776917"/>
            <a:ext cx="9574230" cy="4433458"/>
          </a:xfrm>
          <a:prstGeom prst="rect">
            <a:avLst/>
          </a:prstGeom>
        </p:spPr>
      </p:pic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AEC76B3B-D603-428A-8FD9-79671E6FB9BB}"/>
              </a:ext>
            </a:extLst>
          </p:cNvPr>
          <p:cNvCxnSpPr>
            <a:cxnSpLocks/>
          </p:cNvCxnSpPr>
          <p:nvPr/>
        </p:nvCxnSpPr>
        <p:spPr>
          <a:xfrm>
            <a:off x="9344025" y="2944015"/>
            <a:ext cx="361950" cy="0"/>
          </a:xfrm>
          <a:prstGeom prst="line">
            <a:avLst/>
          </a:prstGeom>
          <a:ln w="38100">
            <a:solidFill>
              <a:srgbClr val="70AD4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176563" y="2061599"/>
            <a:ext cx="3410015" cy="2655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Connects LANs together over a large geographical area.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Infrastructure is leased from telecommunication companies who own and manage it.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Connected with telephone lines, fibre optic cables or satellite links.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290001" y="523174"/>
            <a:ext cx="5372056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Wide Area Network </a:t>
            </a: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(WAN)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DF18673C-D952-45FC-8694-EA5A9B7B5C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8988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05513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B37AA57-55AD-4EB3-BFF1-DECB6329B46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55"/>
          <a:stretch/>
        </p:blipFill>
        <p:spPr>
          <a:xfrm>
            <a:off x="2617770" y="1776917"/>
            <a:ext cx="9574230" cy="4433458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2B30CC2-E8DA-4903-BB9D-58A9E6F1C6C5}"/>
              </a:ext>
            </a:extLst>
          </p:cNvPr>
          <p:cNvSpPr/>
          <p:nvPr/>
        </p:nvSpPr>
        <p:spPr>
          <a:xfrm>
            <a:off x="3836709" y="4693268"/>
            <a:ext cx="1093510" cy="386499"/>
          </a:xfrm>
          <a:prstGeom prst="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9B37EF4-6C39-4365-A3C5-2738490AF5CD}"/>
              </a:ext>
            </a:extLst>
          </p:cNvPr>
          <p:cNvSpPr/>
          <p:nvPr/>
        </p:nvSpPr>
        <p:spPr>
          <a:xfrm>
            <a:off x="5685934" y="5354716"/>
            <a:ext cx="337794" cy="516902"/>
          </a:xfrm>
          <a:prstGeom prst="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3653BAA-A426-4F6F-B786-C9B59D03E93A}"/>
              </a:ext>
            </a:extLst>
          </p:cNvPr>
          <p:cNvSpPr/>
          <p:nvPr/>
        </p:nvSpPr>
        <p:spPr>
          <a:xfrm>
            <a:off x="6752734" y="4650192"/>
            <a:ext cx="337794" cy="516902"/>
          </a:xfrm>
          <a:prstGeom prst="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3D1D630-92C1-4D7A-8B14-BA83D2F4679E}"/>
              </a:ext>
            </a:extLst>
          </p:cNvPr>
          <p:cNvSpPr/>
          <p:nvPr/>
        </p:nvSpPr>
        <p:spPr>
          <a:xfrm>
            <a:off x="8601959" y="2009195"/>
            <a:ext cx="337794" cy="516902"/>
          </a:xfrm>
          <a:prstGeom prst="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3CBD20BF-CE07-4AAE-913D-36EBBB61BFC3}"/>
              </a:ext>
            </a:extLst>
          </p:cNvPr>
          <p:cNvCxnSpPr>
            <a:cxnSpLocks/>
          </p:cNvCxnSpPr>
          <p:nvPr/>
        </p:nvCxnSpPr>
        <p:spPr>
          <a:xfrm>
            <a:off x="9344025" y="2944015"/>
            <a:ext cx="361950" cy="0"/>
          </a:xfrm>
          <a:prstGeom prst="line">
            <a:avLst/>
          </a:prstGeom>
          <a:ln w="38100">
            <a:solidFill>
              <a:srgbClr val="70AD4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2ACE43C0-5EF6-4701-ADFD-D726824F0797}"/>
              </a:ext>
            </a:extLst>
          </p:cNvPr>
          <p:cNvSpPr/>
          <p:nvPr/>
        </p:nvSpPr>
        <p:spPr>
          <a:xfrm>
            <a:off x="9621365" y="2691914"/>
            <a:ext cx="337794" cy="516902"/>
          </a:xfrm>
          <a:prstGeom prst="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B9E58B6-F1BE-4B22-9693-3E958F562353}"/>
              </a:ext>
            </a:extLst>
          </p:cNvPr>
          <p:cNvSpPr/>
          <p:nvPr/>
        </p:nvSpPr>
        <p:spPr>
          <a:xfrm>
            <a:off x="176563" y="2061599"/>
            <a:ext cx="3410015" cy="2655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Connects LANs together over a large geographical area.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Infrastructure is leased from telecommunication companies who own and manage it.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Connected with telephone lines, fibre optic cables or satellite links.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C572073-601F-41B8-84C0-B8AA37CC9863}"/>
              </a:ext>
            </a:extLst>
          </p:cNvPr>
          <p:cNvSpPr/>
          <p:nvPr/>
        </p:nvSpPr>
        <p:spPr>
          <a:xfrm>
            <a:off x="192411" y="522501"/>
            <a:ext cx="5372056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Wide Area Network </a:t>
            </a: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(WAN)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22473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B37AA57-55AD-4EB3-BFF1-DECB6329B4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55"/>
          <a:stretch/>
        </p:blipFill>
        <p:spPr>
          <a:xfrm>
            <a:off x="2617770" y="1776917"/>
            <a:ext cx="9574230" cy="4433458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2B30CC2-E8DA-4903-BB9D-58A9E6F1C6C5}"/>
              </a:ext>
            </a:extLst>
          </p:cNvPr>
          <p:cNvSpPr/>
          <p:nvPr/>
        </p:nvSpPr>
        <p:spPr>
          <a:xfrm>
            <a:off x="3836709" y="4693268"/>
            <a:ext cx="1093510" cy="386499"/>
          </a:xfrm>
          <a:prstGeom prst="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9B37EF4-6C39-4365-A3C5-2738490AF5CD}"/>
              </a:ext>
            </a:extLst>
          </p:cNvPr>
          <p:cNvSpPr/>
          <p:nvPr/>
        </p:nvSpPr>
        <p:spPr>
          <a:xfrm>
            <a:off x="5685934" y="5354716"/>
            <a:ext cx="337794" cy="516902"/>
          </a:xfrm>
          <a:prstGeom prst="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3653BAA-A426-4F6F-B786-C9B59D03E93A}"/>
              </a:ext>
            </a:extLst>
          </p:cNvPr>
          <p:cNvSpPr/>
          <p:nvPr/>
        </p:nvSpPr>
        <p:spPr>
          <a:xfrm>
            <a:off x="6752734" y="4650192"/>
            <a:ext cx="337794" cy="516902"/>
          </a:xfrm>
          <a:prstGeom prst="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3D1D630-92C1-4D7A-8B14-BA83D2F4679E}"/>
              </a:ext>
            </a:extLst>
          </p:cNvPr>
          <p:cNvSpPr/>
          <p:nvPr/>
        </p:nvSpPr>
        <p:spPr>
          <a:xfrm>
            <a:off x="8601959" y="2009195"/>
            <a:ext cx="337794" cy="516902"/>
          </a:xfrm>
          <a:prstGeom prst="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3CBD20BF-CE07-4AAE-913D-36EBBB61BFC3}"/>
              </a:ext>
            </a:extLst>
          </p:cNvPr>
          <p:cNvCxnSpPr>
            <a:cxnSpLocks/>
          </p:cNvCxnSpPr>
          <p:nvPr/>
        </p:nvCxnSpPr>
        <p:spPr>
          <a:xfrm>
            <a:off x="9344025" y="2944015"/>
            <a:ext cx="361950" cy="0"/>
          </a:xfrm>
          <a:prstGeom prst="line">
            <a:avLst/>
          </a:prstGeom>
          <a:ln w="38100">
            <a:solidFill>
              <a:srgbClr val="70AD4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2ACE43C0-5EF6-4701-ADFD-D726824F0797}"/>
              </a:ext>
            </a:extLst>
          </p:cNvPr>
          <p:cNvSpPr/>
          <p:nvPr/>
        </p:nvSpPr>
        <p:spPr>
          <a:xfrm>
            <a:off x="9621365" y="2691914"/>
            <a:ext cx="337794" cy="516902"/>
          </a:xfrm>
          <a:prstGeom prst="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148A777-25D8-47E7-A6A1-D151C3A92402}"/>
              </a:ext>
            </a:extLst>
          </p:cNvPr>
          <p:cNvSpPr/>
          <p:nvPr/>
        </p:nvSpPr>
        <p:spPr>
          <a:xfrm>
            <a:off x="5164477" y="4715393"/>
            <a:ext cx="1321163" cy="386499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3A10DC3-EB3D-4756-8697-98561240B4C3}"/>
              </a:ext>
            </a:extLst>
          </p:cNvPr>
          <p:cNvSpPr/>
          <p:nvPr/>
        </p:nvSpPr>
        <p:spPr>
          <a:xfrm>
            <a:off x="7052820" y="3968637"/>
            <a:ext cx="1321163" cy="386499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FCFCEC7-B8A8-4B1D-80BC-D389936A3467}"/>
              </a:ext>
            </a:extLst>
          </p:cNvPr>
          <p:cNvSpPr/>
          <p:nvPr/>
        </p:nvSpPr>
        <p:spPr>
          <a:xfrm>
            <a:off x="8104007" y="2757115"/>
            <a:ext cx="1321163" cy="386499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E449E4C-18A0-425E-80B9-EA2A8FB2591C}"/>
              </a:ext>
            </a:extLst>
          </p:cNvPr>
          <p:cNvSpPr/>
          <p:nvPr/>
        </p:nvSpPr>
        <p:spPr>
          <a:xfrm>
            <a:off x="9129680" y="4693268"/>
            <a:ext cx="1321163" cy="386499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2A4F9EC-9C6D-485A-BE5E-BD72CBA97DFE}"/>
              </a:ext>
            </a:extLst>
          </p:cNvPr>
          <p:cNvSpPr/>
          <p:nvPr/>
        </p:nvSpPr>
        <p:spPr>
          <a:xfrm>
            <a:off x="176563" y="2061599"/>
            <a:ext cx="3410015" cy="2655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Connects LANs together over a large geographical area.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Infrastructure is leased from telecommunication companies who own and manage it.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Connected with telephone lines, fibre optic cables or satellite links.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940296D-A1FD-4FF9-BBF4-083766785B3D}"/>
              </a:ext>
            </a:extLst>
          </p:cNvPr>
          <p:cNvSpPr/>
          <p:nvPr/>
        </p:nvSpPr>
        <p:spPr>
          <a:xfrm>
            <a:off x="192411" y="522501"/>
            <a:ext cx="5372056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Wide Area Network </a:t>
            </a: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(WAN)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41452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F5D88AD5-F208-4377-AABA-124DC8708F7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55"/>
          <a:stretch/>
        </p:blipFill>
        <p:spPr>
          <a:xfrm>
            <a:off x="2617770" y="1776917"/>
            <a:ext cx="9574230" cy="4433458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D912FECC-F0E7-4EE0-A7EE-5241E4EA63EC}"/>
              </a:ext>
            </a:extLst>
          </p:cNvPr>
          <p:cNvSpPr/>
          <p:nvPr/>
        </p:nvSpPr>
        <p:spPr>
          <a:xfrm>
            <a:off x="3836709" y="4693268"/>
            <a:ext cx="1093510" cy="386499"/>
          </a:xfrm>
          <a:prstGeom prst="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EFD19F3-D00E-48DE-B323-894A999D04CB}"/>
              </a:ext>
            </a:extLst>
          </p:cNvPr>
          <p:cNvSpPr/>
          <p:nvPr/>
        </p:nvSpPr>
        <p:spPr>
          <a:xfrm>
            <a:off x="5685934" y="5354716"/>
            <a:ext cx="337794" cy="516902"/>
          </a:xfrm>
          <a:prstGeom prst="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7CEE2D6-133E-4F3A-9C6A-5AEE4E700750}"/>
              </a:ext>
            </a:extLst>
          </p:cNvPr>
          <p:cNvSpPr/>
          <p:nvPr/>
        </p:nvSpPr>
        <p:spPr>
          <a:xfrm>
            <a:off x="6752734" y="4650192"/>
            <a:ext cx="337794" cy="516902"/>
          </a:xfrm>
          <a:prstGeom prst="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E1F02F3-5F74-4B6B-BB0D-6DAC31E636A1}"/>
              </a:ext>
            </a:extLst>
          </p:cNvPr>
          <p:cNvSpPr/>
          <p:nvPr/>
        </p:nvSpPr>
        <p:spPr>
          <a:xfrm>
            <a:off x="8601959" y="2009195"/>
            <a:ext cx="337794" cy="516902"/>
          </a:xfrm>
          <a:prstGeom prst="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45DBEF0B-89BA-4013-91FE-9BDEF4534D5E}"/>
              </a:ext>
            </a:extLst>
          </p:cNvPr>
          <p:cNvCxnSpPr>
            <a:cxnSpLocks/>
          </p:cNvCxnSpPr>
          <p:nvPr/>
        </p:nvCxnSpPr>
        <p:spPr>
          <a:xfrm>
            <a:off x="9344025" y="2944015"/>
            <a:ext cx="361950" cy="0"/>
          </a:xfrm>
          <a:prstGeom prst="line">
            <a:avLst/>
          </a:prstGeom>
          <a:ln w="38100">
            <a:solidFill>
              <a:srgbClr val="70AD4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5C3174E3-6E20-407F-8E4A-BB694FA188B0}"/>
              </a:ext>
            </a:extLst>
          </p:cNvPr>
          <p:cNvSpPr/>
          <p:nvPr/>
        </p:nvSpPr>
        <p:spPr>
          <a:xfrm>
            <a:off x="9621365" y="2691914"/>
            <a:ext cx="337794" cy="516902"/>
          </a:xfrm>
          <a:prstGeom prst="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4B923AF-5548-4A5C-B454-0484D2BB1630}"/>
              </a:ext>
            </a:extLst>
          </p:cNvPr>
          <p:cNvSpPr/>
          <p:nvPr/>
        </p:nvSpPr>
        <p:spPr>
          <a:xfrm>
            <a:off x="5164477" y="4715393"/>
            <a:ext cx="1321163" cy="386499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89BC97D-60A4-4ED4-9EF5-178B6787318A}"/>
              </a:ext>
            </a:extLst>
          </p:cNvPr>
          <p:cNvSpPr/>
          <p:nvPr/>
        </p:nvSpPr>
        <p:spPr>
          <a:xfrm>
            <a:off x="7052820" y="3968637"/>
            <a:ext cx="1321163" cy="386499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AFE2973B-E6E1-41EC-A13F-2A1560ACB161}"/>
              </a:ext>
            </a:extLst>
          </p:cNvPr>
          <p:cNvSpPr/>
          <p:nvPr/>
        </p:nvSpPr>
        <p:spPr>
          <a:xfrm>
            <a:off x="8104007" y="2757115"/>
            <a:ext cx="1321163" cy="386499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51EF1B1B-385D-44CF-8DDC-F51191B45B63}"/>
              </a:ext>
            </a:extLst>
          </p:cNvPr>
          <p:cNvSpPr/>
          <p:nvPr/>
        </p:nvSpPr>
        <p:spPr>
          <a:xfrm>
            <a:off x="9129680" y="4693268"/>
            <a:ext cx="1321163" cy="386499"/>
          </a:xfrm>
          <a:prstGeom prst="rect">
            <a:avLst/>
          </a:pr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 descr="A black computer tower&#10;&#10;Description automatically generated">
            <a:extLst>
              <a:ext uri="{FF2B5EF4-FFF2-40B4-BE49-F238E27FC236}">
                <a16:creationId xmlns:a16="http://schemas.microsoft.com/office/drawing/2014/main" id="{24D34304-3059-4055-96A7-883153F2A577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658" y="102571"/>
            <a:ext cx="4014439" cy="68580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1D27312F-3589-4BB4-9A79-1B49C3B62915}"/>
              </a:ext>
            </a:extLst>
          </p:cNvPr>
          <p:cNvSpPr/>
          <p:nvPr/>
        </p:nvSpPr>
        <p:spPr>
          <a:xfrm>
            <a:off x="9076911" y="1406096"/>
            <a:ext cx="2095943" cy="1695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14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Routers for personal, home use tend to be multi-function, all-in-one devices that act as the:</a:t>
            </a:r>
          </a:p>
          <a:p>
            <a:pPr marL="285750" indent="-2857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Switch</a:t>
            </a:r>
          </a:p>
          <a:p>
            <a:pPr marL="285750" indent="-2857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Router</a:t>
            </a:r>
          </a:p>
          <a:p>
            <a:pPr marL="285750" indent="-2857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Wireless access point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DBAA19F-BE17-48A5-B061-FC9734812CCC}"/>
              </a:ext>
            </a:extLst>
          </p:cNvPr>
          <p:cNvSpPr/>
          <p:nvPr/>
        </p:nvSpPr>
        <p:spPr>
          <a:xfrm>
            <a:off x="176563" y="2061599"/>
            <a:ext cx="3410015" cy="2655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Connects LANs together over a large geographical area.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Infrastructure is leased from telecommunication companies who own and manage it.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Connected with telephone lines, fibre optic cables or satellite links.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89B5DD7-6A93-49B6-B122-C4F25500ED63}"/>
              </a:ext>
            </a:extLst>
          </p:cNvPr>
          <p:cNvSpPr/>
          <p:nvPr/>
        </p:nvSpPr>
        <p:spPr>
          <a:xfrm>
            <a:off x="192411" y="522501"/>
            <a:ext cx="5372056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Wide Area Network </a:t>
            </a: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(WAN)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26840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61F051C-E9FE-4BD9-9E4B-5E607488C2FC}"/>
              </a:ext>
            </a:extLst>
          </p:cNvPr>
          <p:cNvSpPr/>
          <p:nvPr/>
        </p:nvSpPr>
        <p:spPr>
          <a:xfrm>
            <a:off x="1290001" y="523174"/>
            <a:ext cx="5372056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Disadvantages of networking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make_notes">
            <a:extLst>
              <a:ext uri="{FF2B5EF4-FFF2-40B4-BE49-F238E27FC236}">
                <a16:creationId xmlns:a16="http://schemas.microsoft.com/office/drawing/2014/main" id="{DF18673C-D952-45FC-8694-EA5A9B7B5C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65" y="589884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4EF4A2A-131C-42AB-B4F8-82B5BF20FD76}"/>
              </a:ext>
            </a:extLst>
          </p:cNvPr>
          <p:cNvSpPr/>
          <p:nvPr/>
        </p:nvSpPr>
        <p:spPr>
          <a:xfrm>
            <a:off x="176565" y="1874259"/>
            <a:ext cx="8051628" cy="15610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</a:pP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However, networking does have </a:t>
            </a:r>
            <a:r>
              <a:rPr lang="en-GB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its drawbacks:</a:t>
            </a:r>
            <a:endParaRPr lang="en-GB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Increased security risk to data.</a:t>
            </a:r>
          </a:p>
          <a:p>
            <a:pPr marL="742950" lvl="1" indent="-2857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Malware and viruses can spread very easily between computers.</a:t>
            </a:r>
          </a:p>
          <a:p>
            <a:pPr marL="742950" lvl="1" indent="-2857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If a server fails, the computers connected to it may not work.</a:t>
            </a: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Computers may run slower if there is a lot of data travelling on the network.</a:t>
            </a:r>
          </a:p>
        </p:txBody>
      </p:sp>
    </p:spTree>
    <p:extLst>
      <p:ext uri="{BB962C8B-B14F-4D97-AF65-F5344CB8AC3E}">
        <p14:creationId xmlns:p14="http://schemas.microsoft.com/office/powerpoint/2010/main" val="21350098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RVPSRJS5WCQE-1801518596-45156</_dlc_DocId>
    <_dlc_DocIdUrl xmlns="17a39593-945a-4813-81bf-1728cf9e5038">
      <Url>https://stpeterscatholicschool.sharepoint.com/sites/StaffShared/_layouts/15/DocIdRedir.aspx?ID=RVPSRJS5WCQE-1801518596-45156</Url>
      <Description>RVPSRJS5WCQE-1801518596-45156</Description>
    </_dlc_DocIdUrl>
    <TaxCatchAll xmlns="17a39593-945a-4813-81bf-1728cf9e5038" xsi:nil="true"/>
    <lcf76f155ced4ddcb4097134ff3c332f xmlns="a8d2b040-4d60-4b73-8960-49102152ab9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3E18122-486C-4B6F-98BB-FF55E91F80A3}"/>
</file>

<file path=customXml/itemProps2.xml><?xml version="1.0" encoding="utf-8"?>
<ds:datastoreItem xmlns:ds="http://schemas.openxmlformats.org/officeDocument/2006/customXml" ds:itemID="{C3048FA2-F45D-46F8-A7DA-A5F0EE6B3915}"/>
</file>

<file path=customXml/itemProps3.xml><?xml version="1.0" encoding="utf-8"?>
<ds:datastoreItem xmlns:ds="http://schemas.openxmlformats.org/officeDocument/2006/customXml" ds:itemID="{22405034-107D-4E29-9AFE-0528A892E4C5}"/>
</file>

<file path=customXml/itemProps4.xml><?xml version="1.0" encoding="utf-8"?>
<ds:datastoreItem xmlns:ds="http://schemas.openxmlformats.org/officeDocument/2006/customXml" ds:itemID="{95A661DE-66D8-4A18-BFD3-EFFC7CA360BB}"/>
</file>

<file path=docProps/app.xml><?xml version="1.0" encoding="utf-8"?>
<Properties xmlns="http://schemas.openxmlformats.org/officeDocument/2006/extended-properties" xmlns:vt="http://schemas.openxmlformats.org/officeDocument/2006/docPropsVTypes">
  <TotalTime>998</TotalTime>
  <Words>339</Words>
  <Application>Microsoft Macintosh PowerPoint</Application>
  <PresentationFormat>Widescreen</PresentationFormat>
  <Paragraphs>40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Sargent</dc:creator>
  <cp:lastModifiedBy>Andrew Fenn</cp:lastModifiedBy>
  <cp:revision>52</cp:revision>
  <dcterms:created xsi:type="dcterms:W3CDTF">2019-10-14T15:21:06Z</dcterms:created>
  <dcterms:modified xsi:type="dcterms:W3CDTF">2021-02-25T16:11:03Z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31a17c05-3081-4c02-a837-d3989ba0e011</vt:lpwstr>
  </property>
  <property fmtid="{D5CDD505-2E9C-101B-9397-08002B2CF9AE}" pid="4" name="MediaServiceImageTags">
    <vt:lpwstr/>
  </property>
</Properties>
</file>