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59" r:id="rId5"/>
    <p:sldId id="266" r:id="rId6"/>
    <p:sldId id="267" r:id="rId7"/>
    <p:sldId id="268" r:id="rId8"/>
    <p:sldId id="269" r:id="rId9"/>
    <p:sldId id="270" r:id="rId10"/>
    <p:sldId id="285" r:id="rId11"/>
    <p:sldId id="271" r:id="rId12"/>
    <p:sldId id="272" r:id="rId13"/>
    <p:sldId id="273" r:id="rId14"/>
    <p:sldId id="274" r:id="rId15"/>
    <p:sldId id="275" r:id="rId16"/>
    <p:sldId id="286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4" r:id="rId25"/>
    <p:sldId id="26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Representing characters and character sets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Representing characters and character sets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B85C346-06D8-42FD-8121-9D0F1C41F84E}"/>
              </a:ext>
            </a:extLst>
          </p:cNvPr>
          <p:cNvGrpSpPr/>
          <p:nvPr/>
        </p:nvGrpSpPr>
        <p:grpSpPr>
          <a:xfrm>
            <a:off x="4037657" y="534257"/>
            <a:ext cx="4937034" cy="2710386"/>
            <a:chOff x="3470988" y="601981"/>
            <a:chExt cx="4937034" cy="271038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139B4A5-25DB-46C8-902D-851A35864048}"/>
                </a:ext>
              </a:extLst>
            </p:cNvPr>
            <p:cNvSpPr/>
            <p:nvPr/>
          </p:nvSpPr>
          <p:spPr>
            <a:xfrm>
              <a:off x="3470988" y="1782147"/>
              <a:ext cx="1530220" cy="153022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EB5790A-497B-41E2-B581-E4D1887FE4D2}"/>
                </a:ext>
              </a:extLst>
            </p:cNvPr>
            <p:cNvSpPr/>
            <p:nvPr/>
          </p:nvSpPr>
          <p:spPr>
            <a:xfrm>
              <a:off x="5928049" y="1772816"/>
              <a:ext cx="1530220" cy="1530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1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9EF2E55-C33F-42CA-AC84-A5E3875CB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08020" y="1190003"/>
              <a:ext cx="686043" cy="1184287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091FE19-8E65-421B-B2A9-FBB37B5FE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8516" y="601981"/>
              <a:ext cx="1899506" cy="17171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71365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computer keyboard&#10;&#10;Description automatically generated">
            <a:extLst>
              <a:ext uri="{FF2B5EF4-FFF2-40B4-BE49-F238E27FC236}">
                <a16:creationId xmlns:a16="http://schemas.microsoft.com/office/drawing/2014/main" id="{7E6E9630-58F1-49FF-875A-342859AC5A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604" y="1248040"/>
            <a:ext cx="9476792" cy="43619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B85C346-06D8-42FD-8121-9D0F1C41F84E}"/>
              </a:ext>
            </a:extLst>
          </p:cNvPr>
          <p:cNvGrpSpPr/>
          <p:nvPr/>
        </p:nvGrpSpPr>
        <p:grpSpPr>
          <a:xfrm>
            <a:off x="4037657" y="534257"/>
            <a:ext cx="4937034" cy="2710386"/>
            <a:chOff x="3470988" y="601981"/>
            <a:chExt cx="4937034" cy="271038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139B4A5-25DB-46C8-902D-851A35864048}"/>
                </a:ext>
              </a:extLst>
            </p:cNvPr>
            <p:cNvSpPr/>
            <p:nvPr/>
          </p:nvSpPr>
          <p:spPr>
            <a:xfrm>
              <a:off x="3470988" y="1782147"/>
              <a:ext cx="1530220" cy="153022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EB5790A-497B-41E2-B581-E4D1887FE4D2}"/>
                </a:ext>
              </a:extLst>
            </p:cNvPr>
            <p:cNvSpPr/>
            <p:nvPr/>
          </p:nvSpPr>
          <p:spPr>
            <a:xfrm>
              <a:off x="5928049" y="1772816"/>
              <a:ext cx="1530220" cy="1530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1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9EF2E55-C33F-42CA-AC84-A5E3875CB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08020" y="1190003"/>
              <a:ext cx="686043" cy="1184287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091FE19-8E65-421B-B2A9-FBB37B5FE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8516" y="601981"/>
              <a:ext cx="1899506" cy="17171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27586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lose up of a computer keyboard&#10;&#10;Description automatically generated">
            <a:extLst>
              <a:ext uri="{FF2B5EF4-FFF2-40B4-BE49-F238E27FC236}">
                <a16:creationId xmlns:a16="http://schemas.microsoft.com/office/drawing/2014/main" id="{0686AA4F-6B90-43FD-9144-68DF2A0B36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604" y="1248040"/>
            <a:ext cx="9476792" cy="43619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B85C346-06D8-42FD-8121-9D0F1C41F84E}"/>
              </a:ext>
            </a:extLst>
          </p:cNvPr>
          <p:cNvGrpSpPr/>
          <p:nvPr/>
        </p:nvGrpSpPr>
        <p:grpSpPr>
          <a:xfrm>
            <a:off x="4037657" y="534257"/>
            <a:ext cx="4937034" cy="2710386"/>
            <a:chOff x="3470988" y="601981"/>
            <a:chExt cx="4937034" cy="271038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139B4A5-25DB-46C8-902D-851A35864048}"/>
                </a:ext>
              </a:extLst>
            </p:cNvPr>
            <p:cNvSpPr/>
            <p:nvPr/>
          </p:nvSpPr>
          <p:spPr>
            <a:xfrm>
              <a:off x="3470988" y="1782147"/>
              <a:ext cx="1530220" cy="153022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EB5790A-497B-41E2-B581-E4D1887FE4D2}"/>
                </a:ext>
              </a:extLst>
            </p:cNvPr>
            <p:cNvSpPr/>
            <p:nvPr/>
          </p:nvSpPr>
          <p:spPr>
            <a:xfrm>
              <a:off x="5928049" y="1772816"/>
              <a:ext cx="1530220" cy="1530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1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9EF2E55-C33F-42CA-AC84-A5E3875CB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08020" y="1190003"/>
              <a:ext cx="686043" cy="1184287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091FE19-8E65-421B-B2A9-FBB37B5FE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8516" y="601981"/>
              <a:ext cx="1899506" cy="1717170"/>
            </a:xfrm>
            <a:prstGeom prst="rect">
              <a:avLst/>
            </a:prstGeom>
          </p:spPr>
        </p:pic>
      </p:grpSp>
      <p:pic>
        <p:nvPicPr>
          <p:cNvPr id="19" name="Picture 18" descr="A picture containing sushi, looking, black, decorated&#10;&#10;Description automatically generated">
            <a:extLst>
              <a:ext uri="{FF2B5EF4-FFF2-40B4-BE49-F238E27FC236}">
                <a16:creationId xmlns:a16="http://schemas.microsoft.com/office/drawing/2014/main" id="{183C5C90-405B-4C19-90A7-0ABA392ED0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184" y="3574939"/>
            <a:ext cx="4265983" cy="3137275"/>
          </a:xfrm>
          <a:prstGeom prst="rect">
            <a:avLst/>
          </a:prstGeom>
        </p:spPr>
      </p:pic>
      <p:pic>
        <p:nvPicPr>
          <p:cNvPr id="21" name="Picture 20" descr="A close up of a computer&#10;&#10;Description automatically generated">
            <a:extLst>
              <a:ext uri="{FF2B5EF4-FFF2-40B4-BE49-F238E27FC236}">
                <a16:creationId xmlns:a16="http://schemas.microsoft.com/office/drawing/2014/main" id="{58B357B1-69C0-489F-BDD8-D616ED3A110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0919" y="3097806"/>
            <a:ext cx="5050700" cy="361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564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39B4A5-25DB-46C8-902D-851A35864048}"/>
              </a:ext>
            </a:extLst>
          </p:cNvPr>
          <p:cNvSpPr/>
          <p:nvPr/>
        </p:nvSpPr>
        <p:spPr>
          <a:xfrm>
            <a:off x="631983" y="1582666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EB5790A-497B-41E2-B581-E4D1887FE4D2}"/>
              </a:ext>
            </a:extLst>
          </p:cNvPr>
          <p:cNvSpPr/>
          <p:nvPr/>
        </p:nvSpPr>
        <p:spPr>
          <a:xfrm>
            <a:off x="631983" y="4068921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C1F249B-C1B3-429F-BDA2-E542A179C20F}"/>
              </a:ext>
            </a:extLst>
          </p:cNvPr>
          <p:cNvSpPr/>
          <p:nvPr/>
        </p:nvSpPr>
        <p:spPr>
          <a:xfrm>
            <a:off x="2290739" y="1986908"/>
            <a:ext cx="851515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A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C71733-C380-4B3C-AC82-D94F79D89650}"/>
              </a:ext>
            </a:extLst>
          </p:cNvPr>
          <p:cNvSpPr/>
          <p:nvPr/>
        </p:nvSpPr>
        <p:spPr>
          <a:xfrm>
            <a:off x="2290739" y="4473163"/>
            <a:ext cx="851515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B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08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39B4A5-25DB-46C8-902D-851A35864048}"/>
              </a:ext>
            </a:extLst>
          </p:cNvPr>
          <p:cNvSpPr/>
          <p:nvPr/>
        </p:nvSpPr>
        <p:spPr>
          <a:xfrm>
            <a:off x="631983" y="1582666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EB5790A-497B-41E2-B581-E4D1887FE4D2}"/>
              </a:ext>
            </a:extLst>
          </p:cNvPr>
          <p:cNvSpPr/>
          <p:nvPr/>
        </p:nvSpPr>
        <p:spPr>
          <a:xfrm>
            <a:off x="631983" y="4068921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C1F249B-C1B3-429F-BDA2-E542A179C20F}"/>
              </a:ext>
            </a:extLst>
          </p:cNvPr>
          <p:cNvSpPr/>
          <p:nvPr/>
        </p:nvSpPr>
        <p:spPr>
          <a:xfrm>
            <a:off x="3998241" y="1986908"/>
            <a:ext cx="851515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A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C71733-C380-4B3C-AC82-D94F79D89650}"/>
              </a:ext>
            </a:extLst>
          </p:cNvPr>
          <p:cNvSpPr/>
          <p:nvPr/>
        </p:nvSpPr>
        <p:spPr>
          <a:xfrm>
            <a:off x="3998241" y="4473163"/>
            <a:ext cx="851515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B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8F6336-F7E0-49ED-99D8-D3A9E5730BF4}"/>
              </a:ext>
            </a:extLst>
          </p:cNvPr>
          <p:cNvSpPr/>
          <p:nvPr/>
        </p:nvSpPr>
        <p:spPr>
          <a:xfrm>
            <a:off x="2371096" y="1582666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89D11F-1D25-480D-828A-1A23DD0DD89B}"/>
              </a:ext>
            </a:extLst>
          </p:cNvPr>
          <p:cNvSpPr/>
          <p:nvPr/>
        </p:nvSpPr>
        <p:spPr>
          <a:xfrm>
            <a:off x="2371096" y="4068921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ABE11D7-A55E-4D4B-AB9D-ADCA2534F85F}"/>
              </a:ext>
            </a:extLst>
          </p:cNvPr>
          <p:cNvSpPr/>
          <p:nvPr/>
        </p:nvSpPr>
        <p:spPr>
          <a:xfrm>
            <a:off x="7309661" y="1582666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081195-0A0E-4111-8D82-ED2D0992AF29}"/>
              </a:ext>
            </a:extLst>
          </p:cNvPr>
          <p:cNvSpPr/>
          <p:nvPr/>
        </p:nvSpPr>
        <p:spPr>
          <a:xfrm>
            <a:off x="7309661" y="4068921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C759183-0147-40EC-BC7C-B5109896A43B}"/>
              </a:ext>
            </a:extLst>
          </p:cNvPr>
          <p:cNvSpPr/>
          <p:nvPr/>
        </p:nvSpPr>
        <p:spPr>
          <a:xfrm>
            <a:off x="10675919" y="1986908"/>
            <a:ext cx="851515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C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3B08AD-F62D-4D4D-B1E4-6095468C3E1E}"/>
              </a:ext>
            </a:extLst>
          </p:cNvPr>
          <p:cNvSpPr/>
          <p:nvPr/>
        </p:nvSpPr>
        <p:spPr>
          <a:xfrm>
            <a:off x="10675919" y="4473163"/>
            <a:ext cx="870751" cy="7217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D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29D3171-8ABE-48A6-B97A-5510B352B4A9}"/>
              </a:ext>
            </a:extLst>
          </p:cNvPr>
          <p:cNvSpPr/>
          <p:nvPr/>
        </p:nvSpPr>
        <p:spPr>
          <a:xfrm>
            <a:off x="9048774" y="1582666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659BC38-3995-4A2C-B7D4-7C45C7957D74}"/>
              </a:ext>
            </a:extLst>
          </p:cNvPr>
          <p:cNvSpPr/>
          <p:nvPr/>
        </p:nvSpPr>
        <p:spPr>
          <a:xfrm>
            <a:off x="9048774" y="4068921"/>
            <a:ext cx="1530220" cy="1530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15238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9D84F3-F8AA-48CC-979F-424079EC92BC}"/>
              </a:ext>
            </a:extLst>
          </p:cNvPr>
          <p:cNvSpPr/>
          <p:nvPr/>
        </p:nvSpPr>
        <p:spPr>
          <a:xfrm>
            <a:off x="1973499" y="2910781"/>
            <a:ext cx="2214068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= </a:t>
            </a:r>
            <a:r>
              <a:rPr lang="en-GB" sz="60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959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9D84F3-F8AA-48CC-979F-424079EC92BC}"/>
              </a:ext>
            </a:extLst>
          </p:cNvPr>
          <p:cNvSpPr/>
          <p:nvPr/>
        </p:nvSpPr>
        <p:spPr>
          <a:xfrm>
            <a:off x="1973499" y="2910781"/>
            <a:ext cx="2214068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= </a:t>
            </a:r>
            <a:r>
              <a:rPr lang="en-GB" sz="60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A0046EE-25A5-4D17-91B7-57CC47ACD62D}"/>
              </a:ext>
            </a:extLst>
          </p:cNvPr>
          <p:cNvCxnSpPr/>
          <p:nvPr/>
        </p:nvCxnSpPr>
        <p:spPr>
          <a:xfrm flipH="1">
            <a:off x="1352939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1190570-74F6-43D4-8D09-AE77EE464147}"/>
              </a:ext>
            </a:extLst>
          </p:cNvPr>
          <p:cNvCxnSpPr>
            <a:cxnSpLocks/>
          </p:cNvCxnSpPr>
          <p:nvPr/>
        </p:nvCxnSpPr>
        <p:spPr>
          <a:xfrm>
            <a:off x="2212786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77375A5-C5C2-41F9-B6F3-729FA6C037F1}"/>
              </a:ext>
            </a:extLst>
          </p:cNvPr>
          <p:cNvSpPr/>
          <p:nvPr/>
        </p:nvSpPr>
        <p:spPr>
          <a:xfrm>
            <a:off x="1065841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B82AC9-36C8-4BA3-9F58-EFA5B3956C42}"/>
              </a:ext>
            </a:extLst>
          </p:cNvPr>
          <p:cNvSpPr/>
          <p:nvPr/>
        </p:nvSpPr>
        <p:spPr>
          <a:xfrm>
            <a:off x="2796082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592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9D84F3-F8AA-48CC-979F-424079EC92BC}"/>
              </a:ext>
            </a:extLst>
          </p:cNvPr>
          <p:cNvSpPr/>
          <p:nvPr/>
        </p:nvSpPr>
        <p:spPr>
          <a:xfrm>
            <a:off x="1973499" y="2910781"/>
            <a:ext cx="2214068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= </a:t>
            </a:r>
            <a:r>
              <a:rPr lang="en-GB" sz="60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A0046EE-25A5-4D17-91B7-57CC47ACD62D}"/>
              </a:ext>
            </a:extLst>
          </p:cNvPr>
          <p:cNvCxnSpPr/>
          <p:nvPr/>
        </p:nvCxnSpPr>
        <p:spPr>
          <a:xfrm flipH="1">
            <a:off x="1352939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1190570-74F6-43D4-8D09-AE77EE464147}"/>
              </a:ext>
            </a:extLst>
          </p:cNvPr>
          <p:cNvCxnSpPr>
            <a:cxnSpLocks/>
          </p:cNvCxnSpPr>
          <p:nvPr/>
        </p:nvCxnSpPr>
        <p:spPr>
          <a:xfrm>
            <a:off x="2212786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77375A5-C5C2-41F9-B6F3-729FA6C037F1}"/>
              </a:ext>
            </a:extLst>
          </p:cNvPr>
          <p:cNvSpPr/>
          <p:nvPr/>
        </p:nvSpPr>
        <p:spPr>
          <a:xfrm>
            <a:off x="1065841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B82AC9-36C8-4BA3-9F58-EFA5B3956C42}"/>
              </a:ext>
            </a:extLst>
          </p:cNvPr>
          <p:cNvSpPr/>
          <p:nvPr/>
        </p:nvSpPr>
        <p:spPr>
          <a:xfrm>
            <a:off x="2796082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574EA8-D1C4-4929-BBB9-9EBC66C4F8EF}"/>
              </a:ext>
            </a:extLst>
          </p:cNvPr>
          <p:cNvCxnSpPr/>
          <p:nvPr/>
        </p:nvCxnSpPr>
        <p:spPr>
          <a:xfrm flipH="1">
            <a:off x="2362208" y="2339197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B42488F-1909-4EA8-A3E8-394B090C75F8}"/>
              </a:ext>
            </a:extLst>
          </p:cNvPr>
          <p:cNvSpPr/>
          <p:nvPr/>
        </p:nvSpPr>
        <p:spPr>
          <a:xfrm>
            <a:off x="3243237" y="1786442"/>
            <a:ext cx="1888659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bits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948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9D84F3-F8AA-48CC-979F-424079EC92BC}"/>
              </a:ext>
            </a:extLst>
          </p:cNvPr>
          <p:cNvSpPr/>
          <p:nvPr/>
        </p:nvSpPr>
        <p:spPr>
          <a:xfrm>
            <a:off x="1973499" y="2910781"/>
            <a:ext cx="2214068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= </a:t>
            </a:r>
            <a:r>
              <a:rPr lang="en-GB" sz="60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A0046EE-25A5-4D17-91B7-57CC47ACD62D}"/>
              </a:ext>
            </a:extLst>
          </p:cNvPr>
          <p:cNvCxnSpPr/>
          <p:nvPr/>
        </p:nvCxnSpPr>
        <p:spPr>
          <a:xfrm flipH="1">
            <a:off x="1352939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1190570-74F6-43D4-8D09-AE77EE464147}"/>
              </a:ext>
            </a:extLst>
          </p:cNvPr>
          <p:cNvCxnSpPr>
            <a:cxnSpLocks/>
          </p:cNvCxnSpPr>
          <p:nvPr/>
        </p:nvCxnSpPr>
        <p:spPr>
          <a:xfrm>
            <a:off x="2212786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77375A5-C5C2-41F9-B6F3-729FA6C037F1}"/>
              </a:ext>
            </a:extLst>
          </p:cNvPr>
          <p:cNvSpPr/>
          <p:nvPr/>
        </p:nvSpPr>
        <p:spPr>
          <a:xfrm>
            <a:off x="1065841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B82AC9-36C8-4BA3-9F58-EFA5B3956C42}"/>
              </a:ext>
            </a:extLst>
          </p:cNvPr>
          <p:cNvSpPr/>
          <p:nvPr/>
        </p:nvSpPr>
        <p:spPr>
          <a:xfrm>
            <a:off x="2796082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574EA8-D1C4-4929-BBB9-9EBC66C4F8EF}"/>
              </a:ext>
            </a:extLst>
          </p:cNvPr>
          <p:cNvCxnSpPr/>
          <p:nvPr/>
        </p:nvCxnSpPr>
        <p:spPr>
          <a:xfrm flipH="1">
            <a:off x="2362208" y="2339197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B42488F-1909-4EA8-A3E8-394B090C75F8}"/>
              </a:ext>
            </a:extLst>
          </p:cNvPr>
          <p:cNvSpPr/>
          <p:nvPr/>
        </p:nvSpPr>
        <p:spPr>
          <a:xfrm>
            <a:off x="3243237" y="1786442"/>
            <a:ext cx="1888659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bits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32736AB-7C1B-414D-B7EE-A2EC8D440684}"/>
              </a:ext>
            </a:extLst>
          </p:cNvPr>
          <p:cNvSpPr/>
          <p:nvPr/>
        </p:nvSpPr>
        <p:spPr>
          <a:xfrm>
            <a:off x="279874" y="5905092"/>
            <a:ext cx="10110074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Character set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 defined list of characters recognised by computer hardware and software. </a:t>
            </a:r>
            <a:b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character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represented by a single number.</a:t>
            </a:r>
            <a:endParaRPr lang="en-GB" sz="20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08CAA16D-6E69-4CBF-B89C-C45F3BD0E0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582896"/>
              </p:ext>
            </p:extLst>
          </p:nvPr>
        </p:nvGraphicFramePr>
        <p:xfrm>
          <a:off x="7688118" y="643691"/>
          <a:ext cx="4283348" cy="490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70837">
                  <a:extLst>
                    <a:ext uri="{9D8B030D-6E8A-4147-A177-3AD203B41FA5}">
                      <a16:colId xmlns:a16="http://schemas.microsoft.com/office/drawing/2014/main" val="3399362629"/>
                    </a:ext>
                  </a:extLst>
                </a:gridCol>
                <a:gridCol w="1070837">
                  <a:extLst>
                    <a:ext uri="{9D8B030D-6E8A-4147-A177-3AD203B41FA5}">
                      <a16:colId xmlns:a16="http://schemas.microsoft.com/office/drawing/2014/main" val="2915995260"/>
                    </a:ext>
                  </a:extLst>
                </a:gridCol>
                <a:gridCol w="1070837">
                  <a:extLst>
                    <a:ext uri="{9D8B030D-6E8A-4147-A177-3AD203B41FA5}">
                      <a16:colId xmlns:a16="http://schemas.microsoft.com/office/drawing/2014/main" val="3630019100"/>
                    </a:ext>
                  </a:extLst>
                </a:gridCol>
                <a:gridCol w="1070837">
                  <a:extLst>
                    <a:ext uri="{9D8B030D-6E8A-4147-A177-3AD203B41FA5}">
                      <a16:colId xmlns:a16="http://schemas.microsoft.com/office/drawing/2014/main" val="1755253863"/>
                    </a:ext>
                  </a:extLst>
                </a:gridCol>
              </a:tblGrid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Character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Character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347357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776403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413621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5126710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Q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96715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625206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736525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7168950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4078748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253646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054456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658820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4941089"/>
                  </a:ext>
                </a:extLst>
              </a:tr>
              <a:tr h="264477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/>
                        <a:t>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9496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757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9D84F3-F8AA-48CC-979F-424079EC92BC}"/>
              </a:ext>
            </a:extLst>
          </p:cNvPr>
          <p:cNvSpPr/>
          <p:nvPr/>
        </p:nvSpPr>
        <p:spPr>
          <a:xfrm>
            <a:off x="1973499" y="2910781"/>
            <a:ext cx="2214068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= </a:t>
            </a:r>
            <a:r>
              <a:rPr lang="en-GB" sz="60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A0046EE-25A5-4D17-91B7-57CC47ACD62D}"/>
              </a:ext>
            </a:extLst>
          </p:cNvPr>
          <p:cNvCxnSpPr/>
          <p:nvPr/>
        </p:nvCxnSpPr>
        <p:spPr>
          <a:xfrm flipH="1">
            <a:off x="1352939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1190570-74F6-43D4-8D09-AE77EE464147}"/>
              </a:ext>
            </a:extLst>
          </p:cNvPr>
          <p:cNvCxnSpPr>
            <a:cxnSpLocks/>
          </p:cNvCxnSpPr>
          <p:nvPr/>
        </p:nvCxnSpPr>
        <p:spPr>
          <a:xfrm>
            <a:off x="2212786" y="3816220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77375A5-C5C2-41F9-B6F3-729FA6C037F1}"/>
              </a:ext>
            </a:extLst>
          </p:cNvPr>
          <p:cNvSpPr/>
          <p:nvPr/>
        </p:nvSpPr>
        <p:spPr>
          <a:xfrm>
            <a:off x="1065841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B82AC9-36C8-4BA3-9F58-EFA5B3956C42}"/>
              </a:ext>
            </a:extLst>
          </p:cNvPr>
          <p:cNvSpPr/>
          <p:nvPr/>
        </p:nvSpPr>
        <p:spPr>
          <a:xfrm>
            <a:off x="2796082" y="4422340"/>
            <a:ext cx="574196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F574EA8-D1C4-4929-BBB9-9EBC66C4F8EF}"/>
              </a:ext>
            </a:extLst>
          </p:cNvPr>
          <p:cNvCxnSpPr/>
          <p:nvPr/>
        </p:nvCxnSpPr>
        <p:spPr>
          <a:xfrm flipH="1">
            <a:off x="2362208" y="2339197"/>
            <a:ext cx="867747" cy="73711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B42488F-1909-4EA8-A3E8-394B090C75F8}"/>
              </a:ext>
            </a:extLst>
          </p:cNvPr>
          <p:cNvSpPr/>
          <p:nvPr/>
        </p:nvSpPr>
        <p:spPr>
          <a:xfrm>
            <a:off x="3243237" y="1786442"/>
            <a:ext cx="1888659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bits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1071C90-4FB7-46EC-A14A-D79BBF0E8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664" y="472168"/>
            <a:ext cx="6848475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388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19D84F3-F8AA-48CC-979F-424079EC92BC}"/>
              </a:ext>
            </a:extLst>
          </p:cNvPr>
          <p:cNvSpPr/>
          <p:nvPr/>
        </p:nvSpPr>
        <p:spPr>
          <a:xfrm>
            <a:off x="1973499" y="2910781"/>
            <a:ext cx="2603598" cy="1036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 = </a:t>
            </a:r>
            <a:r>
              <a:rPr lang="en-GB" sz="6000" b="1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128</a:t>
            </a:r>
            <a:r>
              <a:rPr lang="en-GB" sz="6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600" baseline="30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1071C90-4FB7-46EC-A14A-D79BBF0E8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664" y="472168"/>
            <a:ext cx="6848475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498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esktop computer sitting on top of a computer&#10;&#10;Description automatically generated">
            <a:extLst>
              <a:ext uri="{FF2B5EF4-FFF2-40B4-BE49-F238E27FC236}">
                <a16:creationId xmlns:a16="http://schemas.microsoft.com/office/drawing/2014/main" id="{44E7D3A2-6852-4988-9887-D6D83D678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19" y="597405"/>
            <a:ext cx="7661149" cy="626059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B9BA55-6116-4DAF-9F67-7689ED084A9C}"/>
              </a:ext>
            </a:extLst>
          </p:cNvPr>
          <p:cNvSpPr txBox="1"/>
          <p:nvPr/>
        </p:nvSpPr>
        <p:spPr>
          <a:xfrm>
            <a:off x="1028009" y="1788710"/>
            <a:ext cx="33009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</a:rPr>
              <a:t>01000001</a:t>
            </a:r>
          </a:p>
          <a:p>
            <a:pPr algn="ctr"/>
            <a:r>
              <a:rPr lang="en-GB" sz="6000" b="1" dirty="0">
                <a:solidFill>
                  <a:schemeClr val="bg1"/>
                </a:solidFill>
              </a:rPr>
              <a:t>= 65 = A</a:t>
            </a:r>
          </a:p>
        </p:txBody>
      </p:sp>
    </p:spTree>
    <p:extLst>
      <p:ext uri="{BB962C8B-B14F-4D97-AF65-F5344CB8AC3E}">
        <p14:creationId xmlns:p14="http://schemas.microsoft.com/office/powerpoint/2010/main" val="1002449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esktop computer sitting on top of a computer&#10;&#10;Description automatically generated">
            <a:extLst>
              <a:ext uri="{FF2B5EF4-FFF2-40B4-BE49-F238E27FC236}">
                <a16:creationId xmlns:a16="http://schemas.microsoft.com/office/drawing/2014/main" id="{44E7D3A2-6852-4988-9887-D6D83D678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19" y="597405"/>
            <a:ext cx="7661149" cy="626059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59386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B9BA55-6116-4DAF-9F67-7689ED084A9C}"/>
              </a:ext>
            </a:extLst>
          </p:cNvPr>
          <p:cNvSpPr txBox="1"/>
          <p:nvPr/>
        </p:nvSpPr>
        <p:spPr>
          <a:xfrm>
            <a:off x="1028009" y="1788710"/>
            <a:ext cx="330090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</a:rPr>
              <a:t>01000001</a:t>
            </a:r>
          </a:p>
          <a:p>
            <a:pPr algn="ctr"/>
            <a:r>
              <a:rPr lang="en-GB" sz="6000" b="1" dirty="0">
                <a:solidFill>
                  <a:schemeClr val="bg1"/>
                </a:solidFill>
              </a:rPr>
              <a:t>= 65 = A</a:t>
            </a:r>
          </a:p>
        </p:txBody>
      </p:sp>
      <p:pic>
        <p:nvPicPr>
          <p:cNvPr id="5" name="Picture 4" descr="A close up of a computer&#10;&#10;Description automatically generated">
            <a:extLst>
              <a:ext uri="{FF2B5EF4-FFF2-40B4-BE49-F238E27FC236}">
                <a16:creationId xmlns:a16="http://schemas.microsoft.com/office/drawing/2014/main" id="{B45074FF-E87F-4471-A917-8E7D8FA85A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2806" y="3107094"/>
            <a:ext cx="4107722" cy="35577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0865D8-F0FB-4F0E-8E30-F060B3B0DF0A}"/>
              </a:ext>
            </a:extLst>
          </p:cNvPr>
          <p:cNvSpPr txBox="1"/>
          <p:nvPr/>
        </p:nvSpPr>
        <p:spPr>
          <a:xfrm>
            <a:off x="7837714" y="819214"/>
            <a:ext cx="41077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one device recognises the binary sequence 01000001 as “A”, other devices must also recognise this sequence as “A”.</a:t>
            </a:r>
          </a:p>
        </p:txBody>
      </p:sp>
    </p:spTree>
    <p:extLst>
      <p:ext uri="{BB962C8B-B14F-4D97-AF65-F5344CB8AC3E}">
        <p14:creationId xmlns:p14="http://schemas.microsoft.com/office/powerpoint/2010/main" val="8559823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86421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lated image">
            <a:extLst>
              <a:ext uri="{FF2B5EF4-FFF2-40B4-BE49-F238E27FC236}">
                <a16:creationId xmlns:a16="http://schemas.microsoft.com/office/drawing/2014/main" id="{06096D54-C70F-4F26-A4F9-503C4E67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2" y="419129"/>
            <a:ext cx="8357118" cy="64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1785E1-AB3C-448B-830F-986EC3F261B5}"/>
              </a:ext>
            </a:extLst>
          </p:cNvPr>
          <p:cNvSpPr/>
          <p:nvPr/>
        </p:nvSpPr>
        <p:spPr>
          <a:xfrm>
            <a:off x="176565" y="1097219"/>
            <a:ext cx="3864212" cy="838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ASCII (7-bit)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combinations = 128</a:t>
            </a:r>
          </a:p>
        </p:txBody>
      </p:sp>
    </p:spTree>
    <p:extLst>
      <p:ext uri="{BB962C8B-B14F-4D97-AF65-F5344CB8AC3E}">
        <p14:creationId xmlns:p14="http://schemas.microsoft.com/office/powerpoint/2010/main" val="48927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80325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lated image">
            <a:extLst>
              <a:ext uri="{FF2B5EF4-FFF2-40B4-BE49-F238E27FC236}">
                <a16:creationId xmlns:a16="http://schemas.microsoft.com/office/drawing/2014/main" id="{06096D54-C70F-4F26-A4F9-503C4E67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2" y="419129"/>
            <a:ext cx="8357118" cy="64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20E3B1E-A05A-BB4F-91C0-D40D05553244}"/>
              </a:ext>
            </a:extLst>
          </p:cNvPr>
          <p:cNvSpPr/>
          <p:nvPr/>
        </p:nvSpPr>
        <p:spPr>
          <a:xfrm>
            <a:off x="176565" y="1097219"/>
            <a:ext cx="3864212" cy="21346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ASCII (7-bit)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combinations = 128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Extended ASCII (8-bit)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combinations = 256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272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418642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lated image">
            <a:extLst>
              <a:ext uri="{FF2B5EF4-FFF2-40B4-BE49-F238E27FC236}">
                <a16:creationId xmlns:a16="http://schemas.microsoft.com/office/drawing/2014/main" id="{06096D54-C70F-4F26-A4F9-503C4E67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2" y="419129"/>
            <a:ext cx="8357118" cy="64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53143D-E310-4273-AB9D-FDBBF54259A7}"/>
              </a:ext>
            </a:extLst>
          </p:cNvPr>
          <p:cNvSpPr/>
          <p:nvPr/>
        </p:nvSpPr>
        <p:spPr>
          <a:xfrm>
            <a:off x="3834882" y="419128"/>
            <a:ext cx="2071396" cy="6438871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3500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751001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lated image">
            <a:extLst>
              <a:ext uri="{FF2B5EF4-FFF2-40B4-BE49-F238E27FC236}">
                <a16:creationId xmlns:a16="http://schemas.microsoft.com/office/drawing/2014/main" id="{06096D54-C70F-4F26-A4F9-503C4E67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2" y="419129"/>
            <a:ext cx="8357118" cy="64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53143D-E310-4273-AB9D-FDBBF54259A7}"/>
              </a:ext>
            </a:extLst>
          </p:cNvPr>
          <p:cNvSpPr/>
          <p:nvPr/>
        </p:nvSpPr>
        <p:spPr>
          <a:xfrm>
            <a:off x="5914051" y="624403"/>
            <a:ext cx="2119605" cy="24334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5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658317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lated image">
            <a:extLst>
              <a:ext uri="{FF2B5EF4-FFF2-40B4-BE49-F238E27FC236}">
                <a16:creationId xmlns:a16="http://schemas.microsoft.com/office/drawing/2014/main" id="{06096D54-C70F-4F26-A4F9-503C4E67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2" y="419129"/>
            <a:ext cx="8357118" cy="64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53143D-E310-4273-AB9D-FDBBF54259A7}"/>
              </a:ext>
            </a:extLst>
          </p:cNvPr>
          <p:cNvSpPr/>
          <p:nvPr/>
        </p:nvSpPr>
        <p:spPr>
          <a:xfrm>
            <a:off x="5914051" y="624403"/>
            <a:ext cx="2119605" cy="24334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65690E-541B-412F-84DD-FA1A1358784F}"/>
              </a:ext>
            </a:extLst>
          </p:cNvPr>
          <p:cNvSpPr/>
          <p:nvPr/>
        </p:nvSpPr>
        <p:spPr>
          <a:xfrm>
            <a:off x="3794446" y="1971121"/>
            <a:ext cx="2119605" cy="24334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6114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617881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Related image">
            <a:extLst>
              <a:ext uri="{FF2B5EF4-FFF2-40B4-BE49-F238E27FC236}">
                <a16:creationId xmlns:a16="http://schemas.microsoft.com/office/drawing/2014/main" id="{06096D54-C70F-4F26-A4F9-503C4E672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4882" y="419129"/>
            <a:ext cx="8357118" cy="643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53143D-E310-4273-AB9D-FDBBF54259A7}"/>
              </a:ext>
            </a:extLst>
          </p:cNvPr>
          <p:cNvSpPr/>
          <p:nvPr/>
        </p:nvSpPr>
        <p:spPr>
          <a:xfrm>
            <a:off x="5914051" y="624403"/>
            <a:ext cx="2119605" cy="24334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65690E-541B-412F-84DD-FA1A1358784F}"/>
              </a:ext>
            </a:extLst>
          </p:cNvPr>
          <p:cNvSpPr/>
          <p:nvPr/>
        </p:nvSpPr>
        <p:spPr>
          <a:xfrm>
            <a:off x="3794446" y="1971121"/>
            <a:ext cx="2119605" cy="24334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40D42C-73AF-49E7-A234-A8C3E63D1772}"/>
              </a:ext>
            </a:extLst>
          </p:cNvPr>
          <p:cNvSpPr/>
          <p:nvPr/>
        </p:nvSpPr>
        <p:spPr>
          <a:xfrm>
            <a:off x="3794446" y="3139001"/>
            <a:ext cx="2119605" cy="243344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436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7422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253C52A3-5C16-40D6-8811-D3DE8C8C3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92" b="2303"/>
          <a:stretch/>
        </p:blipFill>
        <p:spPr>
          <a:xfrm>
            <a:off x="726063" y="1140823"/>
            <a:ext cx="4629630" cy="5433794"/>
          </a:xfrm>
          <a:prstGeom prst="rect">
            <a:avLst/>
          </a:prstGeom>
        </p:spPr>
      </p:pic>
      <p:pic>
        <p:nvPicPr>
          <p:cNvPr id="9" name="Picture 8" descr="A large empty room&#10;&#10;Description automatically generated">
            <a:extLst>
              <a:ext uri="{FF2B5EF4-FFF2-40B4-BE49-F238E27FC236}">
                <a16:creationId xmlns:a16="http://schemas.microsoft.com/office/drawing/2014/main" id="{2191BDC4-8C44-4796-9188-E17314845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4301" y="420876"/>
            <a:ext cx="5997700" cy="39365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54DD56-5905-4B8D-95AD-7997B15C3A1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4300" y="4184529"/>
            <a:ext cx="5997700" cy="265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649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CEF7D7-6262-4383-9AF7-BE969E5CB96F}"/>
              </a:ext>
            </a:extLst>
          </p:cNvPr>
          <p:cNvSpPr/>
          <p:nvPr/>
        </p:nvSpPr>
        <p:spPr>
          <a:xfrm>
            <a:off x="176565" y="523174"/>
            <a:ext cx="380325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7C2094-4E40-4DF7-A7E6-7A3E24292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961" y="595720"/>
            <a:ext cx="8202991" cy="6100354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0CF666E-180C-4C28-8684-1CCBAFEC6B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78" y="3162299"/>
            <a:ext cx="3533775" cy="353377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07E9594-39C6-4807-97C3-DB8B7808597B}"/>
              </a:ext>
            </a:extLst>
          </p:cNvPr>
          <p:cNvSpPr/>
          <p:nvPr/>
        </p:nvSpPr>
        <p:spPr>
          <a:xfrm>
            <a:off x="174178" y="1012060"/>
            <a:ext cx="3437492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thousands of international and multilingual characters and symbols.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222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7E9594-39C6-4807-97C3-DB8B7808597B}"/>
              </a:ext>
            </a:extLst>
          </p:cNvPr>
          <p:cNvSpPr/>
          <p:nvPr/>
        </p:nvSpPr>
        <p:spPr>
          <a:xfrm>
            <a:off x="174178" y="993174"/>
            <a:ext cx="3357210" cy="116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Unicode (16-bit)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obscure characters were not included in this set.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876B3B-601A-DE4B-ADC6-FE39424BC178}"/>
              </a:ext>
            </a:extLst>
          </p:cNvPr>
          <p:cNvSpPr/>
          <p:nvPr/>
        </p:nvSpPr>
        <p:spPr>
          <a:xfrm>
            <a:off x="176565" y="523174"/>
            <a:ext cx="380325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9A00EB-1935-8B4D-A252-3DD560B6C8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961" y="595720"/>
            <a:ext cx="8202991" cy="610035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D9C1E6-4277-194E-A1AF-9F61DC7443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78" y="3162299"/>
            <a:ext cx="3533775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9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7E9594-39C6-4807-97C3-DB8B7808597B}"/>
              </a:ext>
            </a:extLst>
          </p:cNvPr>
          <p:cNvSpPr/>
          <p:nvPr/>
        </p:nvSpPr>
        <p:spPr>
          <a:xfrm>
            <a:off x="176565" y="993174"/>
            <a:ext cx="3664396" cy="3122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Unicode (24-bit)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characters = over 16 million!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Writing in 24 bits is slower and prone to error, so hexadecimal is often used instead.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digits in hex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adecimal = 24 bits in binary.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Remember, 1 nibble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1 hex digit.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F35E89-2135-504D-A552-1428F62132F7}"/>
              </a:ext>
            </a:extLst>
          </p:cNvPr>
          <p:cNvSpPr/>
          <p:nvPr/>
        </p:nvSpPr>
        <p:spPr>
          <a:xfrm>
            <a:off x="176565" y="523174"/>
            <a:ext cx="380325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characters in binary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488E1F-7725-494A-9785-1C617914C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961" y="595720"/>
            <a:ext cx="8202991" cy="610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719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230024" y="1869696"/>
            <a:ext cx="1172684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character set is a defined list of characters recognised by a computer. Each character is represented by a unique binary number. Well-known character sets include: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ASCII: A 7-bit character set with 2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characters (128).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Extended ASCII: An 8-bit character set with 2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characters (256).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Unicode: A 24-bit character set with 2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characters (over 16 million).</a:t>
            </a:r>
          </a:p>
          <a:p>
            <a:pPr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024" y="592845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56D8F98-7713-4745-B738-09FD51478328}"/>
              </a:ext>
            </a:extLst>
          </p:cNvPr>
          <p:cNvSpPr/>
          <p:nvPr/>
        </p:nvSpPr>
        <p:spPr>
          <a:xfrm>
            <a:off x="1308624" y="523834"/>
            <a:ext cx="380325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Character sets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699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RVPSRJS5WCQE-1801518596-45152</_dlc_DocId>
    <_dlc_DocIdUrl xmlns="17a39593-945a-4813-81bf-1728cf9e5038">
      <Url>https://stpeterscatholicschool.sharepoint.com/sites/StaffShared/_layouts/15/DocIdRedir.aspx?ID=RVPSRJS5WCQE-1801518596-45152</Url>
      <Description>RVPSRJS5WCQE-1801518596-45152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335CE32-4409-4349-AF90-E1FD4E88424B}"/>
</file>

<file path=customXml/itemProps2.xml><?xml version="1.0" encoding="utf-8"?>
<ds:datastoreItem xmlns:ds="http://schemas.openxmlformats.org/officeDocument/2006/customXml" ds:itemID="{0FDB2D6B-595E-4A09-8F53-029380CBF3DB}"/>
</file>

<file path=customXml/itemProps3.xml><?xml version="1.0" encoding="utf-8"?>
<ds:datastoreItem xmlns:ds="http://schemas.openxmlformats.org/officeDocument/2006/customXml" ds:itemID="{6DE204DF-78C6-4164-91C7-B0148A83E3D7}"/>
</file>

<file path=customXml/itemProps4.xml><?xml version="1.0" encoding="utf-8"?>
<ds:datastoreItem xmlns:ds="http://schemas.openxmlformats.org/officeDocument/2006/customXml" ds:itemID="{16AD599E-F36B-4363-ADFA-A504272C4D18}"/>
</file>

<file path=docProps/app.xml><?xml version="1.0" encoding="utf-8"?>
<Properties xmlns="http://schemas.openxmlformats.org/officeDocument/2006/extended-properties" xmlns:vt="http://schemas.openxmlformats.org/officeDocument/2006/docPropsVTypes">
  <TotalTime>4512</TotalTime>
  <Words>443</Words>
  <Application>Microsoft Macintosh PowerPoint</Application>
  <PresentationFormat>Widescreen</PresentationFormat>
  <Paragraphs>146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64</cp:revision>
  <dcterms:created xsi:type="dcterms:W3CDTF">2019-10-14T15:21:06Z</dcterms:created>
  <dcterms:modified xsi:type="dcterms:W3CDTF">2021-02-25T15:43:32Z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23492f8d-d633-4f22-9b3e-62a685798043</vt:lpwstr>
  </property>
  <property fmtid="{D5CDD505-2E9C-101B-9397-08002B2CF9AE}" pid="4" name="MediaServiceImageTags">
    <vt:lpwstr/>
  </property>
</Properties>
</file>