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  <p:sldId id="265" r:id="rId5"/>
    <p:sldId id="273" r:id="rId6"/>
    <p:sldId id="272" r:id="rId7"/>
    <p:sldId id="274" r:id="rId8"/>
    <p:sldId id="266" r:id="rId9"/>
    <p:sldId id="267" r:id="rId10"/>
    <p:sldId id="268" r:id="rId11"/>
    <p:sldId id="269" r:id="rId12"/>
    <p:sldId id="27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Suitable storage devices and storage media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Suitable storage devices 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and storage media</a:t>
            </a: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27773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question of which storage device to use comes down to: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Capacity: How much data needs to be stored?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Speed: How quickly does the data need to be read or transferred?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Portability: Does the data needs to be transported?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Durability: How robust is the media? Can it be damaged by shocks or extreme conditions?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Reliability: Does the storage media need to be used over and over without failing?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Cost: How expensive is the media per byte of storage?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18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27773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Optical media (CD-R/RW, DVD-R/RW, Blu-ray) is suitable for: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Large-scale, read-only data distribution.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 data capacity requirements.</a:t>
            </a:r>
          </a:p>
          <a:p>
            <a:pPr lvl="1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Magnetic media (hard disk drive) is suitable for: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data capacity requirements.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Fast data access requirements.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Low-cost storage solutions.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Cloud storage on server farms.</a:t>
            </a:r>
          </a:p>
          <a:p>
            <a:pPr lvl="1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 media (SSD, memory stick, flash memory card) is suitable for: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Low-power embedded systems.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Rugged applications.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Low-to-medium data capacity requirements.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Silent-operation storage solutions.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Very fast data access requirements.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Small, lightweight devices.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231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DF526EC-DE65-4402-B1E8-EF4BDD7FF319}"/>
              </a:ext>
            </a:extLst>
          </p:cNvPr>
          <p:cNvSpPr/>
          <p:nvPr/>
        </p:nvSpPr>
        <p:spPr>
          <a:xfrm>
            <a:off x="0" y="1653527"/>
            <a:ext cx="4062586" cy="52044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176565" y="523174"/>
            <a:ext cx="501092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BAECA36A-C15C-476D-9D2F-D9A23C4FA1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716" y="2432319"/>
            <a:ext cx="2283963" cy="1805758"/>
          </a:xfrm>
          <a:prstGeom prst="rect">
            <a:avLst/>
          </a:prstGeom>
        </p:spPr>
      </p:pic>
      <p:pic>
        <p:nvPicPr>
          <p:cNvPr id="4" name="Picture 3" descr="A close up of electronics&#10;&#10;Description automatically generated">
            <a:extLst>
              <a:ext uri="{FF2B5EF4-FFF2-40B4-BE49-F238E27FC236}">
                <a16:creationId xmlns:a16="http://schemas.microsoft.com/office/drawing/2014/main" id="{05461BD4-322B-4ED5-9DA3-A149908C3D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905" y="4784089"/>
            <a:ext cx="2514600" cy="17190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B08F49-7C16-498F-8BEC-9A317C55D1D5}"/>
              </a:ext>
            </a:extLst>
          </p:cNvPr>
          <p:cNvSpPr txBox="1"/>
          <p:nvPr/>
        </p:nvSpPr>
        <p:spPr>
          <a:xfrm>
            <a:off x="1476588" y="1284193"/>
            <a:ext cx="1079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Magnetic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34B6AB-B309-4357-9BF5-38D26708075A}"/>
              </a:ext>
            </a:extLst>
          </p:cNvPr>
          <p:cNvSpPr txBox="1"/>
          <p:nvPr/>
        </p:nvSpPr>
        <p:spPr>
          <a:xfrm>
            <a:off x="0" y="1653525"/>
            <a:ext cx="406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Hard disk drive, tape</a:t>
            </a:r>
          </a:p>
        </p:txBody>
      </p:sp>
    </p:spTree>
    <p:extLst>
      <p:ext uri="{BB962C8B-B14F-4D97-AF65-F5344CB8AC3E}">
        <p14:creationId xmlns:p14="http://schemas.microsoft.com/office/powerpoint/2010/main" val="1204714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9CBA784-95E5-450D-93B1-F0BAEEAC3D1C}"/>
              </a:ext>
            </a:extLst>
          </p:cNvPr>
          <p:cNvSpPr/>
          <p:nvPr/>
        </p:nvSpPr>
        <p:spPr>
          <a:xfrm>
            <a:off x="4066829" y="1653526"/>
            <a:ext cx="4062586" cy="52044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DF526EC-DE65-4402-B1E8-EF4BDD7FF319}"/>
              </a:ext>
            </a:extLst>
          </p:cNvPr>
          <p:cNvSpPr/>
          <p:nvPr/>
        </p:nvSpPr>
        <p:spPr>
          <a:xfrm>
            <a:off x="0" y="1653527"/>
            <a:ext cx="4062586" cy="52044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176565" y="523174"/>
            <a:ext cx="501092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BAECA36A-C15C-476D-9D2F-D9A23C4FA1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716" y="2432319"/>
            <a:ext cx="2283963" cy="1805758"/>
          </a:xfrm>
          <a:prstGeom prst="rect">
            <a:avLst/>
          </a:prstGeom>
        </p:spPr>
      </p:pic>
      <p:pic>
        <p:nvPicPr>
          <p:cNvPr id="5" name="Picture 4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318392D1-A148-4BC0-974A-BF7BD507DB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3472" y="2408197"/>
            <a:ext cx="1833047" cy="1769971"/>
          </a:xfrm>
          <a:prstGeom prst="rect">
            <a:avLst/>
          </a:prstGeom>
        </p:spPr>
      </p:pic>
      <p:pic>
        <p:nvPicPr>
          <p:cNvPr id="4" name="Picture 3" descr="A close up of electronics&#10;&#10;Description automatically generated">
            <a:extLst>
              <a:ext uri="{FF2B5EF4-FFF2-40B4-BE49-F238E27FC236}">
                <a16:creationId xmlns:a16="http://schemas.microsoft.com/office/drawing/2014/main" id="{05461BD4-322B-4ED5-9DA3-A149908C3D4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905" y="4784089"/>
            <a:ext cx="2514600" cy="1719072"/>
          </a:xfrm>
          <a:prstGeom prst="rect">
            <a:avLst/>
          </a:prstGeom>
        </p:spPr>
      </p:pic>
      <p:pic>
        <p:nvPicPr>
          <p:cNvPr id="1028" name="Picture 4" descr="Related image">
            <a:extLst>
              <a:ext uri="{FF2B5EF4-FFF2-40B4-BE49-F238E27FC236}">
                <a16:creationId xmlns:a16="http://schemas.microsoft.com/office/drawing/2014/main" id="{08C088DD-9E04-4E3F-AC69-FA9DAF221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6246" y="4450221"/>
            <a:ext cx="2135724" cy="213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B08F49-7C16-498F-8BEC-9A317C55D1D5}"/>
              </a:ext>
            </a:extLst>
          </p:cNvPr>
          <p:cNvSpPr txBox="1"/>
          <p:nvPr/>
        </p:nvSpPr>
        <p:spPr>
          <a:xfrm>
            <a:off x="1476588" y="1284193"/>
            <a:ext cx="1079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Magnetic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45BD65-15CC-4894-B1AC-87D58C2807E4}"/>
              </a:ext>
            </a:extLst>
          </p:cNvPr>
          <p:cNvSpPr txBox="1"/>
          <p:nvPr/>
        </p:nvSpPr>
        <p:spPr>
          <a:xfrm>
            <a:off x="5653117" y="1284193"/>
            <a:ext cx="863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Optical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34B6AB-B309-4357-9BF5-38D26708075A}"/>
              </a:ext>
            </a:extLst>
          </p:cNvPr>
          <p:cNvSpPr txBox="1"/>
          <p:nvPr/>
        </p:nvSpPr>
        <p:spPr>
          <a:xfrm>
            <a:off x="0" y="1653525"/>
            <a:ext cx="406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Hard disk drive, tape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BBFB03-F09F-4C49-A2B6-99F76A8C1AB9}"/>
              </a:ext>
            </a:extLst>
          </p:cNvPr>
          <p:cNvSpPr txBox="1"/>
          <p:nvPr/>
        </p:nvSpPr>
        <p:spPr>
          <a:xfrm>
            <a:off x="4063002" y="1641271"/>
            <a:ext cx="406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CD-R/RW, DVD-R/RW, Blu-ray</a:t>
            </a:r>
          </a:p>
        </p:txBody>
      </p:sp>
    </p:spTree>
    <p:extLst>
      <p:ext uri="{BB962C8B-B14F-4D97-AF65-F5344CB8AC3E}">
        <p14:creationId xmlns:p14="http://schemas.microsoft.com/office/powerpoint/2010/main" val="863876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9CBA784-95E5-450D-93B1-F0BAEEAC3D1C}"/>
              </a:ext>
            </a:extLst>
          </p:cNvPr>
          <p:cNvSpPr/>
          <p:nvPr/>
        </p:nvSpPr>
        <p:spPr>
          <a:xfrm>
            <a:off x="4066829" y="1653526"/>
            <a:ext cx="4062586" cy="52044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DF526EC-DE65-4402-B1E8-EF4BDD7FF319}"/>
              </a:ext>
            </a:extLst>
          </p:cNvPr>
          <p:cNvSpPr/>
          <p:nvPr/>
        </p:nvSpPr>
        <p:spPr>
          <a:xfrm>
            <a:off x="0" y="1653527"/>
            <a:ext cx="4062586" cy="52044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F1D27A4-4164-4322-995C-C71E0E232EB5}"/>
              </a:ext>
            </a:extLst>
          </p:cNvPr>
          <p:cNvSpPr/>
          <p:nvPr/>
        </p:nvSpPr>
        <p:spPr>
          <a:xfrm>
            <a:off x="8129414" y="1653525"/>
            <a:ext cx="4062586" cy="5204473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176565" y="523174"/>
            <a:ext cx="501092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BAECA36A-C15C-476D-9D2F-D9A23C4FA1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716" y="2432319"/>
            <a:ext cx="2283963" cy="1805758"/>
          </a:xfrm>
          <a:prstGeom prst="rect">
            <a:avLst/>
          </a:prstGeom>
        </p:spPr>
      </p:pic>
      <p:pic>
        <p:nvPicPr>
          <p:cNvPr id="5" name="Picture 4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318392D1-A148-4BC0-974A-BF7BD507DB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3472" y="2408197"/>
            <a:ext cx="1833047" cy="1769971"/>
          </a:xfrm>
          <a:prstGeom prst="rect">
            <a:avLst/>
          </a:prstGeom>
        </p:spPr>
      </p:pic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B37F2CA9-7A0D-4A26-92F1-7F2CB222D13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9799" y="2479641"/>
            <a:ext cx="3491693" cy="989895"/>
          </a:xfrm>
          <a:prstGeom prst="rect">
            <a:avLst/>
          </a:prstGeom>
        </p:spPr>
      </p:pic>
      <p:pic>
        <p:nvPicPr>
          <p:cNvPr id="12" name="Picture 11" descr="A close up of a device&#10;&#10;Description automatically generated">
            <a:extLst>
              <a:ext uri="{FF2B5EF4-FFF2-40B4-BE49-F238E27FC236}">
                <a16:creationId xmlns:a16="http://schemas.microsoft.com/office/drawing/2014/main" id="{1D83FA14-30D8-4E86-81F5-DB9B3EAA3A8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64195">
            <a:off x="8750455" y="3536936"/>
            <a:ext cx="2816678" cy="1850669"/>
          </a:xfrm>
          <a:prstGeom prst="rect">
            <a:avLst/>
          </a:prstGeom>
        </p:spPr>
      </p:pic>
      <p:pic>
        <p:nvPicPr>
          <p:cNvPr id="13" name="Picture 12" descr="A picture containing knife&#10;&#10;Description automatically generated">
            <a:extLst>
              <a:ext uri="{FF2B5EF4-FFF2-40B4-BE49-F238E27FC236}">
                <a16:creationId xmlns:a16="http://schemas.microsoft.com/office/drawing/2014/main" id="{88399762-446E-4AA7-8E7F-834045D2EA4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75415" y="5332979"/>
            <a:ext cx="2640563" cy="1198740"/>
          </a:xfrm>
          <a:prstGeom prst="rect">
            <a:avLst/>
          </a:prstGeom>
        </p:spPr>
      </p:pic>
      <p:pic>
        <p:nvPicPr>
          <p:cNvPr id="4" name="Picture 3" descr="A close up of electronics&#10;&#10;Description automatically generated">
            <a:extLst>
              <a:ext uri="{FF2B5EF4-FFF2-40B4-BE49-F238E27FC236}">
                <a16:creationId xmlns:a16="http://schemas.microsoft.com/office/drawing/2014/main" id="{05461BD4-322B-4ED5-9DA3-A149908C3D4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905" y="4784089"/>
            <a:ext cx="2514600" cy="1719072"/>
          </a:xfrm>
          <a:prstGeom prst="rect">
            <a:avLst/>
          </a:prstGeom>
        </p:spPr>
      </p:pic>
      <p:pic>
        <p:nvPicPr>
          <p:cNvPr id="1028" name="Picture 4" descr="Related image">
            <a:extLst>
              <a:ext uri="{FF2B5EF4-FFF2-40B4-BE49-F238E27FC236}">
                <a16:creationId xmlns:a16="http://schemas.microsoft.com/office/drawing/2014/main" id="{08C088DD-9E04-4E3F-AC69-FA9DAF221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6246" y="4450221"/>
            <a:ext cx="2135724" cy="213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AB08F49-7C16-498F-8BEC-9A317C55D1D5}"/>
              </a:ext>
            </a:extLst>
          </p:cNvPr>
          <p:cNvSpPr txBox="1"/>
          <p:nvPr/>
        </p:nvSpPr>
        <p:spPr>
          <a:xfrm>
            <a:off x="1476588" y="1284193"/>
            <a:ext cx="1079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Magnetic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45BD65-15CC-4894-B1AC-87D58C2807E4}"/>
              </a:ext>
            </a:extLst>
          </p:cNvPr>
          <p:cNvSpPr txBox="1"/>
          <p:nvPr/>
        </p:nvSpPr>
        <p:spPr>
          <a:xfrm>
            <a:off x="5653117" y="1284193"/>
            <a:ext cx="863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Optical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34139EF-0D66-4063-BAE5-442E64075EC5}"/>
              </a:ext>
            </a:extLst>
          </p:cNvPr>
          <p:cNvSpPr txBox="1"/>
          <p:nvPr/>
        </p:nvSpPr>
        <p:spPr>
          <a:xfrm>
            <a:off x="9570959" y="1278505"/>
            <a:ext cx="1194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Solid-state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34B6AB-B309-4357-9BF5-38D26708075A}"/>
              </a:ext>
            </a:extLst>
          </p:cNvPr>
          <p:cNvSpPr txBox="1"/>
          <p:nvPr/>
        </p:nvSpPr>
        <p:spPr>
          <a:xfrm>
            <a:off x="0" y="1653525"/>
            <a:ext cx="406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Hard disk drive, tape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BBFB03-F09F-4C49-A2B6-99F76A8C1AB9}"/>
              </a:ext>
            </a:extLst>
          </p:cNvPr>
          <p:cNvSpPr txBox="1"/>
          <p:nvPr/>
        </p:nvSpPr>
        <p:spPr>
          <a:xfrm>
            <a:off x="4063002" y="1641271"/>
            <a:ext cx="406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CD-R/RW, DVD-R/RW, Blu-ray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0E8D266-A53E-4350-8C2B-8AC8C1740A43}"/>
              </a:ext>
            </a:extLst>
          </p:cNvPr>
          <p:cNvSpPr txBox="1"/>
          <p:nvPr/>
        </p:nvSpPr>
        <p:spPr>
          <a:xfrm>
            <a:off x="8125588" y="1646959"/>
            <a:ext cx="4062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SSD, memory stick, flash memory card</a:t>
            </a:r>
          </a:p>
        </p:txBody>
      </p:sp>
    </p:spTree>
    <p:extLst>
      <p:ext uri="{BB962C8B-B14F-4D97-AF65-F5344CB8AC3E}">
        <p14:creationId xmlns:p14="http://schemas.microsoft.com/office/powerpoint/2010/main" val="2691559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83259" y="422120"/>
            <a:ext cx="28185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erson riding a bike down a dirt road&#10;&#10;Description automatically generated">
            <a:extLst>
              <a:ext uri="{FF2B5EF4-FFF2-40B4-BE49-F238E27FC236}">
                <a16:creationId xmlns:a16="http://schemas.microsoft.com/office/drawing/2014/main" id="{98133B9A-00C3-4498-A63F-E17DD64F64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8342" y="422120"/>
            <a:ext cx="8033658" cy="64358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558D3C0-EF65-4F02-A55E-BC20ADC2F71A}"/>
              </a:ext>
            </a:extLst>
          </p:cNvPr>
          <p:cNvSpPr/>
          <p:nvPr/>
        </p:nvSpPr>
        <p:spPr>
          <a:xfrm>
            <a:off x="83259" y="1287293"/>
            <a:ext cx="3984888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Scenario: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elmet-mounted action camera.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24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83259" y="422120"/>
            <a:ext cx="28185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close up of a computer&#10;&#10;Description automatically generated">
            <a:extLst>
              <a:ext uri="{FF2B5EF4-FFF2-40B4-BE49-F238E27FC236}">
                <a16:creationId xmlns:a16="http://schemas.microsoft.com/office/drawing/2014/main" id="{FE4ABB60-DEAF-4CBA-AC48-1B78F58FD0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8340" y="422120"/>
            <a:ext cx="8033659" cy="64358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AEDBA8F-8BBD-415D-936E-D508FEFFA5F9}"/>
              </a:ext>
            </a:extLst>
          </p:cNvPr>
          <p:cNvSpPr/>
          <p:nvPr/>
        </p:nvSpPr>
        <p:spPr>
          <a:xfrm>
            <a:off x="83259" y="1287293"/>
            <a:ext cx="3984888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Scenario: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 computer storing an operating system and applications.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459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83259" y="422120"/>
            <a:ext cx="28185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erson standing in front of a computer&#10;&#10;Description automatically generated">
            <a:extLst>
              <a:ext uri="{FF2B5EF4-FFF2-40B4-BE49-F238E27FC236}">
                <a16:creationId xmlns:a16="http://schemas.microsoft.com/office/drawing/2014/main" id="{A34FE5B3-60B0-48E0-B8A7-DB1746E373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8340" y="422120"/>
            <a:ext cx="8033659" cy="64358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352A225-D6E9-4DEC-9CB9-C772042F1C25}"/>
              </a:ext>
            </a:extLst>
          </p:cNvPr>
          <p:cNvSpPr/>
          <p:nvPr/>
        </p:nvSpPr>
        <p:spPr>
          <a:xfrm>
            <a:off x="83259" y="1287293"/>
            <a:ext cx="4171500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Scenario: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ravel agent business backing up 800GB of data.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540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83259" y="422120"/>
            <a:ext cx="28185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icture containing person, indoor, young, boy&#10;&#10;Description automatically generated">
            <a:extLst>
              <a:ext uri="{FF2B5EF4-FFF2-40B4-BE49-F238E27FC236}">
                <a16:creationId xmlns:a16="http://schemas.microsoft.com/office/drawing/2014/main" id="{10CE1B80-0156-4986-B901-838E2C3D2D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8340" y="417455"/>
            <a:ext cx="8033660" cy="643588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3F09198-475E-4935-A0F2-D5415147EF35}"/>
              </a:ext>
            </a:extLst>
          </p:cNvPr>
          <p:cNvSpPr/>
          <p:nvPr/>
        </p:nvSpPr>
        <p:spPr>
          <a:xfrm>
            <a:off x="83259" y="1287293"/>
            <a:ext cx="3984888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Scenario: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student transferring files between home and school.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901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83259" y="422120"/>
            <a:ext cx="28185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DA60F9-41B9-4C33-BC51-A42CF0BDDD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3023" y="415401"/>
            <a:ext cx="8080166" cy="643793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4E8C911-AD2D-4B3D-98E1-39A129D43513}"/>
              </a:ext>
            </a:extLst>
          </p:cNvPr>
          <p:cNvSpPr/>
          <p:nvPr/>
        </p:nvSpPr>
        <p:spPr>
          <a:xfrm>
            <a:off x="83259" y="1287293"/>
            <a:ext cx="3984888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Scenario: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Distributing a video game for a console.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361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83259" y="422120"/>
            <a:ext cx="28185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group of people sitting at a table in front of a crowd&#10;&#10;Description automatically generated">
            <a:extLst>
              <a:ext uri="{FF2B5EF4-FFF2-40B4-BE49-F238E27FC236}">
                <a16:creationId xmlns:a16="http://schemas.microsoft.com/office/drawing/2014/main" id="{EE9C1041-20DB-44A9-BD79-E14C4EA79E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8340" y="422210"/>
            <a:ext cx="8033660" cy="643579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0C680DC-9234-4793-8CB2-B426099E2430}"/>
              </a:ext>
            </a:extLst>
          </p:cNvPr>
          <p:cNvSpPr/>
          <p:nvPr/>
        </p:nvSpPr>
        <p:spPr>
          <a:xfrm>
            <a:off x="83259" y="1287293"/>
            <a:ext cx="3984888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Scenario: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company storing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training videos long-term.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32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3327825-0621-4383-B07F-BC08C7BC648A}"/>
              </a:ext>
            </a:extLst>
          </p:cNvPr>
          <p:cNvSpPr/>
          <p:nvPr/>
        </p:nvSpPr>
        <p:spPr>
          <a:xfrm>
            <a:off x="83259" y="422120"/>
            <a:ext cx="281856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storage for a given application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icture containing grass, outdoor, person, green&#10;&#10;Description automatically generated">
            <a:extLst>
              <a:ext uri="{FF2B5EF4-FFF2-40B4-BE49-F238E27FC236}">
                <a16:creationId xmlns:a16="http://schemas.microsoft.com/office/drawing/2014/main" id="{8D33844F-F0C9-4C52-AF1B-C28974AEB0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8338" y="415730"/>
            <a:ext cx="8033661" cy="644226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941433-FA1E-473C-8848-389B858CD05A}"/>
              </a:ext>
            </a:extLst>
          </p:cNvPr>
          <p:cNvSpPr/>
          <p:nvPr/>
        </p:nvSpPr>
        <p:spPr>
          <a:xfrm>
            <a:off x="83259" y="1287293"/>
            <a:ext cx="3984888" cy="736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Scenario: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audio tracks on a portable MP3 player.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571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RVPSRJS5WCQE-1801518596-45144</_dlc_DocId>
    <_dlc_DocIdUrl xmlns="17a39593-945a-4813-81bf-1728cf9e5038">
      <Url>https://stpeterscatholicschool.sharepoint.com/sites/StaffShared/_layouts/15/DocIdRedir.aspx?ID=RVPSRJS5WCQE-1801518596-45144</Url>
      <Description>RVPSRJS5WCQE-1801518596-45144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5A009D-EC12-4694-AF7B-ECE32CA78066}"/>
</file>

<file path=customXml/itemProps2.xml><?xml version="1.0" encoding="utf-8"?>
<ds:datastoreItem xmlns:ds="http://schemas.openxmlformats.org/officeDocument/2006/customXml" ds:itemID="{FC263581-8666-4D1D-A708-509C5A0B10BC}"/>
</file>

<file path=customXml/itemProps3.xml><?xml version="1.0" encoding="utf-8"?>
<ds:datastoreItem xmlns:ds="http://schemas.openxmlformats.org/officeDocument/2006/customXml" ds:itemID="{E1CD3558-C073-4750-9C51-DA077C7DC838}"/>
</file>

<file path=customXml/itemProps4.xml><?xml version="1.0" encoding="utf-8"?>
<ds:datastoreItem xmlns:ds="http://schemas.openxmlformats.org/officeDocument/2006/customXml" ds:itemID="{02677F2E-A11A-48A0-A22E-EEF3B3962E77}"/>
</file>

<file path=docProps/app.xml><?xml version="1.0" encoding="utf-8"?>
<Properties xmlns="http://schemas.openxmlformats.org/officeDocument/2006/extended-properties" xmlns:vt="http://schemas.openxmlformats.org/officeDocument/2006/docPropsVTypes">
  <TotalTime>4267</TotalTime>
  <Words>384</Words>
  <Application>Microsoft Macintosh PowerPoint</Application>
  <PresentationFormat>Widescreen</PresentationFormat>
  <Paragraphs>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52</cp:revision>
  <dcterms:created xsi:type="dcterms:W3CDTF">2019-10-14T15:21:06Z</dcterms:created>
  <dcterms:modified xsi:type="dcterms:W3CDTF">2021-02-24T17:05:32Z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cfbe5891-2685-4d78-8f3a-69c476af305f</vt:lpwstr>
  </property>
  <property fmtid="{D5CDD505-2E9C-101B-9397-08002B2CF9AE}" pid="4" name="MediaServiceImageTags">
    <vt:lpwstr/>
  </property>
</Properties>
</file>