
<file path=[Content_Types].xml><?xml version="1.0" encoding="utf-8"?>
<Types xmlns="http://schemas.openxmlformats.org/package/2006/content-types">
  <Default Extension="png" ContentType="image/png"/>
  <Default Extension="png&amp;ehk=LfwxC5" ContentType="image/png"/>
  <Default Extension="rels" ContentType="application/vnd.openxmlformats-package.relationships+xml"/>
  <Default Extension="xml" ContentType="application/xml"/>
  <Default Extension="png&amp;ehk=EkjpDkgZ0kYbqI7VNXiEXA&amp;r=0&amp;pid=OfficeInsert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1" r:id="rId3"/>
    <p:sldId id="265" r:id="rId4"/>
    <p:sldId id="264" r:id="rId5"/>
    <p:sldId id="293" r:id="rId6"/>
    <p:sldId id="294" r:id="rId7"/>
    <p:sldId id="289" r:id="rId8"/>
    <p:sldId id="290" r:id="rId9"/>
    <p:sldId id="292" r:id="rId10"/>
    <p:sldId id="279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2AB92D-CB2F-4998-B78A-FB0C7C2EDB8D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E74F5-E1F7-40D2-8D39-7D60ED481B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391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900A0-48D6-460F-B795-733529B27C92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7613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900A0-48D6-460F-B795-733529B27C92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094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900A0-48D6-460F-B795-733529B27C92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1715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900A0-48D6-460F-B795-733529B27C92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764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900A0-48D6-460F-B795-733529B27C92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83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900A0-48D6-460F-B795-733529B27C92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9532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Representing sound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omputer_lab_icon.svg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3.png&amp;ehk=EkjpDkgZ0kYbqI7VNXiEXA&amp;r=0&amp;pid=OfficeInsert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commons.wikimedia.org/wiki/File:Speaker_Icon.svg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&amp;ehk=LfwxC5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Representing sound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5BD915-D84E-402E-B9E9-A37BF7A1A765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sound?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shirt&#10;&#10;Description automatically generated">
            <a:extLst>
              <a:ext uri="{FF2B5EF4-FFF2-40B4-BE49-F238E27FC236}">
                <a16:creationId xmlns:a16="http://schemas.microsoft.com/office/drawing/2014/main" id="{05E7EBC8-A0A0-4290-94F8-F83970F45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620" y="1222310"/>
            <a:ext cx="12678318" cy="5530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82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1FA2848-96DC-4599-87AB-3DBE2F6FF03D}"/>
              </a:ext>
            </a:extLst>
          </p:cNvPr>
          <p:cNvSpPr/>
          <p:nvPr/>
        </p:nvSpPr>
        <p:spPr>
          <a:xfrm>
            <a:off x="4342938" y="2885020"/>
            <a:ext cx="1294868" cy="1453889"/>
          </a:xfrm>
          <a:custGeom>
            <a:avLst/>
            <a:gdLst>
              <a:gd name="connsiteX0" fmla="*/ 692209 w 692209"/>
              <a:gd name="connsiteY0" fmla="*/ 330973 h 740684"/>
              <a:gd name="connsiteX1" fmla="*/ 393107 w 692209"/>
              <a:gd name="connsiteY1" fmla="*/ 732625 h 740684"/>
              <a:gd name="connsiteX2" fmla="*/ 222191 w 692209"/>
              <a:gd name="connsiteY2" fmla="*/ 6232 h 740684"/>
              <a:gd name="connsiteX3" fmla="*/ 0 w 692209"/>
              <a:gd name="connsiteY3" fmla="*/ 442068 h 74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209" h="740684">
                <a:moveTo>
                  <a:pt x="692209" y="330973"/>
                </a:moveTo>
                <a:cubicBezTo>
                  <a:pt x="581826" y="558860"/>
                  <a:pt x="471443" y="786748"/>
                  <a:pt x="393107" y="732625"/>
                </a:cubicBezTo>
                <a:cubicBezTo>
                  <a:pt x="314771" y="678502"/>
                  <a:pt x="287709" y="54658"/>
                  <a:pt x="222191" y="6232"/>
                </a:cubicBezTo>
                <a:cubicBezTo>
                  <a:pt x="156673" y="-42194"/>
                  <a:pt x="78336" y="199937"/>
                  <a:pt x="0" y="442068"/>
                </a:cubicBezTo>
              </a:path>
            </a:pathLst>
          </a:cu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5BD915-D84E-402E-B9E9-A37BF7A1A765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sound is sampled and stored in digital form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be 5">
            <a:extLst>
              <a:ext uri="{FF2B5EF4-FFF2-40B4-BE49-F238E27FC236}">
                <a16:creationId xmlns:a16="http://schemas.microsoft.com/office/drawing/2014/main" id="{BA7B918D-C6A1-4946-AD26-B81475A8130F}"/>
              </a:ext>
            </a:extLst>
          </p:cNvPr>
          <p:cNvSpPr/>
          <p:nvPr/>
        </p:nvSpPr>
        <p:spPr>
          <a:xfrm>
            <a:off x="5637806" y="2929862"/>
            <a:ext cx="1458723" cy="1124835"/>
          </a:xfrm>
          <a:prstGeom prst="cube">
            <a:avLst>
              <a:gd name="adj" fmla="val 1456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ADC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9CBCED5-DEC0-4DB8-8219-12A8347809F7}"/>
              </a:ext>
            </a:extLst>
          </p:cNvPr>
          <p:cNvGrpSpPr/>
          <p:nvPr/>
        </p:nvGrpSpPr>
        <p:grpSpPr>
          <a:xfrm>
            <a:off x="8732437" y="2284981"/>
            <a:ext cx="2837522" cy="2977484"/>
            <a:chOff x="5337560" y="2875659"/>
            <a:chExt cx="1516879" cy="1516879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73F74AF5-6C39-4383-BC91-06FB4AC4B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5337560" y="2875659"/>
              <a:ext cx="1516879" cy="1516879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9CAE78C-56CA-4001-A355-E25BB9BDF66F}"/>
                </a:ext>
              </a:extLst>
            </p:cNvPr>
            <p:cNvSpPr txBox="1"/>
            <p:nvPr/>
          </p:nvSpPr>
          <p:spPr>
            <a:xfrm>
              <a:off x="5475047" y="2999573"/>
              <a:ext cx="1327363" cy="893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/>
                <a:t>100100100100101001010011001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375ABFE-08E0-4E46-9AB4-69501AB1B2A6}"/>
              </a:ext>
            </a:extLst>
          </p:cNvPr>
          <p:cNvGrpSpPr/>
          <p:nvPr/>
        </p:nvGrpSpPr>
        <p:grpSpPr>
          <a:xfrm>
            <a:off x="7008108" y="2897255"/>
            <a:ext cx="1729669" cy="1224542"/>
            <a:chOff x="6679330" y="3247402"/>
            <a:chExt cx="707718" cy="623843"/>
          </a:xfrm>
        </p:grpSpPr>
        <p:cxnSp>
          <p:nvCxnSpPr>
            <p:cNvPr id="32" name="Connector: Elbow 31">
              <a:extLst>
                <a:ext uri="{FF2B5EF4-FFF2-40B4-BE49-F238E27FC236}">
                  <a16:creationId xmlns:a16="http://schemas.microsoft.com/office/drawing/2014/main" id="{57CEC0B5-4237-4AB0-A011-0DF2A53E7D83}"/>
                </a:ext>
              </a:extLst>
            </p:cNvPr>
            <p:cNvCxnSpPr/>
            <p:nvPr/>
          </p:nvCxnSpPr>
          <p:spPr>
            <a:xfrm>
              <a:off x="6679330" y="3543628"/>
              <a:ext cx="358212" cy="324549"/>
            </a:xfrm>
            <a:prstGeom prst="bentConnector3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FC072F9-E42B-485C-BD63-132DB1B4531E}"/>
                </a:ext>
              </a:extLst>
            </p:cNvPr>
            <p:cNvCxnSpPr/>
            <p:nvPr/>
          </p:nvCxnSpPr>
          <p:spPr>
            <a:xfrm flipV="1">
              <a:off x="7033189" y="3247402"/>
              <a:ext cx="0" cy="623843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or: Elbow 33">
              <a:extLst>
                <a:ext uri="{FF2B5EF4-FFF2-40B4-BE49-F238E27FC236}">
                  <a16:creationId xmlns:a16="http://schemas.microsoft.com/office/drawing/2014/main" id="{44ED2CAE-B8F1-4C38-B005-363F9E756231}"/>
                </a:ext>
              </a:extLst>
            </p:cNvPr>
            <p:cNvCxnSpPr/>
            <p:nvPr/>
          </p:nvCxnSpPr>
          <p:spPr>
            <a:xfrm>
              <a:off x="7028836" y="3252880"/>
              <a:ext cx="358212" cy="324549"/>
            </a:xfrm>
            <a:prstGeom prst="bentConnector3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1742BF26-31DC-49B3-9CEF-5ADC949FC399}"/>
              </a:ext>
            </a:extLst>
          </p:cNvPr>
          <p:cNvSpPr txBox="1"/>
          <p:nvPr/>
        </p:nvSpPr>
        <p:spPr>
          <a:xfrm>
            <a:off x="7258036" y="1804129"/>
            <a:ext cx="1186604" cy="957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Digital </a:t>
            </a:r>
          </a:p>
          <a:p>
            <a:pPr algn="ctr"/>
            <a:r>
              <a:rPr lang="en-GB" sz="2400" dirty="0"/>
              <a:t>signal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87ACCE8-6840-44E8-AC26-3BF59F4FD5DD}"/>
              </a:ext>
            </a:extLst>
          </p:cNvPr>
          <p:cNvSpPr txBox="1"/>
          <p:nvPr/>
        </p:nvSpPr>
        <p:spPr>
          <a:xfrm>
            <a:off x="4232917" y="1859620"/>
            <a:ext cx="1574135" cy="9575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Analogue </a:t>
            </a:r>
          </a:p>
          <a:p>
            <a:pPr algn="ctr"/>
            <a:r>
              <a:rPr lang="en-GB" sz="2400" dirty="0"/>
              <a:t>signal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C9287C3-04DD-4850-A1BD-1A9FBA178F66}"/>
              </a:ext>
            </a:extLst>
          </p:cNvPr>
          <p:cNvGrpSpPr/>
          <p:nvPr/>
        </p:nvGrpSpPr>
        <p:grpSpPr>
          <a:xfrm>
            <a:off x="752772" y="2677958"/>
            <a:ext cx="1648399" cy="1734212"/>
            <a:chOff x="203648" y="3252170"/>
            <a:chExt cx="881199" cy="883494"/>
          </a:xfrm>
        </p:grpSpPr>
        <p:pic>
          <p:nvPicPr>
            <p:cNvPr id="18" name="Picture 17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35273383-0E3A-4258-A46C-02629752E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648" y="3252170"/>
              <a:ext cx="654890" cy="883494"/>
            </a:xfrm>
            <a:prstGeom prst="rect">
              <a:avLst/>
            </a:prstGeom>
          </p:spPr>
        </p:pic>
        <p:pic>
          <p:nvPicPr>
            <p:cNvPr id="19" name="Picture 1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09C79BB-3463-4F7B-8164-3C4345C40F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6"/>
                </a:ext>
              </a:extLst>
            </a:blip>
            <a:srcRect l="58348"/>
            <a:stretch/>
          </p:blipFill>
          <p:spPr>
            <a:xfrm>
              <a:off x="859400" y="3533610"/>
              <a:ext cx="225447" cy="534112"/>
            </a:xfrm>
            <a:prstGeom prst="rect">
              <a:avLst/>
            </a:prstGeom>
          </p:spPr>
        </p:pic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642706C5-8054-4903-AA52-2E59211576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8697" y="2552438"/>
            <a:ext cx="1754241" cy="178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88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5BD915-D84E-402E-B9E9-A37BF7A1A765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Sound wave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44622A69-B948-4E30-AEB1-B26CD40B0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7789"/>
            <a:ext cx="12192000" cy="484258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32879B1-1773-41C0-B309-F219DFE08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64" y="993174"/>
            <a:ext cx="9154047" cy="405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latin typeface="+mn-lt"/>
                <a:cs typeface="Calibri" panose="020F0502020204030204" pitchFamily="34" charset="0"/>
              </a:rPr>
              <a:t>What affects the quality of a digitally converted sound wave?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2308C1-C0A4-4C88-990C-FD9E6C7312F0}"/>
              </a:ext>
            </a:extLst>
          </p:cNvPr>
          <p:cNvGrpSpPr/>
          <p:nvPr/>
        </p:nvGrpSpPr>
        <p:grpSpPr>
          <a:xfrm>
            <a:off x="21772" y="5234156"/>
            <a:ext cx="12192000" cy="798232"/>
            <a:chOff x="632036" y="2895944"/>
            <a:chExt cx="12192000" cy="798232"/>
          </a:xfrm>
        </p:grpSpPr>
        <p:sp>
          <p:nvSpPr>
            <p:cNvPr id="6" name="Rectangle 3">
              <a:extLst>
                <a:ext uri="{FF2B5EF4-FFF2-40B4-BE49-F238E27FC236}">
                  <a16:creationId xmlns:a16="http://schemas.microsoft.com/office/drawing/2014/main" id="{B886114A-EBAA-4FF6-B586-F090218F43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05671" y="2913362"/>
              <a:ext cx="5396593" cy="780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indent="0" eaLnBrk="1" hangingPunct="1">
                <a:spcBef>
                  <a:spcPct val="20000"/>
                </a:spcBef>
              </a:pPr>
              <a:r>
                <a:rPr lang="en-GB" sz="4400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Bit depth</a:t>
              </a:r>
            </a:p>
            <a:p>
              <a:pPr marL="0" indent="0" eaLnBrk="1" hangingPunct="1">
                <a:spcBef>
                  <a:spcPct val="20000"/>
                </a:spcBef>
              </a:pPr>
              <a:r>
                <a:rPr lang="en-GB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(detail)</a:t>
              </a:r>
            </a:p>
          </p:txBody>
        </p:sp>
        <p:sp>
          <p:nvSpPr>
            <p:cNvPr id="7" name="Rectangle 3">
              <a:extLst>
                <a:ext uri="{FF2B5EF4-FFF2-40B4-BE49-F238E27FC236}">
                  <a16:creationId xmlns:a16="http://schemas.microsoft.com/office/drawing/2014/main" id="{3BF4E588-092A-45AA-938B-0F0C176083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203" y="2895944"/>
              <a:ext cx="3617966" cy="780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indent="0" eaLnBrk="1" hangingPunct="1">
                <a:spcBef>
                  <a:spcPct val="20000"/>
                </a:spcBef>
              </a:pPr>
              <a:r>
                <a:rPr lang="en-GB" sz="4400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Sample rate</a:t>
              </a:r>
            </a:p>
            <a:p>
              <a:pPr marL="0" indent="0" eaLnBrk="1" hangingPunct="1">
                <a:spcBef>
                  <a:spcPct val="20000"/>
                </a:spcBef>
              </a:pPr>
              <a:r>
                <a:rPr lang="en-GB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(speed)</a:t>
              </a:r>
            </a:p>
          </p:txBody>
        </p:sp>
        <p:sp>
          <p:nvSpPr>
            <p:cNvPr id="9" name="Rectangle 3">
              <a:extLst>
                <a:ext uri="{FF2B5EF4-FFF2-40B4-BE49-F238E27FC236}">
                  <a16:creationId xmlns:a16="http://schemas.microsoft.com/office/drawing/2014/main" id="{21FB5D14-8201-4655-9653-E769029ED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2036" y="2913362"/>
              <a:ext cx="12192000" cy="780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eaLnBrk="0" hangingPunct="0"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indent="0" eaLnBrk="1" hangingPunct="1">
                <a:spcBef>
                  <a:spcPct val="20000"/>
                </a:spcBef>
              </a:pPr>
              <a:r>
                <a:rPr lang="en-GB" sz="4400" dirty="0">
                  <a:latin typeface="Calibri" panose="020F0502020204030204" pitchFamily="34" charset="0"/>
                  <a:cs typeface="Calibri" panose="020F0502020204030204" pitchFamily="34" charset="0"/>
                </a:rPr>
                <a:t>+</a:t>
              </a:r>
            </a:p>
            <a:p>
              <a:pPr marL="0" indent="0" algn="l" eaLnBrk="1" hangingPunct="1">
                <a:spcBef>
                  <a:spcPct val="20000"/>
                </a:spcBef>
              </a:pPr>
              <a:endParaRPr lang="en-GB" sz="4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indent="0" algn="l" eaLnBrk="1" hangingPunct="1">
                <a:spcBef>
                  <a:spcPct val="20000"/>
                </a:spcBef>
              </a:pPr>
              <a:endParaRPr lang="en-GB" sz="4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indent="0" algn="l" eaLnBrk="1" hangingPunct="1">
                <a:spcBef>
                  <a:spcPct val="20000"/>
                </a:spcBef>
              </a:pPr>
              <a:endParaRPr lang="en-GB" sz="4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0411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0572EBB-6B02-4B30-BB8F-9871E529BE6A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</a:t>
            </a:r>
            <a:r>
              <a:rPr lang="en-GB" sz="240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rate and bit depth</a:t>
            </a: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CB00490D-E39A-4C5A-831B-6CA97AEA2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9807" y="2671967"/>
            <a:ext cx="1966521" cy="35235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number of samples per second, measured in hertz (Hz).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typical audio file is recorded at 44,100Hz – i.e., 44,100 samples per second.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5EA894E-B77F-4286-87E7-0F6B521AF35E}"/>
              </a:ext>
            </a:extLst>
          </p:cNvPr>
          <p:cNvGrpSpPr/>
          <p:nvPr/>
        </p:nvGrpSpPr>
        <p:grpSpPr>
          <a:xfrm>
            <a:off x="0" y="2035163"/>
            <a:ext cx="5079808" cy="4748189"/>
            <a:chOff x="591334" y="2596729"/>
            <a:chExt cx="4109060" cy="3840813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F08BC40-0900-403C-A1C2-AFF636B3DB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1334" y="2596729"/>
              <a:ext cx="4109060" cy="3840813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3286743-AC15-47E1-89AB-4233AF443EE1}"/>
                </a:ext>
              </a:extLst>
            </p:cNvPr>
            <p:cNvSpPr txBox="1"/>
            <p:nvPr/>
          </p:nvSpPr>
          <p:spPr>
            <a:xfrm>
              <a:off x="2136711" y="2804064"/>
              <a:ext cx="1375889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GB" sz="1400" b="1" dirty="0"/>
                <a:t>3Hz sample rate</a:t>
              </a:r>
            </a:p>
          </p:txBody>
        </p:sp>
      </p:grpSp>
      <p:sp>
        <p:nvSpPr>
          <p:cNvPr id="15" name="Rectangle 3">
            <a:extLst>
              <a:ext uri="{FF2B5EF4-FFF2-40B4-BE49-F238E27FC236}">
                <a16:creationId xmlns:a16="http://schemas.microsoft.com/office/drawing/2014/main" id="{BC4753B0-8E3E-4BC4-AB22-7FCEC49AC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65" y="1181150"/>
            <a:ext cx="11387306" cy="98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</a:rPr>
              <a:t>Sample rate: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How often (frequency) the amplitude of a sound wave is recorded. The more often a sample is recorded, the smoother the playback will sound.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891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>
            <a:extLst>
              <a:ext uri="{FF2B5EF4-FFF2-40B4-BE49-F238E27FC236}">
                <a16:creationId xmlns:a16="http://schemas.microsoft.com/office/drawing/2014/main" id="{4E27D90F-A54E-45EA-BD2D-1231087DD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65" y="1181150"/>
            <a:ext cx="11387306" cy="98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</a:rPr>
              <a:t>Sample rate: 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How often (frequency) the amplitude of a sound wave is recorded. The more often a sample is recorded, the smoother the playback will sound.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F8959EA-AAD8-4545-89F7-8E41E66DD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9807" y="2671967"/>
            <a:ext cx="1966521" cy="35235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number of samples per second, measured in hertz (Hz).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typical audio file is recorded at 44,100Hz – i.e., 44,100 samples per second.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96951BA-3387-4BDB-8B85-09522E3EBDDE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</a:t>
            </a:r>
            <a:r>
              <a:rPr lang="en-GB" sz="240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rate and bit depth</a:t>
            </a: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6B7F10E-4AC4-43FA-A76B-399A878BB679}"/>
              </a:ext>
            </a:extLst>
          </p:cNvPr>
          <p:cNvGrpSpPr/>
          <p:nvPr/>
        </p:nvGrpSpPr>
        <p:grpSpPr>
          <a:xfrm>
            <a:off x="0" y="2035163"/>
            <a:ext cx="5079808" cy="4748189"/>
            <a:chOff x="591334" y="2596729"/>
            <a:chExt cx="4109060" cy="384081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C83FC37-4627-4202-B928-005C2B577A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1334" y="2596729"/>
              <a:ext cx="4109060" cy="3840813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3683DA0-88E3-49ED-97D5-9C7E84F7871B}"/>
                </a:ext>
              </a:extLst>
            </p:cNvPr>
            <p:cNvSpPr txBox="1"/>
            <p:nvPr/>
          </p:nvSpPr>
          <p:spPr>
            <a:xfrm>
              <a:off x="2136711" y="2804064"/>
              <a:ext cx="1375889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GB" sz="1400" b="1" dirty="0"/>
                <a:t>3Hz sample rate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EAF0718-132B-42DD-9D1A-2E1509680297}"/>
              </a:ext>
            </a:extLst>
          </p:cNvPr>
          <p:cNvGrpSpPr/>
          <p:nvPr/>
        </p:nvGrpSpPr>
        <p:grpSpPr>
          <a:xfrm>
            <a:off x="7046329" y="2023028"/>
            <a:ext cx="5072272" cy="4755725"/>
            <a:chOff x="7497702" y="2511386"/>
            <a:chExt cx="4102964" cy="3846909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7ABA93B-2224-4FA5-A889-665378EDEB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97702" y="2511386"/>
              <a:ext cx="4102964" cy="3846909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52DA86D-FA6E-4BFF-95C0-D350A17848A1}"/>
                </a:ext>
              </a:extLst>
            </p:cNvPr>
            <p:cNvSpPr txBox="1"/>
            <p:nvPr/>
          </p:nvSpPr>
          <p:spPr>
            <a:xfrm>
              <a:off x="9212425" y="2717275"/>
              <a:ext cx="1375889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GB" sz="1400" b="1" dirty="0"/>
                <a:t>6Hz sample 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23028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20124C2-8BDE-4601-88CA-F7CE06B30E8B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</a:t>
            </a:r>
            <a:r>
              <a:rPr lang="en-GB" sz="240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rate and bit depth</a:t>
            </a: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5ABD458-4CDF-4628-A8E9-165328CDF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65" y="1184631"/>
            <a:ext cx="11387306" cy="98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b="1">
                <a:latin typeface="Calibri" panose="020F0502020204030204" pitchFamily="34" charset="0"/>
                <a:cs typeface="Calibri" panose="020F0502020204030204" pitchFamily="34" charset="0"/>
              </a:rPr>
              <a:t>Bit depth:</a:t>
            </a:r>
            <a:r>
              <a:rPr lang="en-GB" sz="18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gradations of amplitude can be represented in a digital waveform.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169ACBF8-FFBD-4691-B099-1CD905558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7359" y="3177284"/>
            <a:ext cx="2725791" cy="31575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amount of information stored with each sample, measured in bits.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Typically, CDs are 16-bit, meaning each sample takes up 2 bytes and can store one of 65,536 amplitudes.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4AC725D-DA4C-4429-8F13-C401F4AA092B}"/>
              </a:ext>
            </a:extLst>
          </p:cNvPr>
          <p:cNvGrpSpPr/>
          <p:nvPr/>
        </p:nvGrpSpPr>
        <p:grpSpPr>
          <a:xfrm>
            <a:off x="87479" y="2841339"/>
            <a:ext cx="4478502" cy="3942013"/>
            <a:chOff x="591334" y="2670620"/>
            <a:chExt cx="4102964" cy="3611461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C8A9DC7-FD6C-483E-A8F0-54AAF24DC3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1334" y="2752191"/>
              <a:ext cx="4102964" cy="3529890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86728C6-C993-4926-A044-B7B05B462477}"/>
                </a:ext>
              </a:extLst>
            </p:cNvPr>
            <p:cNvSpPr txBox="1"/>
            <p:nvPr/>
          </p:nvSpPr>
          <p:spPr>
            <a:xfrm>
              <a:off x="1975586" y="2670620"/>
              <a:ext cx="1812643" cy="28196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2-bit depth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4077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>
            <a:extLst>
              <a:ext uri="{FF2B5EF4-FFF2-40B4-BE49-F238E27FC236}">
                <a16:creationId xmlns:a16="http://schemas.microsoft.com/office/drawing/2014/main" id="{4E27D90F-A54E-45EA-BD2D-1231087DD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65" y="1184631"/>
            <a:ext cx="11387306" cy="98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b="1">
                <a:latin typeface="Calibri" panose="020F0502020204030204" pitchFamily="34" charset="0"/>
                <a:cs typeface="Calibri" panose="020F0502020204030204" pitchFamily="34" charset="0"/>
              </a:rPr>
              <a:t>Bit depth:</a:t>
            </a:r>
            <a:r>
              <a:rPr lang="en-GB" sz="18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gradations of amplitude can be represented in a digital waveform.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DE2FA3A-175F-42EF-A58C-EF33DC67A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7359" y="3177284"/>
            <a:ext cx="2725791" cy="31575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amount of information stored with each sample, measured in bits.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Typically, CDs are 16-bit, meaning each sample takes up 2 bytes and can store one of 65,536 amplitudes.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784283E-4B43-4086-A102-7CBFB354C47B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</a:t>
            </a:r>
            <a:r>
              <a:rPr lang="en-GB" sz="240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rate and bit depth</a:t>
            </a: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16D5BEE-C834-4F15-A043-284C1F6CA5CE}"/>
              </a:ext>
            </a:extLst>
          </p:cNvPr>
          <p:cNvGrpSpPr/>
          <p:nvPr/>
        </p:nvGrpSpPr>
        <p:grpSpPr>
          <a:xfrm>
            <a:off x="87479" y="2590995"/>
            <a:ext cx="12023656" cy="4192357"/>
            <a:chOff x="87480" y="2942539"/>
            <a:chExt cx="11015430" cy="3840813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3F05248-C20C-49EB-B9CA-0F3CF8EB0E5D}"/>
                </a:ext>
              </a:extLst>
            </p:cNvPr>
            <p:cNvGrpSpPr/>
            <p:nvPr/>
          </p:nvGrpSpPr>
          <p:grpSpPr>
            <a:xfrm>
              <a:off x="87480" y="3171891"/>
              <a:ext cx="4102964" cy="3611461"/>
              <a:chOff x="591334" y="2670620"/>
              <a:chExt cx="4102964" cy="3611461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3BA05F3C-C9ED-41C4-885A-882C575D6C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334" y="2752191"/>
                <a:ext cx="4102964" cy="3529890"/>
              </a:xfrm>
              <a:prstGeom prst="rect">
                <a:avLst/>
              </a:prstGeom>
            </p:spPr>
          </p:pic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D2AA62F-8B8C-46C8-AD00-3AD6C119033E}"/>
                  </a:ext>
                </a:extLst>
              </p:cNvPr>
              <p:cNvSpPr txBox="1"/>
              <p:nvPr/>
            </p:nvSpPr>
            <p:spPr>
              <a:xfrm>
                <a:off x="1975586" y="2670620"/>
                <a:ext cx="1812643" cy="28196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/>
                  <a:t>2-bit depth</a:t>
                </a:r>
              </a:p>
            </p:txBody>
          </p:sp>
        </p:grp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6A521677-3443-4893-8C37-4D03CB356ED2}"/>
                </a:ext>
              </a:extLst>
            </p:cNvPr>
            <p:cNvGrpSpPr/>
            <p:nvPr/>
          </p:nvGrpSpPr>
          <p:grpSpPr>
            <a:xfrm>
              <a:off x="6993850" y="2942539"/>
              <a:ext cx="4109060" cy="3840813"/>
              <a:chOff x="7497704" y="2441268"/>
              <a:chExt cx="4109060" cy="3840813"/>
            </a:xfrm>
          </p:grpSpPr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01AD3E06-092B-44A1-AEE7-46B1F5B4FF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97704" y="2441268"/>
                <a:ext cx="4109060" cy="3840813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3EA08D9-0781-4740-B867-24030D81AFB9}"/>
                  </a:ext>
                </a:extLst>
              </p:cNvPr>
              <p:cNvSpPr txBox="1"/>
              <p:nvPr/>
            </p:nvSpPr>
            <p:spPr>
              <a:xfrm>
                <a:off x="8864688" y="2670619"/>
                <a:ext cx="1812643" cy="28196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/>
                  <a:t>4-bit depth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5704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>
            <a:extLst>
              <a:ext uri="{FF2B5EF4-FFF2-40B4-BE49-F238E27FC236}">
                <a16:creationId xmlns:a16="http://schemas.microsoft.com/office/drawing/2014/main" id="{4E27D90F-A54E-45EA-BD2D-1231087DD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65" y="1201958"/>
            <a:ext cx="12039600" cy="628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Sound file size = (Number of samples per second) x (Number of bits per sample) x (Length of sample in seconds) </a:t>
            </a:r>
          </a:p>
          <a:p>
            <a:pPr marL="285750" indent="-285750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A8B342B0-225C-47FE-87F6-AC7563EABD9B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sample sizes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79BCED-C60D-4809-81E8-620F348E2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5149"/>
            <a:ext cx="5486400" cy="5154125"/>
          </a:xfrm>
          <a:prstGeom prst="rect">
            <a:avLst/>
          </a:prstGeom>
        </p:spPr>
      </p:pic>
      <p:graphicFrame>
        <p:nvGraphicFramePr>
          <p:cNvPr id="108" name="Table 4">
            <a:extLst>
              <a:ext uri="{FF2B5EF4-FFF2-40B4-BE49-F238E27FC236}">
                <a16:creationId xmlns:a16="http://schemas.microsoft.com/office/drawing/2014/main" id="{1AD41C8D-1645-4B75-8252-9724B4995EE3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875927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Size of a sound file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Sample rate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samples per second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Duration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Length of sample in seconds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Bit depth</a:t>
                      </a:r>
                      <a:endParaRPr lang="en-GB" sz="1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needed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sample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577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Rectangle 106">
            <a:extLst>
              <a:ext uri="{FF2B5EF4-FFF2-40B4-BE49-F238E27FC236}">
                <a16:creationId xmlns:a16="http://schemas.microsoft.com/office/drawing/2014/main" id="{A8B342B0-225C-47FE-87F6-AC7563EABD9B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sample sizes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79BCED-C60D-4809-81E8-620F348E2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5149"/>
            <a:ext cx="5486400" cy="5154125"/>
          </a:xfrm>
          <a:prstGeom prst="rect">
            <a:avLst/>
          </a:prstGeom>
        </p:spPr>
      </p:pic>
      <p:graphicFrame>
        <p:nvGraphicFramePr>
          <p:cNvPr id="108" name="Table 4">
            <a:extLst>
              <a:ext uri="{FF2B5EF4-FFF2-40B4-BE49-F238E27FC236}">
                <a16:creationId xmlns:a16="http://schemas.microsoft.com/office/drawing/2014/main" id="{1AD41C8D-1645-4B75-8252-9724B4995EE3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875927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Size of a sound file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Sample rate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6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samples per second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Duration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3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Length of sample in seconds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Bit depth</a:t>
                      </a:r>
                      <a:endParaRPr lang="en-GB" sz="1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4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needed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sample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6 x 3 x 4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=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72 bits = </a:t>
                      </a:r>
                      <a:r>
                        <a:rPr lang="en-GB" sz="1800" b="0" dirty="0"/>
                        <a:t>9 bytes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sp>
        <p:nvSpPr>
          <p:cNvPr id="6" name="Rectangle 3">
            <a:extLst>
              <a:ext uri="{FF2B5EF4-FFF2-40B4-BE49-F238E27FC236}">
                <a16:creationId xmlns:a16="http://schemas.microsoft.com/office/drawing/2014/main" id="{DACBF4A7-FE9B-FB4B-A85F-4D1B9AE998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65" y="1201958"/>
            <a:ext cx="12039600" cy="628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Sound file size = (Number of samples per second) x (Number of bits per sample) x (Length of sample in seconds) </a:t>
            </a:r>
          </a:p>
          <a:p>
            <a:pPr marL="285750" indent="-285750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019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099827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Sound file size: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total number of bits in a sound file. Calculated as: (Number of samples per second) x (Number of bits per sample) x (Length of sample in seconds).</a:t>
            </a: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number of bits stored per sample. The 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higher the bit depth,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greater the quality of the sound and the larger the file size.</a:t>
            </a: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number of samples stored per second. The higher the sample rate, the higher the quality of the sound, and the larger the file size.</a:t>
            </a: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936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RVPSRJS5WCQE-1801518596-45154</_dlc_DocId>
    <_dlc_DocIdUrl xmlns="17a39593-945a-4813-81bf-1728cf9e5038">
      <Url>https://stpeterscatholicschool.sharepoint.com/sites/StaffShared/_layouts/15/DocIdRedir.aspx?ID=RVPSRJS5WCQE-1801518596-45154</Url>
      <Description>RVPSRJS5WCQE-1801518596-45154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8A80583-3A0A-4E57-A4CA-76307A8EB8F8}"/>
</file>

<file path=customXml/itemProps2.xml><?xml version="1.0" encoding="utf-8"?>
<ds:datastoreItem xmlns:ds="http://schemas.openxmlformats.org/officeDocument/2006/customXml" ds:itemID="{AB734260-7140-45C8-B57F-9F6D7DB81D01}"/>
</file>

<file path=customXml/itemProps3.xml><?xml version="1.0" encoding="utf-8"?>
<ds:datastoreItem xmlns:ds="http://schemas.openxmlformats.org/officeDocument/2006/customXml" ds:itemID="{F247FAF0-D81C-4850-820F-152B3B9D9A76}"/>
</file>

<file path=customXml/itemProps4.xml><?xml version="1.0" encoding="utf-8"?>
<ds:datastoreItem xmlns:ds="http://schemas.openxmlformats.org/officeDocument/2006/customXml" ds:itemID="{017966E7-9B9D-4F1B-BEA5-403E561BFA13}"/>
</file>

<file path=docProps/app.xml><?xml version="1.0" encoding="utf-8"?>
<Properties xmlns="http://schemas.openxmlformats.org/officeDocument/2006/extended-properties" xmlns:vt="http://schemas.openxmlformats.org/officeDocument/2006/docPropsVTypes">
  <TotalTime>4670</TotalTime>
  <Words>561</Words>
  <Application>Microsoft Macintosh PowerPoint</Application>
  <PresentationFormat>Widescreen</PresentationFormat>
  <Paragraphs>102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59</cp:revision>
  <dcterms:created xsi:type="dcterms:W3CDTF">2019-10-14T15:21:06Z</dcterms:created>
  <dcterms:modified xsi:type="dcterms:W3CDTF">2021-02-25T15:52:10Z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f4097500-ba28-4fe0-9b8e-e305b91268f4</vt:lpwstr>
  </property>
  <property fmtid="{D5CDD505-2E9C-101B-9397-08002B2CF9AE}" pid="4" name="MediaServiceImageTags">
    <vt:lpwstr/>
  </property>
</Properties>
</file>