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31"/>
  </p:notesMasterIdLst>
  <p:sldIdLst>
    <p:sldId id="1520" r:id="rId6"/>
    <p:sldId id="262" r:id="rId7"/>
    <p:sldId id="261" r:id="rId8"/>
    <p:sldId id="1521" r:id="rId9"/>
    <p:sldId id="1438" r:id="rId10"/>
    <p:sldId id="1437" r:id="rId11"/>
    <p:sldId id="269" r:id="rId12"/>
    <p:sldId id="273" r:id="rId13"/>
    <p:sldId id="524" r:id="rId14"/>
    <p:sldId id="1409" r:id="rId15"/>
    <p:sldId id="1420" r:id="rId16"/>
    <p:sldId id="1443" r:id="rId17"/>
    <p:sldId id="365" r:id="rId18"/>
    <p:sldId id="364" r:id="rId19"/>
    <p:sldId id="314" r:id="rId20"/>
    <p:sldId id="339" r:id="rId21"/>
    <p:sldId id="340" r:id="rId22"/>
    <p:sldId id="1439" r:id="rId23"/>
    <p:sldId id="1029" r:id="rId24"/>
    <p:sldId id="1030" r:id="rId25"/>
    <p:sldId id="1255" r:id="rId26"/>
    <p:sldId id="1024" r:id="rId27"/>
    <p:sldId id="1519" r:id="rId28"/>
    <p:sldId id="1522" r:id="rId29"/>
    <p:sldId id="1111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F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0AD86B1-DFBD-4C22-A122-2AA7458F1B01}" v="3" dt="2025-11-11T10:39:27.75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30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microsoft.com/office/2016/11/relationships/changesInfo" Target="changesInfos/changesInfo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notesMaster" Target="notesMasters/notesMaster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ableStyles" Target="tableStyle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A Douglas" userId="405fca76-fdef-4c37-ac45-bf4bb04030fc" providerId="ADAL" clId="{B0AD86B1-DFBD-4C22-A122-2AA7458F1B01}"/>
    <pc:docChg chg="custSel addSld modSld">
      <pc:chgData name="Miss A Douglas" userId="405fca76-fdef-4c37-ac45-bf4bb04030fc" providerId="ADAL" clId="{B0AD86B1-DFBD-4C22-A122-2AA7458F1B01}" dt="2025-11-11T10:39:38.659" v="70" actId="20577"/>
      <pc:docMkLst>
        <pc:docMk/>
      </pc:docMkLst>
      <pc:sldChg chg="modSp add mod">
        <pc:chgData name="Miss A Douglas" userId="405fca76-fdef-4c37-ac45-bf4bb04030fc" providerId="ADAL" clId="{B0AD86B1-DFBD-4C22-A122-2AA7458F1B01}" dt="2025-11-11T10:38:57.353" v="1" actId="27636"/>
        <pc:sldMkLst>
          <pc:docMk/>
          <pc:sldMk cId="1262376978" sldId="1111"/>
        </pc:sldMkLst>
        <pc:spChg chg="mod">
          <ac:chgData name="Miss A Douglas" userId="405fca76-fdef-4c37-ac45-bf4bb04030fc" providerId="ADAL" clId="{B0AD86B1-DFBD-4C22-A122-2AA7458F1B01}" dt="2025-11-11T10:38:57.353" v="1" actId="27636"/>
          <ac:spMkLst>
            <pc:docMk/>
            <pc:sldMk cId="1262376978" sldId="1111"/>
            <ac:spMk id="2" creationId="{C2F07CCD-4385-CF2A-4D62-C31D3AA3F1FD}"/>
          </ac:spMkLst>
        </pc:spChg>
      </pc:sldChg>
      <pc:sldChg chg="modSp mod">
        <pc:chgData name="Miss A Douglas" userId="405fca76-fdef-4c37-ac45-bf4bb04030fc" providerId="ADAL" clId="{B0AD86B1-DFBD-4C22-A122-2AA7458F1B01}" dt="2025-11-11T10:39:38.659" v="70" actId="20577"/>
        <pc:sldMkLst>
          <pc:docMk/>
          <pc:sldMk cId="4002451692" sldId="1520"/>
        </pc:sldMkLst>
        <pc:spChg chg="mod">
          <ac:chgData name="Miss A Douglas" userId="405fca76-fdef-4c37-ac45-bf4bb04030fc" providerId="ADAL" clId="{B0AD86B1-DFBD-4C22-A122-2AA7458F1B01}" dt="2025-11-11T10:39:38.659" v="70" actId="20577"/>
          <ac:spMkLst>
            <pc:docMk/>
            <pc:sldMk cId="4002451692" sldId="1520"/>
            <ac:spMk id="4" creationId="{0833D782-2B2E-FBC4-9779-0410692DD743}"/>
          </ac:spMkLst>
        </pc:spChg>
      </pc:sldChg>
      <pc:sldChg chg="add">
        <pc:chgData name="Miss A Douglas" userId="405fca76-fdef-4c37-ac45-bf4bb04030fc" providerId="ADAL" clId="{B0AD86B1-DFBD-4C22-A122-2AA7458F1B01}" dt="2025-11-11T10:38:57.299" v="0"/>
        <pc:sldMkLst>
          <pc:docMk/>
          <pc:sldMk cId="499518554" sldId="152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B2B1A-F0A9-47AC-B414-4683F8B5F69C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A2A084-9EDE-4D6D-ADBF-3B7FA97EDF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986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Add definition to vocabulary sheet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D25ED7-B9F3-4463-AD6D-B9B4A054934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64571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>
                <a:latin typeface="Comic Sans MS" panose="030F0702030302020204" pitchFamily="66" charset="0"/>
              </a:rPr>
              <a:t>The </a:t>
            </a:r>
            <a:r>
              <a:rPr lang="en-GB" b="1">
                <a:latin typeface="Comic Sans MS" panose="030F0702030302020204" pitchFamily="66" charset="0"/>
              </a:rPr>
              <a:t>tone</a:t>
            </a:r>
            <a:r>
              <a:rPr lang="en-GB">
                <a:latin typeface="Comic Sans MS" panose="030F0702030302020204" pitchFamily="66" charset="0"/>
              </a:rPr>
              <a:t> of the fiction extract is </a:t>
            </a:r>
            <a:r>
              <a:rPr lang="en-GB" b="1">
                <a:latin typeface="Comic Sans MS" panose="030F0702030302020204" pitchFamily="66" charset="0"/>
              </a:rPr>
              <a:t>tense and foreboding</a:t>
            </a:r>
            <a:r>
              <a:rPr lang="en-GB">
                <a:latin typeface="Comic Sans MS" panose="030F0702030302020204" pitchFamily="66" charset="0"/>
              </a:rPr>
              <a:t>, with a subtle undercurrent of </a:t>
            </a:r>
            <a:r>
              <a:rPr lang="en-GB" b="1">
                <a:latin typeface="Comic Sans MS" panose="030F0702030302020204" pitchFamily="66" charset="0"/>
              </a:rPr>
              <a:t>loneliness</a:t>
            </a:r>
            <a:r>
              <a:rPr lang="en-GB">
                <a:latin typeface="Comic Sans MS" panose="030F0702030302020204" pitchFamily="66" charset="0"/>
              </a:rPr>
              <a:t> and </a:t>
            </a:r>
            <a:r>
              <a:rPr lang="en-GB" b="1">
                <a:latin typeface="Comic Sans MS" panose="030F0702030302020204" pitchFamily="66" charset="0"/>
              </a:rPr>
              <a:t>uncertainty</a:t>
            </a:r>
            <a:r>
              <a:rPr lang="en-GB">
                <a:latin typeface="Comic Sans MS" panose="030F0702030302020204" pitchFamily="66" charset="0"/>
              </a:rPr>
              <a:t>.</a:t>
            </a:r>
          </a:p>
          <a:p>
            <a:endParaRPr lang="en-GB">
              <a:latin typeface="Comic Sans MS" panose="030F0702030302020204" pitchFamily="66" charset="0"/>
            </a:endParaRPr>
          </a:p>
          <a:p>
            <a:r>
              <a:rPr lang="en-GB" b="1">
                <a:latin typeface="Comic Sans MS" panose="030F0702030302020204" pitchFamily="66" charset="0"/>
              </a:rPr>
              <a:t>Key words/ideas that support this:</a:t>
            </a:r>
          </a:p>
          <a:p>
            <a:endParaRPr lang="en-GB" b="1">
              <a:latin typeface="Comic Sans MS" panose="030F0702030302020204" pitchFamily="66" charset="0"/>
            </a:endParaRPr>
          </a:p>
          <a:p>
            <a:pPr>
              <a:buFont typeface="+mj-lt"/>
              <a:buAutoNum type="arabicPeriod"/>
            </a:pPr>
            <a:r>
              <a:rPr lang="en-GB" b="1">
                <a:latin typeface="Comic Sans MS" panose="030F0702030302020204" pitchFamily="66" charset="0"/>
              </a:rPr>
              <a:t>“burned so August-hot”</a:t>
            </a:r>
            <a:r>
              <a:rPr lang="en-GB">
                <a:latin typeface="Comic Sans MS" panose="030F0702030302020204" pitchFamily="66" charset="0"/>
              </a:rPr>
              <a:t> – The oppressive heat sets a heavy, stifling atmosphere, often used to reflect emotional tension.</a:t>
            </a:r>
          </a:p>
          <a:p>
            <a:pPr>
              <a:buFont typeface="+mj-lt"/>
              <a:buAutoNum type="arabicPeriod"/>
            </a:pPr>
            <a:r>
              <a:rPr lang="en-GB" b="1">
                <a:latin typeface="Comic Sans MS" panose="030F0702030302020204" pitchFamily="66" charset="0"/>
              </a:rPr>
              <a:t>“the marsh’s moist breath” / “fog”</a:t>
            </a:r>
            <a:r>
              <a:rPr lang="en-GB">
                <a:latin typeface="Comic Sans MS" panose="030F0702030302020204" pitchFamily="66" charset="0"/>
              </a:rPr>
              <a:t> – Personifying the marsh adds a slightly eerie, surreal feeling. Fog implies obscurity or confusion—mirroring the character’s uncertainty.</a:t>
            </a:r>
          </a:p>
          <a:p>
            <a:pPr>
              <a:buFont typeface="+mj-lt"/>
              <a:buAutoNum type="arabicPeriod"/>
            </a:pPr>
            <a:r>
              <a:rPr lang="en-GB" b="1">
                <a:latin typeface="Comic Sans MS" panose="030F0702030302020204" pitchFamily="66" charset="0"/>
              </a:rPr>
              <a:t>“unusually quiet”</a:t>
            </a:r>
            <a:r>
              <a:rPr lang="en-GB">
                <a:latin typeface="Comic Sans MS" panose="030F0702030302020204" pitchFamily="66" charset="0"/>
              </a:rPr>
              <a:t> – Implies that something is off or unnatural, setting the reader on edge.</a:t>
            </a:r>
          </a:p>
          <a:p>
            <a:pPr>
              <a:buFont typeface="+mj-lt"/>
              <a:buAutoNum type="arabicPeriod"/>
            </a:pPr>
            <a:r>
              <a:rPr lang="en-GB" b="1">
                <a:latin typeface="Comic Sans MS" panose="030F0702030302020204" pitchFamily="66" charset="0"/>
              </a:rPr>
              <a:t>“low, slow flap”</a:t>
            </a:r>
            <a:r>
              <a:rPr lang="en-GB">
                <a:latin typeface="Comic Sans MS" panose="030F0702030302020204" pitchFamily="66" charset="0"/>
              </a:rPr>
              <a:t> – The deliberate pacing of this auditory image adds to the suspense, contrasting normal vibrant life with a slowed-down, almost watchful moment.</a:t>
            </a:r>
          </a:p>
          <a:p>
            <a:pPr>
              <a:buFont typeface="+mj-lt"/>
              <a:buAutoNum type="arabicPeriod"/>
            </a:pPr>
            <a:r>
              <a:rPr lang="en-GB" b="1">
                <a:latin typeface="Comic Sans MS" panose="030F0702030302020204" pitchFamily="66" charset="0"/>
              </a:rPr>
              <a:t>“screen door slap”</a:t>
            </a:r>
            <a:r>
              <a:rPr lang="en-GB">
                <a:latin typeface="Comic Sans MS" panose="030F0702030302020204" pitchFamily="66" charset="0"/>
              </a:rPr>
              <a:t> – A sudden, jarring sound that breaks the silence, </a:t>
            </a:r>
            <a:r>
              <a:rPr lang="en-GB" err="1">
                <a:latin typeface="Comic Sans MS" panose="030F0702030302020204" pitchFamily="66" charset="0"/>
              </a:rPr>
              <a:t>signaling</a:t>
            </a:r>
            <a:r>
              <a:rPr lang="en-GB">
                <a:latin typeface="Comic Sans MS" panose="030F0702030302020204" pitchFamily="66" charset="0"/>
              </a:rPr>
              <a:t> change or danger. It’s also a turning point in the scene.</a:t>
            </a:r>
          </a:p>
          <a:p>
            <a:pPr>
              <a:buFont typeface="+mj-lt"/>
              <a:buAutoNum type="arabicPeriod"/>
            </a:pPr>
            <a:r>
              <a:rPr lang="en-GB" b="1">
                <a:latin typeface="Comic Sans MS" panose="030F0702030302020204" pitchFamily="66" charset="0"/>
              </a:rPr>
              <a:t>“No sounds now but her own breathing”</a:t>
            </a:r>
            <a:r>
              <a:rPr lang="en-GB">
                <a:latin typeface="Comic Sans MS" panose="030F0702030302020204" pitchFamily="66" charset="0"/>
              </a:rPr>
              <a:t> – Emphasizes isolation and anxiety, drawing the reader into Kya’s perspective.</a:t>
            </a:r>
          </a:p>
          <a:p>
            <a:pPr>
              <a:buFont typeface="+mj-lt"/>
              <a:buAutoNum type="arabicPeriod"/>
            </a:pPr>
            <a:r>
              <a:rPr lang="en-GB" b="1">
                <a:latin typeface="Comic Sans MS" panose="030F0702030302020204" pitchFamily="66" charset="0"/>
              </a:rPr>
              <a:t>“Not Ma. She never let the door slam.”</a:t>
            </a:r>
            <a:r>
              <a:rPr lang="en-GB">
                <a:latin typeface="Comic Sans MS" panose="030F0702030302020204" pitchFamily="66" charset="0"/>
              </a:rPr>
              <a:t> – Introduces the idea of something being wrong, suggesting abandonment or something worse.</a:t>
            </a:r>
          </a:p>
          <a:p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E3E29-7A18-43A1-A296-771621C5D60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8941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/>
              <a:t>Key Tone Shifts: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/>
              <a:t>“burned” → “glowed”</a:t>
            </a:r>
            <a:r>
              <a:rPr lang="en-GB"/>
              <a:t> and </a:t>
            </a:r>
            <a:r>
              <a:rPr lang="en-GB" b="1"/>
              <a:t>“August-hot” → “golden August warmth”</a:t>
            </a:r>
            <a:r>
              <a:rPr lang="en-GB"/>
              <a:t>: transforms oppressive heat into welcoming sunshine.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/>
              <a:t>“moist breath hung” → “light mist drifted gently”</a:t>
            </a:r>
            <a:r>
              <a:rPr lang="en-GB"/>
              <a:t>: replaces heaviness with softness and lightness.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/>
              <a:t>“unusually quiet” → “basked peacefully”</a:t>
            </a:r>
            <a:r>
              <a:rPr lang="en-GB"/>
              <a:t>: replaces unease with </a:t>
            </a:r>
            <a:r>
              <a:rPr lang="en-GB" err="1"/>
              <a:t>tranquility</a:t>
            </a:r>
            <a:r>
              <a:rPr lang="en-GB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/>
              <a:t>“low, slow flap” → “graceful sweep”</a:t>
            </a:r>
            <a:r>
              <a:rPr lang="en-GB"/>
              <a:t>: makes the heron’s movement elegant, not ominous.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/>
              <a:t>“slap” → “click shut”</a:t>
            </a:r>
            <a:r>
              <a:rPr lang="en-GB"/>
              <a:t>: removes harshness and replaces it with gentler sound imagery.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/>
              <a:t>“No sounds now but her own breathing” → “All was still for a moment, save for her gentle breathing”</a:t>
            </a:r>
            <a:r>
              <a:rPr lang="en-GB"/>
              <a:t>: shifts isolation into peaceful calm.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/>
              <a:t>“Not Ma. She never let the door slam.” → “Maybe Ma, out to pick flowers—she always closed the door with care.”</a:t>
            </a:r>
            <a:r>
              <a:rPr lang="en-GB"/>
              <a:t>: replaces worry and suspicion with hope and warmth.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E3E29-7A18-43A1-A296-771621C5D60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4342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Discuss with the class the ground for this example before discussing the effects of the choices of McEwan’s words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1F5B474-3351-4041-A200-7ED1BCF1BAD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66992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You may want to get the students to stick this slide in their books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EEB6F1-4BA6-4B9B-93C5-FABFBBA45994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3263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B82E7A-AFCE-4CA4-96E9-BB42FDD2322A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9456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10B7AF-64E7-49B1-88E5-F18EA299743C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8122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Students should not need to spend too long – recapping only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10B7AF-64E7-49B1-88E5-F18EA299743C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0022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857A0-67AB-B215-D387-295E2BD10B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75EDC9E-1965-1C9E-0A0A-0B3F916EF2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BC6989-D9DB-5526-0EA1-2E5A8FF50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67BDF-3B0F-48CD-AE60-B6B77EB3DC28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332529-485A-D7A8-39B9-05BEF594D5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D3CED1-AEC0-A197-AFDF-30778A359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7C1-5D50-4C1D-AF27-B346B56C13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0791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BF32A8-CE81-BC8C-0C7D-FCF3E7119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02C90C-8707-E157-E1B8-A684893164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7578C6-E1A8-16A4-539F-33613AA00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67BDF-3B0F-48CD-AE60-B6B77EB3DC28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FCD9A7-4E14-52CE-75E1-FE0E416BB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673119-932F-139F-9FEA-3A96345D0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7C1-5D50-4C1D-AF27-B346B56C13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8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798947-D982-144E-42DA-4467AF809A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F4E1E6-407F-B861-234D-3FD054381C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0C8869-BA26-E120-1DA4-B58E42B53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67BDF-3B0F-48CD-AE60-B6B77EB3DC28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308955-2447-BC39-B173-741209F59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41A930-32B3-A6F7-96E0-366ED76B5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7C1-5D50-4C1D-AF27-B346B56C13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648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C34C8-E0EC-EF3F-FA35-66FABBA0D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1AC46C-85A0-0E7C-92D2-D98E242240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CFD2A0-EF4E-C5CF-7925-C2BF6E4294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56DB75-65C7-5870-A482-90DB7111BE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67BDF-3B0F-48CD-AE60-B6B77EB3DC28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55868C-6BE4-D759-63C4-6C42907C15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1EF40D-9EBE-F1A9-828F-5879964E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7C1-5D50-4C1D-AF27-B346B56C13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879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74C51-6113-BF7E-695B-B250704929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8084CB-7C22-E054-0039-02B57546A2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56F0CB-79CE-3329-4C58-04D3BDFD80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1B3D681-AE0B-7EF6-5C9E-FDD79A8C7D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89B59CC-1501-9768-829F-7E9A3A9F03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64A211-05B2-0CE9-62CE-6CDD07558B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67BDF-3B0F-48CD-AE60-B6B77EB3DC28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B4F0AC-01EC-01BE-F218-2315CC2BB5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B43783-06CD-1306-A85A-3A4A1AD49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7C1-5D50-4C1D-AF27-B346B56C13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824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6C3C3D-1066-7F45-7A5E-A6678D637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C7E0D0B-78FD-9C60-463B-9DFD4CB72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67BDF-3B0F-48CD-AE60-B6B77EB3DC28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E18DBC-69C9-82C1-8DC9-0DF686FF6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F7E845-B3AC-729B-DF9A-1EF871E04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7C1-5D50-4C1D-AF27-B346B56C13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798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D12E88-F75E-CDA2-E569-AC7519DF7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67BDF-3B0F-48CD-AE60-B6B77EB3DC28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DBC9863-75A0-1026-C82A-AF021BC60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6A08CA-4176-38DA-18F8-CBAE6F15E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7C1-5D50-4C1D-AF27-B346B56C13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043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415554-E220-7A79-2AB8-8DEDC37B18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6B1430-4AA2-30BA-E5C8-EF43F895D0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F75C4C-CB78-E79E-DBE5-1940C5585F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D7ECE1-1BD7-0C20-BF99-FA72CDEBE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67BDF-3B0F-48CD-AE60-B6B77EB3DC28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5E1B6E-6994-3F57-912C-5B516EB88D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984440-286D-B63E-587C-CD99F9C5B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7C1-5D50-4C1D-AF27-B346B56C13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6676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0028B-0853-840D-A6C6-BFA58792B7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469CE11-8766-B77D-78E1-74274065B7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10AFB3-6ABF-1E6B-74C3-12340A80DB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EB45CE-67EC-864F-CDF7-135DB16D8A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67BDF-3B0F-48CD-AE60-B6B77EB3DC28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517AED-D929-9D5A-3B9B-309E2AB48E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01EAB7-A8B1-2D5B-267B-463927A66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7C1-5D50-4C1D-AF27-B346B56C13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959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C0ACFC-9FB7-D9C7-DBD2-19E469E19E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BE9D0E-ECA6-AF6C-51E5-EEA135DDF4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26B7B5-4B9D-203A-71AB-CB7F14199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67BDF-3B0F-48CD-AE60-B6B77EB3DC28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BAB47E-9B69-4303-12D9-E28C5C2C6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77A668-B646-D129-3022-82A9FC263B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7C1-5D50-4C1D-AF27-B346B56C13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600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2BC4429-9099-8CA0-6923-9EFA6C51AA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0F9289-3694-7955-3B7C-50CB400A85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0B7F8D-14AE-B3CC-F9CC-82E5C7368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67BDF-3B0F-48CD-AE60-B6B77EB3DC28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9CD83F-05BD-8053-F593-2347C3414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C20FA2-4E7B-D031-0454-264AA7F91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7C1-5D50-4C1D-AF27-B346B56C13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0591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17B0D70-BF4D-11CE-F59E-5868BF6EB4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381084-D478-D341-8E1F-9097BFB613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8E8B34-600E-3EC6-18F8-D35A1AB569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AF67BDF-3B0F-48CD-AE60-B6B77EB3DC28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F4863F-DE83-7A4F-53F6-1C36ED2541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240F75-9FC4-BA28-3100-EC4DC35E99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23D07C1-5D50-4C1D-AF27-B346B56C13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934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Rb_dgJXckAA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Bh_7fMTspXs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sv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6DC68FA-77DD-7B6C-F2FE-A148A56056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20482" y="232913"/>
            <a:ext cx="9144000" cy="3053751"/>
          </a:xfrm>
          <a:ln w="28575"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 algn="l"/>
            <a:r>
              <a:rPr lang="en-GB" sz="2800" u="sng" dirty="0">
                <a:latin typeface="Comic Sans MS" panose="030F0702030302020204" pitchFamily="66" charset="0"/>
              </a:rPr>
              <a:t>Steps to successful revision: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marL="514350" indent="-514350" algn="l" fontAlgn="base">
              <a:buFont typeface="+mj-lt"/>
              <a:buAutoNum type="arabicPeriod"/>
            </a:pPr>
            <a:r>
              <a:rPr lang="en-GB" sz="2800" dirty="0">
                <a:latin typeface="Comic Sans MS" panose="030F0702030302020204" pitchFamily="66" charset="0"/>
              </a:rPr>
              <a:t>Blurt the topic.</a:t>
            </a:r>
            <a:r>
              <a:rPr lang="en-US" sz="2800" dirty="0">
                <a:latin typeface="Comic Sans MS" panose="030F0702030302020204" pitchFamily="66" charset="0"/>
              </a:rPr>
              <a:t>​</a:t>
            </a:r>
          </a:p>
          <a:p>
            <a:pPr marL="514350" indent="-514350" algn="l" fontAlgn="base">
              <a:buFont typeface="+mj-lt"/>
              <a:buAutoNum type="arabicPeriod"/>
            </a:pPr>
            <a:r>
              <a:rPr lang="en-GB" sz="2800" dirty="0">
                <a:latin typeface="Comic Sans MS" panose="030F0702030302020204" pitchFamily="66" charset="0"/>
              </a:rPr>
              <a:t>Make a mind map, adding new information that you didn’t remember when blurting.</a:t>
            </a:r>
          </a:p>
          <a:p>
            <a:pPr marL="514350" indent="-514350" algn="l" fontAlgn="base">
              <a:buFont typeface="+mj-lt"/>
              <a:buAutoNum type="arabicPeriod"/>
            </a:pPr>
            <a:r>
              <a:rPr lang="en-GB" sz="2800" dirty="0">
                <a:latin typeface="Comic Sans MS" panose="030F0702030302020204" pitchFamily="66" charset="0"/>
              </a:rPr>
              <a:t>Challenge yourself by having a go at the practice paper.</a:t>
            </a:r>
            <a:endParaRPr lang="en-US" sz="28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0833D782-2B2E-FBC4-9779-0410692DD743}"/>
              </a:ext>
            </a:extLst>
          </p:cNvPr>
          <p:cNvSpPr txBox="1">
            <a:spLocks/>
          </p:cNvSpPr>
          <p:nvPr/>
        </p:nvSpPr>
        <p:spPr>
          <a:xfrm>
            <a:off x="721743" y="3929332"/>
            <a:ext cx="10748513" cy="2510287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vert="horz" lIns="91440" tIns="45720" rIns="91440" bIns="45720" rtlCol="0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2800" u="sng" dirty="0">
                <a:latin typeface="Comic Sans MS" panose="030F0702030302020204" pitchFamily="66" charset="0"/>
              </a:rPr>
              <a:t>What you need to revise for your upcoming assessment:</a:t>
            </a:r>
          </a:p>
          <a:p>
            <a:pPr algn="l"/>
            <a:endParaRPr lang="en-GB" sz="2800" u="sng" dirty="0">
              <a:latin typeface="Comic Sans MS" panose="030F0702030302020204" pitchFamily="66" charset="0"/>
            </a:endParaRPr>
          </a:p>
          <a:p>
            <a:pPr marL="514350" indent="-514350" algn="l">
              <a:buFont typeface="+mj-lt"/>
              <a:buAutoNum type="arabicPeriod"/>
            </a:pPr>
            <a:r>
              <a:rPr lang="en-GB" sz="2800" dirty="0">
                <a:latin typeface="Comic Sans MS" panose="030F0702030302020204" pitchFamily="66" charset="0"/>
              </a:rPr>
              <a:t>Language analysis (including topic sentences)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GB" sz="2800" dirty="0">
                <a:latin typeface="Comic Sans MS" panose="030F0702030302020204" pitchFamily="66" charset="0"/>
              </a:rPr>
              <a:t>Structural analysis (including topic sentences)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GB" sz="2800" dirty="0">
                <a:latin typeface="Comic Sans MS" panose="030F0702030302020204" pitchFamily="66" charset="0"/>
              </a:rPr>
              <a:t>Evaluation (including topic sentences and embedding evidence)</a:t>
            </a:r>
          </a:p>
          <a:p>
            <a:pPr algn="l"/>
            <a:endParaRPr lang="en-US" sz="28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24516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686C7-410E-E9AB-D527-AC5BFD1113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Blurting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C9E0B8-EB90-492C-EC71-12B4A85082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66725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GB" b="1" dirty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Write a topic in the centre of a page.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Blurt from memory everything you know about the topic.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Check what you have written using your book or a revision guide. Correct it using a different colour.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Add extra facts/information using a different colour.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Revise the new information.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Repeat these steps until the topic is memorised.</a:t>
            </a:r>
          </a:p>
          <a:p>
            <a:endParaRPr lang="en-GB" dirty="0"/>
          </a:p>
        </p:txBody>
      </p:sp>
      <p:pic>
        <p:nvPicPr>
          <p:cNvPr id="2050" name="Picture 2" descr="Revision clock, everything pupils need to try these | Teaching Resources">
            <a:extLst>
              <a:ext uri="{FF2B5EF4-FFF2-40B4-BE49-F238E27FC236}">
                <a16:creationId xmlns:a16="http://schemas.microsoft.com/office/drawing/2014/main" id="{10D3431E-0B14-0C3E-A34F-963795EF6B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1690688"/>
            <a:ext cx="6191578" cy="4371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403976D-CBD2-75E1-1B5B-D6F4CB5B63CF}"/>
              </a:ext>
            </a:extLst>
          </p:cNvPr>
          <p:cNvSpPr txBox="1"/>
          <p:nvPr/>
        </p:nvSpPr>
        <p:spPr>
          <a:xfrm>
            <a:off x="6063356" y="365125"/>
            <a:ext cx="610446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What is the Blurting method and how can you use it to revise? - YouTube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96646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BD61C7-6626-43B9-DFE8-B25C8431C3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Mind maps</a:t>
            </a:r>
          </a:p>
        </p:txBody>
      </p:sp>
      <p:pic>
        <p:nvPicPr>
          <p:cNvPr id="1030" name="Picture 6" descr="Chiltern Hills Academy - Revision">
            <a:extLst>
              <a:ext uri="{FF2B5EF4-FFF2-40B4-BE49-F238E27FC236}">
                <a16:creationId xmlns:a16="http://schemas.microsoft.com/office/drawing/2014/main" id="{AAADE194-8310-B4F2-36D9-32F352C6D7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0219" y="1309131"/>
            <a:ext cx="7250546" cy="506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93ED06C-C9EC-4838-EB12-2E8836F13768}"/>
              </a:ext>
            </a:extLst>
          </p:cNvPr>
          <p:cNvSpPr txBox="1"/>
          <p:nvPr/>
        </p:nvSpPr>
        <p:spPr>
          <a:xfrm>
            <a:off x="6096000" y="36512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GCSE - How do you revise? (Mind map) - YouTube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81878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E5C91F-4956-A4A9-070B-A09DFEDFA0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77971" y="2005282"/>
            <a:ext cx="2078966" cy="284743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Here is an example mind-map based on structural analysis in English.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E70748-89A1-A4ED-00C4-895ADD4E584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4083829-7A5D-3EAB-D72F-6657A90972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5242" y="508959"/>
            <a:ext cx="8477453" cy="5986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1840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8C259D-24EF-2214-5211-3786C8D0C2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AF8828-E726-C785-2B17-5B14AB1C7A5A}"/>
              </a:ext>
            </a:extLst>
          </p:cNvPr>
          <p:cNvSpPr txBox="1">
            <a:spLocks/>
          </p:cNvSpPr>
          <p:nvPr/>
        </p:nvSpPr>
        <p:spPr>
          <a:xfrm>
            <a:off x="393988" y="559370"/>
            <a:ext cx="10772775" cy="120032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latin typeface="Comic Sans MS" panose="030F0702030302020204" pitchFamily="66" charset="0"/>
              </a:rPr>
              <a:t>Recap- Analysing language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E90A9D-7312-9CC6-5B1B-BFB395D8701C}"/>
              </a:ext>
            </a:extLst>
          </p:cNvPr>
          <p:cNvSpPr txBox="1"/>
          <p:nvPr/>
        </p:nvSpPr>
        <p:spPr>
          <a:xfrm>
            <a:off x="696565" y="1976602"/>
            <a:ext cx="10167619" cy="39703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Analysing language is the process of examining how writers use specific language choices to convey meaning, create effects, and achieve a particular purpose.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You might examine things like: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457200" indent="-457200">
              <a:buFontTx/>
              <a:buChar char="-"/>
            </a:pPr>
            <a:r>
              <a:rPr lang="en-GB" sz="2800" dirty="0">
                <a:latin typeface="Comic Sans MS" panose="030F0702030302020204" pitchFamily="66" charset="0"/>
              </a:rPr>
              <a:t>Specific word choices- verbs, adverbs, adjectives, etc.</a:t>
            </a:r>
          </a:p>
          <a:p>
            <a:pPr marL="457200" indent="-457200">
              <a:buFontTx/>
              <a:buChar char="-"/>
            </a:pPr>
            <a:r>
              <a:rPr lang="en-GB" sz="2800" dirty="0">
                <a:latin typeface="Comic Sans MS" panose="030F0702030302020204" pitchFamily="66" charset="0"/>
              </a:rPr>
              <a:t>Figurative language- similes, metaphors, imagery, personification</a:t>
            </a:r>
          </a:p>
        </p:txBody>
      </p:sp>
      <p:pic>
        <p:nvPicPr>
          <p:cNvPr id="1026" name="Picture 2" descr="Structured Translation and Analysis of Low-Resource Languages | Carnegie  Mellon University - Language Technologies Institute">
            <a:extLst>
              <a:ext uri="{FF2B5EF4-FFF2-40B4-BE49-F238E27FC236}">
                <a16:creationId xmlns:a16="http://schemas.microsoft.com/office/drawing/2014/main" id="{4147AB7E-6134-CA24-0A9B-65D5D8BDD9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6080" y="177655"/>
            <a:ext cx="1466850" cy="146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74846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4B1EA3A-6817-FDA3-B468-EB97B2DBD2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549" y="2696573"/>
            <a:ext cx="3824952" cy="1658198"/>
          </a:xfrm>
        </p:spPr>
        <p:txBody>
          <a:bodyPr/>
          <a:lstStyle/>
          <a:p>
            <a:r>
              <a:rPr lang="en-GB" b="1" u="sng">
                <a:latin typeface="Comic Sans MS" panose="030F0702030302020204" pitchFamily="66" charset="0"/>
              </a:rPr>
              <a:t>Deduction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DC331ED-59A2-3DB3-C726-C1843B02F0B8}"/>
              </a:ext>
            </a:extLst>
          </p:cNvPr>
          <p:cNvSpPr txBox="1"/>
          <p:nvPr/>
        </p:nvSpPr>
        <p:spPr>
          <a:xfrm>
            <a:off x="6169247" y="2828834"/>
            <a:ext cx="57528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>
                <a:latin typeface="Comic Sans MS" panose="030F0702030302020204" pitchFamily="66" charset="0"/>
              </a:rPr>
              <a:t>To deduce: arrive at (a fact or a conclusion) by reasoning; draw as a logical conclusion.</a:t>
            </a:r>
          </a:p>
        </p:txBody>
      </p:sp>
      <p:pic>
        <p:nvPicPr>
          <p:cNvPr id="57" name="Graphic 56" descr="Key outline">
            <a:extLst>
              <a:ext uri="{FF2B5EF4-FFF2-40B4-BE49-F238E27FC236}">
                <a16:creationId xmlns:a16="http://schemas.microsoft.com/office/drawing/2014/main" id="{543F593F-7BA6-A072-54A7-4EAEEA24F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75163" y="2503228"/>
            <a:ext cx="1851543" cy="1851543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4875ED2A-B063-C94A-51E5-2717EC020323}"/>
              </a:ext>
            </a:extLst>
          </p:cNvPr>
          <p:cNvSpPr txBox="1">
            <a:spLocks/>
          </p:cNvSpPr>
          <p:nvPr/>
        </p:nvSpPr>
        <p:spPr>
          <a:xfrm>
            <a:off x="358429" y="146261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u="sng">
                <a:latin typeface="Comic Sans MS" panose="030F0702030302020204" pitchFamily="66" charset="0"/>
              </a:rPr>
              <a:t>Inference</a:t>
            </a:r>
          </a:p>
        </p:txBody>
      </p:sp>
      <p:pic>
        <p:nvPicPr>
          <p:cNvPr id="9" name="Graphic 8" descr="Key outline">
            <a:extLst>
              <a:ext uri="{FF2B5EF4-FFF2-40B4-BE49-F238E27FC236}">
                <a16:creationId xmlns:a16="http://schemas.microsoft.com/office/drawing/2014/main" id="{D83A6252-A901-C87F-6890-9ACCF00F2B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816466" y="167134"/>
            <a:ext cx="1851543" cy="18515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37D8B10-28C4-4868-E122-4FDEDDA2E840}"/>
              </a:ext>
            </a:extLst>
          </p:cNvPr>
          <p:cNvSpPr txBox="1"/>
          <p:nvPr/>
        </p:nvSpPr>
        <p:spPr>
          <a:xfrm>
            <a:off x="6169247" y="220700"/>
            <a:ext cx="57528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>
                <a:latin typeface="Comic Sans MS" panose="030F0702030302020204" pitchFamily="66" charset="0"/>
              </a:rPr>
              <a:t>To infer: to draw conclusions that go beyond the literal meaning of the text or situation. It's about understanding what is </a:t>
            </a:r>
            <a:r>
              <a:rPr lang="en-GB" sz="2400" b="1" i="1">
                <a:latin typeface="Comic Sans MS" panose="030F0702030302020204" pitchFamily="66" charset="0"/>
              </a:rPr>
              <a:t>implied but not explicitly stated.</a:t>
            </a:r>
          </a:p>
        </p:txBody>
      </p:sp>
      <p:pic>
        <p:nvPicPr>
          <p:cNvPr id="12" name="Google Shape;196;p38">
            <a:extLst>
              <a:ext uri="{FF2B5EF4-FFF2-40B4-BE49-F238E27FC236}">
                <a16:creationId xmlns:a16="http://schemas.microsoft.com/office/drawing/2014/main" id="{CD561F59-20EB-38F7-CE6D-CBF516DD99AD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86425" y="4698305"/>
            <a:ext cx="5150163" cy="19389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404388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6D9152-33D5-5C64-549A-D281E9290BE0}"/>
              </a:ext>
            </a:extLst>
          </p:cNvPr>
          <p:cNvSpPr txBox="1">
            <a:spLocks/>
          </p:cNvSpPr>
          <p:nvPr/>
        </p:nvSpPr>
        <p:spPr>
          <a:xfrm>
            <a:off x="105619" y="314432"/>
            <a:ext cx="10772775" cy="120032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>
                <a:latin typeface="Cavolini" panose="03000502040302020204" pitchFamily="66" charset="0"/>
                <a:cs typeface="Cavolini" panose="03000502040302020204" pitchFamily="66" charset="0"/>
              </a:rPr>
              <a:t>Key vocabulary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59E7A4-6DF0-5E79-7BF2-125C214026F9}"/>
              </a:ext>
            </a:extLst>
          </p:cNvPr>
          <p:cNvSpPr txBox="1"/>
          <p:nvPr/>
        </p:nvSpPr>
        <p:spPr>
          <a:xfrm>
            <a:off x="105619" y="1399997"/>
            <a:ext cx="117146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latin typeface="Cavolini" panose="03000502040302020204" pitchFamily="66" charset="0"/>
                <a:cs typeface="Cavolini" panose="03000502040302020204" pitchFamily="66" charset="0"/>
              </a:rPr>
              <a:t>When exploring a vocabulary choice made by a writer, you can look at meanings and connotations.</a:t>
            </a:r>
          </a:p>
        </p:txBody>
      </p:sp>
      <p:pic>
        <p:nvPicPr>
          <p:cNvPr id="4" name="Graphic 3" descr="Key outline">
            <a:extLst>
              <a:ext uri="{FF2B5EF4-FFF2-40B4-BE49-F238E27FC236}">
                <a16:creationId xmlns:a16="http://schemas.microsoft.com/office/drawing/2014/main" id="{262905B4-32E3-69A7-D65B-A737A75236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8253" y="2063645"/>
            <a:ext cx="1505543" cy="15055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0C3508C-17C3-287B-704E-B509BF2506D6}"/>
              </a:ext>
            </a:extLst>
          </p:cNvPr>
          <p:cNvSpPr txBox="1"/>
          <p:nvPr/>
        </p:nvSpPr>
        <p:spPr>
          <a:xfrm>
            <a:off x="1954723" y="2560185"/>
            <a:ext cx="70745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solidFill>
                  <a:srgbClr val="00B05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Meaning = the definition of a word</a:t>
            </a:r>
          </a:p>
        </p:txBody>
      </p:sp>
      <p:pic>
        <p:nvPicPr>
          <p:cNvPr id="6" name="Graphic 5" descr="Key outline">
            <a:extLst>
              <a:ext uri="{FF2B5EF4-FFF2-40B4-BE49-F238E27FC236}">
                <a16:creationId xmlns:a16="http://schemas.microsoft.com/office/drawing/2014/main" id="{96BF0F0C-7EF8-59CC-7C62-83761D8515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8253" y="3569188"/>
            <a:ext cx="1505543" cy="15055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2833C07-04AE-46ED-3308-7D3AB833A53D}"/>
              </a:ext>
            </a:extLst>
          </p:cNvPr>
          <p:cNvSpPr txBox="1"/>
          <p:nvPr/>
        </p:nvSpPr>
        <p:spPr>
          <a:xfrm>
            <a:off x="1954722" y="3971704"/>
            <a:ext cx="99490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solidFill>
                  <a:srgbClr val="7030A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Connotation = emotions and ideas suggested by a word in addition to its literal meaning.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10509B9-4631-51E3-F435-96E3E277EEEE}"/>
              </a:ext>
            </a:extLst>
          </p:cNvPr>
          <p:cNvSpPr txBox="1"/>
          <p:nvPr/>
        </p:nvSpPr>
        <p:spPr>
          <a:xfrm>
            <a:off x="288253" y="5245768"/>
            <a:ext cx="11615494" cy="120032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>
                <a:latin typeface="Cavolini" panose="03000502040302020204" pitchFamily="66" charset="0"/>
                <a:cs typeface="Cavolini" panose="03000502040302020204" pitchFamily="66" charset="0"/>
              </a:rPr>
              <a:t>Example: She </a:t>
            </a:r>
            <a:r>
              <a:rPr lang="en-GB" sz="2400" b="1">
                <a:solidFill>
                  <a:srgbClr val="FF000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shouted</a:t>
            </a:r>
            <a:r>
              <a:rPr lang="en-GB" sz="2400">
                <a:latin typeface="Cavolini" panose="03000502040302020204" pitchFamily="66" charset="0"/>
                <a:cs typeface="Cavolini" panose="03000502040302020204" pitchFamily="66" charset="0"/>
              </a:rPr>
              <a:t> at the class for their poor behaviour.</a:t>
            </a:r>
            <a:br>
              <a:rPr lang="en-GB" sz="2400">
                <a:latin typeface="Cavolini" panose="03000502040302020204" pitchFamily="66" charset="0"/>
                <a:cs typeface="Cavolini" panose="03000502040302020204" pitchFamily="66" charset="0"/>
              </a:rPr>
            </a:br>
            <a:r>
              <a:rPr lang="en-GB" sz="2400">
                <a:solidFill>
                  <a:srgbClr val="00B05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Meaning = To speak in a loud voice </a:t>
            </a:r>
          </a:p>
          <a:p>
            <a:r>
              <a:rPr lang="en-GB" sz="2400">
                <a:solidFill>
                  <a:srgbClr val="7030A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Connotation = anger, aggression, frustration</a:t>
            </a:r>
          </a:p>
        </p:txBody>
      </p:sp>
    </p:spTree>
    <p:extLst>
      <p:ext uri="{BB962C8B-B14F-4D97-AF65-F5344CB8AC3E}">
        <p14:creationId xmlns:p14="http://schemas.microsoft.com/office/powerpoint/2010/main" val="646588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921D6-DAA3-BE4D-97BD-783EBF0CDDEB}"/>
              </a:ext>
            </a:extLst>
          </p:cNvPr>
          <p:cNvSpPr txBox="1">
            <a:spLocks/>
          </p:cNvSpPr>
          <p:nvPr/>
        </p:nvSpPr>
        <p:spPr>
          <a:xfrm>
            <a:off x="108957" y="522980"/>
            <a:ext cx="11974086" cy="135394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>
                <a:latin typeface="Comic Sans MS" panose="030F0702030302020204" pitchFamily="66" charset="0"/>
              </a:rPr>
              <a:t>Vocab choices in context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E3C499-06B1-5040-C42D-4E31891B1996}"/>
              </a:ext>
            </a:extLst>
          </p:cNvPr>
          <p:cNvSpPr txBox="1"/>
          <p:nvPr/>
        </p:nvSpPr>
        <p:spPr>
          <a:xfrm>
            <a:off x="3731795" y="2910789"/>
            <a:ext cx="4728410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400">
                <a:latin typeface="Comic Sans MS" panose="030F0702030302020204" pitchFamily="66" charset="0"/>
              </a:rPr>
              <a:t>Shouted</a:t>
            </a:r>
          </a:p>
          <a:p>
            <a:pPr algn="ctr"/>
            <a:r>
              <a:rPr lang="en-GB" sz="2400">
                <a:solidFill>
                  <a:srgbClr val="00B050"/>
                </a:solidFill>
                <a:latin typeface="Comic Sans MS" panose="030F0702030302020204" pitchFamily="66" charset="0"/>
              </a:rPr>
              <a:t>Meaning = To speak loudly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28DB8D0-7294-2360-3121-7C7969B9748D}"/>
              </a:ext>
            </a:extLst>
          </p:cNvPr>
          <p:cNvSpPr txBox="1"/>
          <p:nvPr/>
        </p:nvSpPr>
        <p:spPr>
          <a:xfrm>
            <a:off x="625642" y="1493780"/>
            <a:ext cx="109407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>
                <a:latin typeface="Comic Sans MS" panose="030F0702030302020204" pitchFamily="66" charset="0"/>
              </a:rPr>
              <a:t>The same word can have different connotations depending on how it is used and therefore, it is essential that you understand the context in which the word is being used.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97C01B-A1CE-B173-823E-FABB0234A077}"/>
              </a:ext>
            </a:extLst>
          </p:cNvPr>
          <p:cNvSpPr txBox="1"/>
          <p:nvPr/>
        </p:nvSpPr>
        <p:spPr>
          <a:xfrm>
            <a:off x="389021" y="3962330"/>
            <a:ext cx="11413958" cy="2677656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>
                <a:latin typeface="Comic Sans MS"/>
              </a:rPr>
              <a:t>TASK: How are the connotations of ‘shouted’ different in each example below?</a:t>
            </a:r>
            <a:br>
              <a:rPr lang="en-GB" sz="2400">
                <a:latin typeface="Comic Sans MS" panose="030F0702030302020204" pitchFamily="66" charset="0"/>
              </a:rPr>
            </a:br>
            <a:endParaRPr lang="en-GB" sz="2400">
              <a:latin typeface="Comic Sans MS" panose="030F0702030302020204" pitchFamily="66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GB" sz="2400">
                <a:latin typeface="Comic Sans MS"/>
              </a:rPr>
              <a:t>When Taylor Swift came on stage, she </a:t>
            </a:r>
            <a:r>
              <a:rPr lang="en-GB" sz="2400">
                <a:solidFill>
                  <a:srgbClr val="00B050"/>
                </a:solidFill>
                <a:latin typeface="Comic Sans MS"/>
              </a:rPr>
              <a:t>shouted</a:t>
            </a:r>
            <a:r>
              <a:rPr lang="en-GB" sz="2400">
                <a:latin typeface="Comic Sans MS"/>
              </a:rPr>
              <a:t> at the top of her voice.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>
                <a:latin typeface="Comic Sans MS"/>
              </a:rPr>
              <a:t>He saw the puppy run out into the road and </a:t>
            </a:r>
            <a:r>
              <a:rPr lang="en-GB" sz="2400">
                <a:solidFill>
                  <a:srgbClr val="00B050"/>
                </a:solidFill>
                <a:latin typeface="Comic Sans MS"/>
              </a:rPr>
              <a:t>shouted</a:t>
            </a:r>
            <a:r>
              <a:rPr lang="en-GB" sz="2400">
                <a:latin typeface="Comic Sans MS"/>
              </a:rPr>
              <a:t> at his dad to stop the car.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>
                <a:latin typeface="Comic Sans MS"/>
              </a:rPr>
              <a:t>His sister had gone into Luke’s room without his permission and so he </a:t>
            </a:r>
            <a:r>
              <a:rPr lang="en-GB" sz="2400">
                <a:solidFill>
                  <a:srgbClr val="00B050"/>
                </a:solidFill>
                <a:latin typeface="Comic Sans MS"/>
              </a:rPr>
              <a:t>shouted</a:t>
            </a:r>
            <a:r>
              <a:rPr lang="en-GB" sz="2400">
                <a:latin typeface="Comic Sans MS"/>
              </a:rPr>
              <a:t> at her.</a:t>
            </a:r>
          </a:p>
        </p:txBody>
      </p:sp>
    </p:spTree>
    <p:extLst>
      <p:ext uri="{BB962C8B-B14F-4D97-AF65-F5344CB8AC3E}">
        <p14:creationId xmlns:p14="http://schemas.microsoft.com/office/powerpoint/2010/main" val="17186617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4241C96-432D-1626-5E34-45C48FA69ED3}"/>
              </a:ext>
            </a:extLst>
          </p:cNvPr>
          <p:cNvSpPr txBox="1"/>
          <p:nvPr/>
        </p:nvSpPr>
        <p:spPr>
          <a:xfrm>
            <a:off x="291643" y="1909866"/>
            <a:ext cx="6837997" cy="30382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kern="10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The morning </a:t>
            </a:r>
            <a:r>
              <a:rPr lang="en-GB" sz="2000" b="1" kern="100">
                <a:solidFill>
                  <a:srgbClr val="FF0000"/>
                </a:solidFill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burned so August-hot</a:t>
            </a:r>
            <a:r>
              <a:rPr lang="en-GB" sz="2000" kern="10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GB" sz="2000" b="1" kern="100">
                <a:solidFill>
                  <a:schemeClr val="accent6">
                    <a:lumMod val="75000"/>
                  </a:schemeClr>
                </a:solidFill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the marsh's moist breath</a:t>
            </a:r>
            <a:r>
              <a:rPr lang="en-GB" sz="2000" kern="10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hung the oaks and pines with </a:t>
            </a:r>
            <a:r>
              <a:rPr lang="en-GB" sz="2000" b="1" kern="100">
                <a:solidFill>
                  <a:schemeClr val="accent6">
                    <a:lumMod val="75000"/>
                  </a:schemeClr>
                </a:solidFill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fog</a:t>
            </a:r>
            <a:r>
              <a:rPr lang="en-GB" sz="2000" kern="10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. The palmetto patches stood </a:t>
            </a:r>
            <a:r>
              <a:rPr lang="en-GB" sz="2000" b="1" kern="100">
                <a:solidFill>
                  <a:srgbClr val="7030A0"/>
                </a:solidFill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unusually quiet </a:t>
            </a:r>
            <a:r>
              <a:rPr lang="en-GB" sz="2000" kern="10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except for the </a:t>
            </a:r>
            <a:r>
              <a:rPr lang="en-GB" sz="2000" b="1" kern="100">
                <a:solidFill>
                  <a:srgbClr val="00B0F0"/>
                </a:solidFill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low, slow flap </a:t>
            </a:r>
            <a:r>
              <a:rPr lang="en-GB" sz="2000" kern="10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of the heron's wings lifting from the lagoon. And then, Kya, only six at the time, heard the </a:t>
            </a:r>
            <a:r>
              <a:rPr lang="en-GB" sz="2000" b="1" kern="100">
                <a:solidFill>
                  <a:srgbClr val="F69E00"/>
                </a:solidFill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screen door slap</a:t>
            </a:r>
            <a:r>
              <a:rPr lang="en-GB" sz="2000" kern="10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. Standing on the stool, she stopped scrubbing grits from the pot and lowered it into the basin of worn-out suds. </a:t>
            </a:r>
            <a:r>
              <a:rPr lang="en-GB" sz="2000" b="1" kern="100">
                <a:solidFill>
                  <a:srgbClr val="002060"/>
                </a:solidFill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No sounds now but her own breathing</a:t>
            </a:r>
            <a:r>
              <a:rPr lang="en-GB" sz="2000" kern="10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. Who had left the shack? </a:t>
            </a:r>
            <a:r>
              <a:rPr lang="en-GB" sz="2000" b="1" kern="10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Not Ma. She never let the door slam.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A7C840C-7316-CEBA-0E09-975876D0FF97}"/>
              </a:ext>
            </a:extLst>
          </p:cNvPr>
          <p:cNvSpPr txBox="1">
            <a:spLocks/>
          </p:cNvSpPr>
          <p:nvPr/>
        </p:nvSpPr>
        <p:spPr>
          <a:xfrm>
            <a:off x="264444" y="282391"/>
            <a:ext cx="11927556" cy="1379603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400">
                <a:latin typeface="Comic Sans MS" panose="030F0702030302020204" pitchFamily="66" charset="0"/>
              </a:rPr>
              <a:t>What picture do these words create?</a:t>
            </a:r>
          </a:p>
          <a:p>
            <a:endParaRPr lang="en-GB" sz="4400">
              <a:latin typeface="Comic Sans MS" panose="030F0702030302020204" pitchFamily="66" charset="0"/>
            </a:endParaRPr>
          </a:p>
          <a:p>
            <a:r>
              <a:rPr lang="en-GB" sz="4400">
                <a:latin typeface="Comic Sans MS" panose="030F0702030302020204" pitchFamily="66" charset="0"/>
              </a:rPr>
              <a:t>How do these word choices make us feel?</a:t>
            </a:r>
          </a:p>
        </p:txBody>
      </p:sp>
      <p:pic>
        <p:nvPicPr>
          <p:cNvPr id="8" name="Graphic 7" descr="Blackboard outline">
            <a:extLst>
              <a:ext uri="{FF2B5EF4-FFF2-40B4-BE49-F238E27FC236}">
                <a16:creationId xmlns:a16="http://schemas.microsoft.com/office/drawing/2014/main" id="{B7AA7F35-9788-7629-6063-8A878885A6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47605" y="1699495"/>
            <a:ext cx="3009601" cy="300960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014B834-A240-5396-D986-B92272376B0D}"/>
              </a:ext>
            </a:extLst>
          </p:cNvPr>
          <p:cNvSpPr txBox="1"/>
          <p:nvPr/>
        </p:nvSpPr>
        <p:spPr>
          <a:xfrm>
            <a:off x="6365631" y="5621502"/>
            <a:ext cx="59209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>
                <a:latin typeface="Comic Sans MS" panose="030F0702030302020204" pitchFamily="66" charset="0"/>
              </a:rPr>
              <a:t>What is the mood or tone the writer is intending to create?</a:t>
            </a:r>
          </a:p>
        </p:txBody>
      </p:sp>
      <p:pic>
        <p:nvPicPr>
          <p:cNvPr id="11" name="Graphic 10" descr="Thought outline">
            <a:extLst>
              <a:ext uri="{FF2B5EF4-FFF2-40B4-BE49-F238E27FC236}">
                <a16:creationId xmlns:a16="http://schemas.microsoft.com/office/drawing/2014/main" id="{08C99409-6E63-8B11-B444-7BA4022DA9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384714" y="5470940"/>
            <a:ext cx="1255230" cy="1255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223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4241C96-432D-1626-5E34-45C48FA69ED3}"/>
              </a:ext>
            </a:extLst>
          </p:cNvPr>
          <p:cNvSpPr txBox="1"/>
          <p:nvPr/>
        </p:nvSpPr>
        <p:spPr>
          <a:xfrm>
            <a:off x="264444" y="1558484"/>
            <a:ext cx="6837997" cy="43555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i="1">
                <a:latin typeface="Comic Sans MS" panose="030F0702030302020204" pitchFamily="66" charset="0"/>
              </a:rPr>
              <a:t>Example: </a:t>
            </a:r>
            <a:r>
              <a:rPr lang="en-GB" sz="2000">
                <a:latin typeface="Comic Sans MS" panose="030F0702030302020204" pitchFamily="66" charset="0"/>
              </a:rPr>
              <a:t>The morning </a:t>
            </a:r>
            <a:r>
              <a:rPr lang="en-GB" sz="2000" b="1">
                <a:solidFill>
                  <a:srgbClr val="FF0000"/>
                </a:solidFill>
                <a:latin typeface="Comic Sans MS" panose="030F0702030302020204" pitchFamily="66" charset="0"/>
              </a:rPr>
              <a:t>glowed with golden August warmth</a:t>
            </a:r>
            <a:r>
              <a:rPr lang="en-GB" sz="2000">
                <a:latin typeface="Comic Sans MS" panose="030F0702030302020204" pitchFamily="66" charset="0"/>
              </a:rPr>
              <a:t>, and a </a:t>
            </a:r>
            <a:r>
              <a:rPr lang="en-GB" sz="2000" b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light mist drifted gently </a:t>
            </a:r>
            <a:r>
              <a:rPr lang="en-GB" sz="2000">
                <a:latin typeface="Comic Sans MS" panose="030F0702030302020204" pitchFamily="66" charset="0"/>
              </a:rPr>
              <a:t>among the oaks and pines like a soft veil. The palmetto patches </a:t>
            </a:r>
            <a:r>
              <a:rPr lang="en-GB" sz="2000" b="1">
                <a:solidFill>
                  <a:srgbClr val="7030A0"/>
                </a:solidFill>
                <a:latin typeface="Comic Sans MS" panose="030F0702030302020204" pitchFamily="66" charset="0"/>
              </a:rPr>
              <a:t>basked peacefully </a:t>
            </a:r>
            <a:r>
              <a:rPr lang="en-GB" sz="2000">
                <a:latin typeface="Comic Sans MS" panose="030F0702030302020204" pitchFamily="66" charset="0"/>
              </a:rPr>
              <a:t>in the hush, broken only by the </a:t>
            </a:r>
            <a:r>
              <a:rPr lang="en-GB" sz="2000" b="1">
                <a:solidFill>
                  <a:srgbClr val="00B0F0"/>
                </a:solidFill>
                <a:latin typeface="Comic Sans MS" panose="030F0702030302020204" pitchFamily="66" charset="0"/>
              </a:rPr>
              <a:t>graceful sweep </a:t>
            </a:r>
            <a:r>
              <a:rPr lang="en-GB" sz="2000">
                <a:latin typeface="Comic Sans MS" panose="030F0702030302020204" pitchFamily="66" charset="0"/>
              </a:rPr>
              <a:t>of the heron’s wings rising from the sparkling lagoon. Then, Kya, only six at the time, heard </a:t>
            </a:r>
            <a:r>
              <a:rPr lang="en-GB" sz="2000" b="1">
                <a:solidFill>
                  <a:srgbClr val="F69E00"/>
                </a:solidFill>
                <a:latin typeface="Comic Sans MS" panose="030F0702030302020204" pitchFamily="66" charset="0"/>
              </a:rPr>
              <a:t>the screen door click shut </a:t>
            </a:r>
            <a:r>
              <a:rPr lang="en-GB" sz="2000">
                <a:latin typeface="Comic Sans MS" panose="030F0702030302020204" pitchFamily="66" charset="0"/>
              </a:rPr>
              <a:t>behind someone. Standing on the stool, she paused from scrubbing the last bits of grits and let the pot sink into a basin of sudsy water. </a:t>
            </a:r>
            <a:r>
              <a:rPr lang="en-GB" sz="2000" b="1">
                <a:solidFill>
                  <a:srgbClr val="002060"/>
                </a:solidFill>
                <a:latin typeface="Comic Sans MS" panose="030F0702030302020204" pitchFamily="66" charset="0"/>
              </a:rPr>
              <a:t>All was still for a moment, save for her gentle breathing</a:t>
            </a:r>
            <a:r>
              <a:rPr lang="en-GB" sz="2000">
                <a:latin typeface="Comic Sans MS" panose="030F0702030302020204" pitchFamily="66" charset="0"/>
              </a:rPr>
              <a:t>. Who had stepped outside the shack? </a:t>
            </a:r>
            <a:r>
              <a:rPr lang="en-GB" sz="2000" b="1">
                <a:solidFill>
                  <a:srgbClr val="00B050"/>
                </a:solidFill>
                <a:latin typeface="Comic Sans MS" panose="030F0702030302020204" pitchFamily="66" charset="0"/>
              </a:rPr>
              <a:t>Maybe Ma, out to pick flowers—she always closed the door with care.</a:t>
            </a:r>
            <a:endParaRPr lang="en-GB" sz="2000" b="1" kern="100">
              <a:solidFill>
                <a:srgbClr val="00B050"/>
              </a:solidFill>
              <a:effectLst/>
              <a:latin typeface="Comic Sans MS" panose="030F0702030302020204" pitchFamily="66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Graphic 7" descr="Blackboard outline">
            <a:extLst>
              <a:ext uri="{FF2B5EF4-FFF2-40B4-BE49-F238E27FC236}">
                <a16:creationId xmlns:a16="http://schemas.microsoft.com/office/drawing/2014/main" id="{B7AA7F35-9788-7629-6063-8A878885A6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89722" y="2646540"/>
            <a:ext cx="3009601" cy="300960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014B834-A240-5396-D986-B92272376B0D}"/>
              </a:ext>
            </a:extLst>
          </p:cNvPr>
          <p:cNvSpPr txBox="1"/>
          <p:nvPr/>
        </p:nvSpPr>
        <p:spPr>
          <a:xfrm>
            <a:off x="6365631" y="5621502"/>
            <a:ext cx="59209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>
                <a:latin typeface="Comic Sans MS" panose="030F0702030302020204" pitchFamily="66" charset="0"/>
              </a:rPr>
              <a:t>What is the mood or tone the writer is intending to create?</a:t>
            </a:r>
          </a:p>
        </p:txBody>
      </p:sp>
      <p:pic>
        <p:nvPicPr>
          <p:cNvPr id="11" name="Graphic 10" descr="Thought outline">
            <a:extLst>
              <a:ext uri="{FF2B5EF4-FFF2-40B4-BE49-F238E27FC236}">
                <a16:creationId xmlns:a16="http://schemas.microsoft.com/office/drawing/2014/main" id="{08C99409-6E63-8B11-B444-7BA4022DA9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923119" y="6146157"/>
            <a:ext cx="693074" cy="69307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5F3634-FA9B-8464-4AE3-30595A8114BB}"/>
              </a:ext>
            </a:extLst>
          </p:cNvPr>
          <p:cNvSpPr txBox="1">
            <a:spLocks/>
          </p:cNvSpPr>
          <p:nvPr/>
        </p:nvSpPr>
        <p:spPr>
          <a:xfrm>
            <a:off x="264444" y="97288"/>
            <a:ext cx="11927556" cy="954108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>
                <a:latin typeface="Comic Sans MS" panose="030F0702030302020204" pitchFamily="66" charset="0"/>
              </a:rPr>
              <a:t>TASK: You need to change the selected sections to create a bright, positive tone instead.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7BCD34-56A4-6F42-2892-0038AF00827F}"/>
              </a:ext>
            </a:extLst>
          </p:cNvPr>
          <p:cNvSpPr txBox="1"/>
          <p:nvPr/>
        </p:nvSpPr>
        <p:spPr>
          <a:xfrm>
            <a:off x="7560378" y="1208214"/>
            <a:ext cx="463162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>
                <a:latin typeface="Comic Sans MS" panose="030F0702030302020204" pitchFamily="66" charset="0"/>
              </a:rPr>
              <a:t>What picture do these words create?</a:t>
            </a:r>
          </a:p>
          <a:p>
            <a:endParaRPr lang="en-GB" sz="2400">
              <a:latin typeface="Comic Sans MS" panose="030F0702030302020204" pitchFamily="66" charset="0"/>
            </a:endParaRPr>
          </a:p>
          <a:p>
            <a:r>
              <a:rPr lang="en-GB" sz="2400">
                <a:latin typeface="Comic Sans MS" panose="030F0702030302020204" pitchFamily="66" charset="0"/>
              </a:rPr>
              <a:t>How do these word choices make us feel?</a:t>
            </a:r>
          </a:p>
        </p:txBody>
      </p:sp>
    </p:spTree>
    <p:extLst>
      <p:ext uri="{BB962C8B-B14F-4D97-AF65-F5344CB8AC3E}">
        <p14:creationId xmlns:p14="http://schemas.microsoft.com/office/powerpoint/2010/main" val="204154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1E62B7-D441-BA02-7D48-72EDAFF577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981565"/>
            <a:ext cx="10515600" cy="126263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>
                <a:latin typeface="Comic Sans MS" panose="030F0702030302020204" pitchFamily="66" charset="0"/>
              </a:rPr>
              <a:t>“</a:t>
            </a:r>
            <a:r>
              <a:rPr lang="en-GB" sz="3600" u="sng" dirty="0">
                <a:solidFill>
                  <a:srgbClr val="78206E"/>
                </a:solidFill>
                <a:latin typeface="Comic Sans MS" panose="030F0702030302020204" pitchFamily="66" charset="0"/>
              </a:rPr>
              <a:t>Swallowed</a:t>
            </a:r>
            <a:r>
              <a:rPr lang="en-GB" sz="3600" dirty="0">
                <a:latin typeface="Comic Sans MS" panose="030F0702030302020204" pitchFamily="66" charset="0"/>
              </a:rPr>
              <a:t> the </a:t>
            </a:r>
            <a:r>
              <a:rPr lang="en-GB" sz="3600" u="sng" dirty="0">
                <a:solidFill>
                  <a:srgbClr val="FF6600"/>
                </a:solidFill>
                <a:latin typeface="Comic Sans MS" panose="030F0702030302020204" pitchFamily="66" charset="0"/>
              </a:rPr>
              <a:t>light</a:t>
            </a:r>
            <a:r>
              <a:rPr lang="en-GB" sz="3600" dirty="0">
                <a:latin typeface="Comic Sans MS" panose="030F0702030302020204" pitchFamily="66" charset="0"/>
              </a:rPr>
              <a:t> in its </a:t>
            </a:r>
            <a:r>
              <a:rPr lang="en-GB" sz="3600" u="sng" dirty="0">
                <a:solidFill>
                  <a:srgbClr val="0070C0"/>
                </a:solidFill>
                <a:latin typeface="Comic Sans MS" panose="030F0702030302020204" pitchFamily="66" charset="0"/>
              </a:rPr>
              <a:t>muddy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u="sng" dirty="0">
                <a:solidFill>
                  <a:srgbClr val="78206E"/>
                </a:solidFill>
                <a:latin typeface="Comic Sans MS" panose="030F0702030302020204" pitchFamily="66" charset="0"/>
              </a:rPr>
              <a:t>throat</a:t>
            </a:r>
            <a:r>
              <a:rPr lang="en-GB" sz="3600" dirty="0">
                <a:latin typeface="Comic Sans MS" panose="030F0702030302020204" pitchFamily="66" charset="0"/>
              </a:rPr>
              <a:t>”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CEC5FA04-1450-1F3F-E1A5-7539C3CDBCFF}"/>
              </a:ext>
            </a:extLst>
          </p:cNvPr>
          <p:cNvSpPr/>
          <p:nvPr/>
        </p:nvSpPr>
        <p:spPr>
          <a:xfrm>
            <a:off x="155274" y="175254"/>
            <a:ext cx="2268747" cy="1354348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method is this?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8307964-6485-4A50-7ED4-A3C342A79879}"/>
              </a:ext>
            </a:extLst>
          </p:cNvPr>
          <p:cNvSpPr/>
          <p:nvPr/>
        </p:nvSpPr>
        <p:spPr>
          <a:xfrm>
            <a:off x="1851803" y="1078151"/>
            <a:ext cx="2268747" cy="1354348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are the connotations of this word?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7D7428B9-157C-3CBD-D0B6-84B0755AA9A4}"/>
              </a:ext>
            </a:extLst>
          </p:cNvPr>
          <p:cNvSpPr/>
          <p:nvPr/>
        </p:nvSpPr>
        <p:spPr>
          <a:xfrm>
            <a:off x="4553308" y="93377"/>
            <a:ext cx="2268747" cy="1354348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What are the connotations of this word?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669231B-A842-337C-BFB1-68414BEBA20D}"/>
              </a:ext>
            </a:extLst>
          </p:cNvPr>
          <p:cNvSpPr/>
          <p:nvPr/>
        </p:nvSpPr>
        <p:spPr>
          <a:xfrm>
            <a:off x="7384211" y="237075"/>
            <a:ext cx="2268747" cy="1936631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Is this word worth analysing? What is there to say?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DC709D0-DBDF-610E-2D32-903A794DD4A1}"/>
              </a:ext>
            </a:extLst>
          </p:cNvPr>
          <p:cNvSpPr/>
          <p:nvPr/>
        </p:nvSpPr>
        <p:spPr>
          <a:xfrm>
            <a:off x="9655834" y="1496532"/>
            <a:ext cx="2268747" cy="1354348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method is this? Link to the start.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F3A5A94C-962D-F130-A328-ECC85A266FBD}"/>
              </a:ext>
            </a:extLst>
          </p:cNvPr>
          <p:cNvSpPr/>
          <p:nvPr/>
        </p:nvSpPr>
        <p:spPr>
          <a:xfrm>
            <a:off x="9864306" y="93377"/>
            <a:ext cx="2268747" cy="1354348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Is there anything else interesting about this word choice?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85926F40-249E-9581-10A7-E3BB418E0358}"/>
              </a:ext>
            </a:extLst>
          </p:cNvPr>
          <p:cNvSpPr/>
          <p:nvPr/>
        </p:nvSpPr>
        <p:spPr>
          <a:xfrm>
            <a:off x="0" y="4012236"/>
            <a:ext cx="2652621" cy="2613803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Personification- makes the swamp seem alive and like it is deliberately (perhaps maliciously) taking the light-&gt; predatory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823B562-88EA-2508-45D4-6D3ACFE126F8}"/>
              </a:ext>
            </a:extLst>
          </p:cNvPr>
          <p:cNvSpPr/>
          <p:nvPr/>
        </p:nvSpPr>
        <p:spPr>
          <a:xfrm>
            <a:off x="2234241" y="3701721"/>
            <a:ext cx="3861759" cy="3286664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Suggests aggression and finality: once something is swallowed, it’s gone and cannot escape.</a:t>
            </a:r>
          </a:p>
          <a:p>
            <a:pPr algn="ctr"/>
            <a:r>
              <a:rPr lang="en-GB" sz="1600" dirty="0">
                <a:latin typeface="Comic Sans MS" panose="030F0702030302020204" pitchFamily="66" charset="0"/>
              </a:rPr>
              <a:t>-&gt; Implies the swamp doesn’t just block light but devours it completely.</a:t>
            </a:r>
          </a:p>
          <a:p>
            <a:pPr algn="ctr"/>
            <a:r>
              <a:rPr lang="en-GB" sz="1600" dirty="0">
                <a:latin typeface="Comic Sans MS" panose="030F0702030302020204" pitchFamily="66" charset="0"/>
              </a:rPr>
              <a:t>Creates a sense of darkness, mystery, and even danger.</a:t>
            </a:r>
          </a:p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D1B726CD-6245-9A53-E69C-668CEC31BA3B}"/>
              </a:ext>
            </a:extLst>
          </p:cNvPr>
          <p:cNvSpPr/>
          <p:nvPr/>
        </p:nvSpPr>
        <p:spPr>
          <a:xfrm>
            <a:off x="5789042" y="3652176"/>
            <a:ext cx="3405997" cy="2608689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Light is often associated with </a:t>
            </a:r>
            <a:r>
              <a:rPr lang="en-GB" b="1" dirty="0">
                <a:solidFill>
                  <a:schemeClr val="tx1"/>
                </a:solidFill>
                <a:latin typeface="Comic Sans MS" panose="030F0702030302020204" pitchFamily="66" charset="0"/>
              </a:rPr>
              <a:t>life, hope, and clarity- -&gt; 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By saying the swamp swallows light, the writer implies it swallows </a:t>
            </a:r>
            <a:r>
              <a:rPr lang="en-GB" b="1" dirty="0">
                <a:solidFill>
                  <a:schemeClr val="tx1"/>
                </a:solidFill>
                <a:latin typeface="Comic Sans MS" panose="030F0702030302020204" pitchFamily="66" charset="0"/>
              </a:rPr>
              <a:t>life and hope too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7247257A-BEA8-5F9B-183E-2DF1550DF4DB}"/>
              </a:ext>
            </a:extLst>
          </p:cNvPr>
          <p:cNvSpPr/>
          <p:nvPr/>
        </p:nvSpPr>
        <p:spPr>
          <a:xfrm>
            <a:off x="8652294" y="3522949"/>
            <a:ext cx="4097545" cy="3241674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“Muddy” conveys filth, heaviness, and lack of purity </a:t>
            </a:r>
            <a:r>
              <a:rPr lang="en-US" altLang="en-US" sz="1400" i="1" dirty="0">
                <a:solidFill>
                  <a:schemeClr val="bg1"/>
                </a:solidFill>
                <a:latin typeface="Comic Sans MS" panose="030F0702030302020204" pitchFamily="66" charset="0"/>
              </a:rPr>
              <a:t>(not that interesting on its own). </a:t>
            </a:r>
            <a:r>
              <a:rPr lang="en-US" altLang="en-US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“Throat” personifies the swamp as something with a gaping, consuming mouth—an unsettling, almost monstrous image.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-&gt; Together, “muddy throat” suggests suffocation, dirt, and an inability to breathe or escape.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EDF59D07-0EF5-4083-8727-2C15AB73B463}"/>
              </a:ext>
            </a:extLst>
          </p:cNvPr>
          <p:cNvSpPr/>
          <p:nvPr/>
        </p:nvSpPr>
        <p:spPr>
          <a:xfrm>
            <a:off x="4695645" y="1496532"/>
            <a:ext cx="2268747" cy="1354348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What do the connotations suggest about the swamp?</a:t>
            </a:r>
          </a:p>
        </p:txBody>
      </p:sp>
    </p:spTree>
    <p:extLst>
      <p:ext uri="{BB962C8B-B14F-4D97-AF65-F5344CB8AC3E}">
        <p14:creationId xmlns:p14="http://schemas.microsoft.com/office/powerpoint/2010/main" val="3802327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6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C7DE79-92F1-1D6A-DC1C-D53E90480AE0}"/>
              </a:ext>
            </a:extLst>
          </p:cNvPr>
          <p:cNvSpPr txBox="1">
            <a:spLocks/>
          </p:cNvSpPr>
          <p:nvPr/>
        </p:nvSpPr>
        <p:spPr>
          <a:xfrm>
            <a:off x="235528" y="439924"/>
            <a:ext cx="10772775" cy="92333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-12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Exploring effect</a:t>
            </a:r>
          </a:p>
        </p:txBody>
      </p:sp>
      <p:pic>
        <p:nvPicPr>
          <p:cNvPr id="3" name="Picture 2" descr="A blue circle with a person at a table&#10;&#10;Description automatically generated">
            <a:extLst>
              <a:ext uri="{FF2B5EF4-FFF2-40B4-BE49-F238E27FC236}">
                <a16:creationId xmlns:a16="http://schemas.microsoft.com/office/drawing/2014/main" id="{4FF36724-D213-3EF7-68A6-E504FAEAC4B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6305"/>
          <a:stretch/>
        </p:blipFill>
        <p:spPr>
          <a:xfrm>
            <a:off x="651621" y="2511937"/>
            <a:ext cx="1665630" cy="151722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2C2E67C-7DC6-769E-85C6-05E8ADD3192F}"/>
              </a:ext>
            </a:extLst>
          </p:cNvPr>
          <p:cNvSpPr txBox="1"/>
          <p:nvPr/>
        </p:nvSpPr>
        <p:spPr>
          <a:xfrm>
            <a:off x="3315652" y="2828835"/>
            <a:ext cx="5560695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very name 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Barry Tamerlane 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was enough to make you feel an 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icy hand reaching into your stomach.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1F5BA19-E3A8-3A5C-B5F6-978ACBD5432A}"/>
              </a:ext>
            </a:extLst>
          </p:cNvPr>
          <p:cNvSpPr txBox="1"/>
          <p:nvPr/>
        </p:nvSpPr>
        <p:spPr>
          <a:xfrm>
            <a:off x="8016240" y="439924"/>
            <a:ext cx="4175760" cy="52550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Tenor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Vehicle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Ground</a:t>
            </a: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9283F82-25F8-F523-D7CD-AE7B74180C91}"/>
              </a:ext>
            </a:extLst>
          </p:cNvPr>
          <p:cNvSpPr txBox="1"/>
          <p:nvPr/>
        </p:nvSpPr>
        <p:spPr>
          <a:xfrm>
            <a:off x="496842" y="4762903"/>
            <a:ext cx="3640817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McEwan shows the impact that bullying can have on someone’s emotional and physical wellbeing.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89693E8-3E66-E604-0FC2-82FA3819F80C}"/>
              </a:ext>
            </a:extLst>
          </p:cNvPr>
          <p:cNvSpPr txBox="1"/>
          <p:nvPr/>
        </p:nvSpPr>
        <p:spPr>
          <a:xfrm>
            <a:off x="1750473" y="1691640"/>
            <a:ext cx="8691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Exploring the ground of a writer’s metaphor can help us unpick the intended effects on the reader.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0F2C5BD-5AAC-7F84-6BB3-F80D1E454E9F}"/>
              </a:ext>
            </a:extLst>
          </p:cNvPr>
          <p:cNvSpPr txBox="1"/>
          <p:nvPr/>
        </p:nvSpPr>
        <p:spPr>
          <a:xfrm>
            <a:off x="4741545" y="4947568"/>
            <a:ext cx="327469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Barry’s bullying makes you feel physically sick.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76D2868-C28C-630C-1295-78F15C6E9738}"/>
              </a:ext>
            </a:extLst>
          </p:cNvPr>
          <p:cNvSpPr txBox="1"/>
          <p:nvPr/>
        </p:nvSpPr>
        <p:spPr>
          <a:xfrm>
            <a:off x="8917305" y="4762903"/>
            <a:ext cx="327469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McEwan presents a cold hand as a terrifying and deathly experience. 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332C5312-BD0C-68F3-78F8-C69946068A5D}"/>
              </a:ext>
            </a:extLst>
          </p:cNvPr>
          <p:cNvCxnSpPr/>
          <p:nvPr/>
        </p:nvCxnSpPr>
        <p:spPr>
          <a:xfrm flipH="1">
            <a:off x="3611880" y="4029164"/>
            <a:ext cx="525779" cy="7337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A7891992-7528-7F15-9C6F-99ED17D47EAD}"/>
              </a:ext>
            </a:extLst>
          </p:cNvPr>
          <p:cNvCxnSpPr>
            <a:cxnSpLocks/>
          </p:cNvCxnSpPr>
          <p:nvPr/>
        </p:nvCxnSpPr>
        <p:spPr>
          <a:xfrm>
            <a:off x="8027193" y="4029164"/>
            <a:ext cx="860107" cy="6730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EDA6D98E-A139-F921-B5D9-4D6BEA240BD5}"/>
              </a:ext>
            </a:extLst>
          </p:cNvPr>
          <p:cNvCxnSpPr>
            <a:cxnSpLocks/>
          </p:cNvCxnSpPr>
          <p:nvPr/>
        </p:nvCxnSpPr>
        <p:spPr>
          <a:xfrm>
            <a:off x="6095999" y="4045085"/>
            <a:ext cx="0" cy="7178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16552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603D3-6104-C01C-43A0-A73AC28F1D51}"/>
              </a:ext>
            </a:extLst>
          </p:cNvPr>
          <p:cNvSpPr txBox="1">
            <a:spLocks/>
          </p:cNvSpPr>
          <p:nvPr/>
        </p:nvSpPr>
        <p:spPr>
          <a:xfrm>
            <a:off x="393988" y="559370"/>
            <a:ext cx="10772775" cy="120032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latin typeface="Comic Sans MS" panose="030F0702030302020204" pitchFamily="66" charset="0"/>
              </a:rPr>
              <a:t>Recap- Analysing structure.</a:t>
            </a:r>
          </a:p>
        </p:txBody>
      </p:sp>
      <p:pic>
        <p:nvPicPr>
          <p:cNvPr id="9" name="Graphic 8" descr="Puzzle pieces outline">
            <a:extLst>
              <a:ext uri="{FF2B5EF4-FFF2-40B4-BE49-F238E27FC236}">
                <a16:creationId xmlns:a16="http://schemas.microsoft.com/office/drawing/2014/main" id="{D51CB3D9-C8CE-389A-6CF9-008FE34424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774768" y="222151"/>
            <a:ext cx="1417232" cy="141723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9648370-029E-636A-E86E-260051C9749F}"/>
              </a:ext>
            </a:extLst>
          </p:cNvPr>
          <p:cNvSpPr txBox="1"/>
          <p:nvPr/>
        </p:nvSpPr>
        <p:spPr>
          <a:xfrm>
            <a:off x="696565" y="1976602"/>
            <a:ext cx="10167619" cy="48320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Structure is the way that something is built or organised.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When we analyse structure, we need to look at the order of events.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When we analyse structure we consider:</a:t>
            </a:r>
          </a:p>
          <a:p>
            <a:pPr marL="514350" indent="-514350">
              <a:buAutoNum type="arabicPeriod"/>
            </a:pPr>
            <a:r>
              <a:rPr lang="en-GB" sz="2800" dirty="0">
                <a:latin typeface="Comic Sans MS" panose="030F0702030302020204" pitchFamily="66" charset="0"/>
              </a:rPr>
              <a:t>What is established at the beginning?</a:t>
            </a:r>
          </a:p>
          <a:p>
            <a:pPr marL="514350" indent="-514350">
              <a:buAutoNum type="arabicPeriod"/>
            </a:pPr>
            <a:r>
              <a:rPr lang="en-GB" sz="2800" dirty="0">
                <a:latin typeface="Comic Sans MS" panose="030F0702030302020204" pitchFamily="66" charset="0"/>
              </a:rPr>
              <a:t>What changes? Why there?</a:t>
            </a:r>
          </a:p>
          <a:p>
            <a:pPr marL="514350" indent="-514350">
              <a:buAutoNum type="arabicPeriod"/>
            </a:pPr>
            <a:r>
              <a:rPr lang="en-GB" sz="2800" dirty="0">
                <a:latin typeface="Comic Sans MS" panose="030F0702030302020204" pitchFamily="66" charset="0"/>
              </a:rPr>
              <a:t>How are we prepared for the ending and how are we left?</a:t>
            </a:r>
          </a:p>
          <a:p>
            <a:pPr marL="342900" indent="-342900">
              <a:buFontTx/>
              <a:buChar char="-"/>
            </a:pP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42138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C25B70C-C981-72C7-D115-4341B3135B4A}"/>
              </a:ext>
            </a:extLst>
          </p:cNvPr>
          <p:cNvSpPr txBox="1"/>
          <p:nvPr/>
        </p:nvSpPr>
        <p:spPr>
          <a:xfrm>
            <a:off x="1066366" y="2193505"/>
            <a:ext cx="9428018" cy="37856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When a writer is planning a piece of fiction, he or she must think about </a:t>
            </a:r>
            <a:r>
              <a:rPr lang="en-GB" sz="2400" b="1" i="1" u="sng" dirty="0">
                <a:latin typeface="Comic Sans MS" panose="030F0702030302020204" pitchFamily="66" charset="0"/>
              </a:rPr>
              <a:t>guiding the reader through it </a:t>
            </a:r>
            <a:r>
              <a:rPr lang="en-GB" sz="2400" dirty="0">
                <a:latin typeface="Comic Sans MS" panose="030F0702030302020204" pitchFamily="66" charset="0"/>
              </a:rPr>
              <a:t>in a way that makes it clear and effective.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Ideas must be </a:t>
            </a:r>
            <a:r>
              <a:rPr lang="en-GB" sz="2400" b="1" i="1" u="sng" dirty="0">
                <a:latin typeface="Comic Sans MS" panose="030F0702030302020204" pitchFamily="66" charset="0"/>
              </a:rPr>
              <a:t>introduced in an order which effectively reveals information </a:t>
            </a:r>
            <a:r>
              <a:rPr lang="en-GB" sz="2400" dirty="0">
                <a:latin typeface="Comic Sans MS" panose="030F0702030302020204" pitchFamily="66" charset="0"/>
              </a:rPr>
              <a:t>to the reader and helps them to the ‘see’ what the writer intends in the order they intend it.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This is similar to the way that a film director structures a film, by selecting camera shots.</a:t>
            </a:r>
          </a:p>
        </p:txBody>
      </p:sp>
      <p:pic>
        <p:nvPicPr>
          <p:cNvPr id="9" name="Graphic 8" descr="Puzzle pieces outline">
            <a:extLst>
              <a:ext uri="{FF2B5EF4-FFF2-40B4-BE49-F238E27FC236}">
                <a16:creationId xmlns:a16="http://schemas.microsoft.com/office/drawing/2014/main" id="{D51CB3D9-C8CE-389A-6CF9-008FE34424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774768" y="234183"/>
            <a:ext cx="1417232" cy="141723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9C57AF3C-0CC9-10D8-B2E7-BE922128EA19}"/>
              </a:ext>
            </a:extLst>
          </p:cNvPr>
          <p:cNvSpPr txBox="1">
            <a:spLocks/>
          </p:cNvSpPr>
          <p:nvPr/>
        </p:nvSpPr>
        <p:spPr>
          <a:xfrm>
            <a:off x="393988" y="559370"/>
            <a:ext cx="10772775" cy="120032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latin typeface="Comic Sans MS" panose="030F0702030302020204" pitchFamily="66" charset="0"/>
              </a:rPr>
              <a:t>Recap- Analysing structure.</a:t>
            </a:r>
          </a:p>
        </p:txBody>
      </p:sp>
    </p:spTree>
    <p:extLst>
      <p:ext uri="{BB962C8B-B14F-4D97-AF65-F5344CB8AC3E}">
        <p14:creationId xmlns:p14="http://schemas.microsoft.com/office/powerpoint/2010/main" val="3943857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D7FC752-95BD-FCF8-63D5-AA6E4EF5DF02}"/>
              </a:ext>
            </a:extLst>
          </p:cNvPr>
          <p:cNvSpPr txBox="1">
            <a:spLocks/>
          </p:cNvSpPr>
          <p:nvPr/>
        </p:nvSpPr>
        <p:spPr>
          <a:xfrm>
            <a:off x="326903" y="818961"/>
            <a:ext cx="10772775" cy="120032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>
                <a:latin typeface="Comic Sans MS" panose="030F0702030302020204" pitchFamily="66" charset="0"/>
              </a:rPr>
              <a:t>The 3 questions to ask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B059ED-0B49-C0B5-1990-0373C4390739}"/>
              </a:ext>
            </a:extLst>
          </p:cNvPr>
          <p:cNvSpPr txBox="1"/>
          <p:nvPr/>
        </p:nvSpPr>
        <p:spPr>
          <a:xfrm>
            <a:off x="2370235" y="2151727"/>
            <a:ext cx="8983565" cy="255454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3200">
                <a:solidFill>
                  <a:srgbClr val="FF0000"/>
                </a:solidFill>
                <a:latin typeface="Comic Sans MS" panose="030F0702030302020204" pitchFamily="66" charset="0"/>
              </a:rPr>
              <a:t>What is established early on? What ideas become important later?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>
                <a:solidFill>
                  <a:srgbClr val="00B050"/>
                </a:solidFill>
                <a:latin typeface="Comic Sans MS" panose="030F0702030302020204" pitchFamily="66" charset="0"/>
              </a:rPr>
              <a:t>What changes? Why there?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>
                <a:solidFill>
                  <a:srgbClr val="7030A0"/>
                </a:solidFill>
                <a:latin typeface="Comic Sans MS" panose="030F0702030302020204" pitchFamily="66" charset="0"/>
              </a:rPr>
              <a:t>How are we prepared for the ending and how are we left?</a:t>
            </a:r>
          </a:p>
        </p:txBody>
      </p:sp>
      <p:pic>
        <p:nvPicPr>
          <p:cNvPr id="6" name="Graphic 5" descr="Good Idea outline">
            <a:extLst>
              <a:ext uri="{FF2B5EF4-FFF2-40B4-BE49-F238E27FC236}">
                <a16:creationId xmlns:a16="http://schemas.microsoft.com/office/drawing/2014/main" id="{3D887527-D000-4186-6D9C-B3581123D8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6903" y="2397948"/>
            <a:ext cx="2043332" cy="204333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A6357EF-C930-9C88-69EF-4BE2BA242294}"/>
              </a:ext>
            </a:extLst>
          </p:cNvPr>
          <p:cNvSpPr/>
          <p:nvPr/>
        </p:nvSpPr>
        <p:spPr>
          <a:xfrm>
            <a:off x="838200" y="5043902"/>
            <a:ext cx="2946010" cy="144897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972E8B9-2260-C125-F23C-DBE853BCC1CF}"/>
              </a:ext>
            </a:extLst>
          </p:cNvPr>
          <p:cNvSpPr/>
          <p:nvPr/>
        </p:nvSpPr>
        <p:spPr>
          <a:xfrm>
            <a:off x="4622995" y="5043901"/>
            <a:ext cx="2946010" cy="144897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4AB62C5-1F3C-767B-D3A4-EF4FB8F12B03}"/>
              </a:ext>
            </a:extLst>
          </p:cNvPr>
          <p:cNvSpPr/>
          <p:nvPr/>
        </p:nvSpPr>
        <p:spPr>
          <a:xfrm>
            <a:off x="8407790" y="5043901"/>
            <a:ext cx="2946010" cy="144897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AE9065F4-E659-2A21-025A-559603CC206B}"/>
              </a:ext>
            </a:extLst>
          </p:cNvPr>
          <p:cNvSpPr/>
          <p:nvPr/>
        </p:nvSpPr>
        <p:spPr>
          <a:xfrm>
            <a:off x="3784210" y="5501101"/>
            <a:ext cx="838785" cy="534572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6ADB8C34-F4F4-797A-78C2-ADD90860D851}"/>
              </a:ext>
            </a:extLst>
          </p:cNvPr>
          <p:cNvSpPr/>
          <p:nvPr/>
        </p:nvSpPr>
        <p:spPr>
          <a:xfrm>
            <a:off x="7569005" y="5501101"/>
            <a:ext cx="838785" cy="534572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8740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48D0E691-4BB4-1C48-52E0-269B1B069170}"/>
              </a:ext>
            </a:extLst>
          </p:cNvPr>
          <p:cNvGraphicFramePr>
            <a:graphicFrameLocks noGrp="1"/>
          </p:cNvGraphicFramePr>
          <p:nvPr/>
        </p:nvGraphicFramePr>
        <p:xfrm>
          <a:off x="2045369" y="824769"/>
          <a:ext cx="8277726" cy="4851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85247">
                  <a:extLst>
                    <a:ext uri="{9D8B030D-6E8A-4147-A177-3AD203B41FA5}">
                      <a16:colId xmlns:a16="http://schemas.microsoft.com/office/drawing/2014/main" val="995365473"/>
                    </a:ext>
                  </a:extLst>
                </a:gridCol>
                <a:gridCol w="4292479">
                  <a:extLst>
                    <a:ext uri="{9D8B030D-6E8A-4147-A177-3AD203B41FA5}">
                      <a16:colId xmlns:a16="http://schemas.microsoft.com/office/drawing/2014/main" val="29318936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>
                          <a:latin typeface="Comic Sans MS" panose="030F0702030302020204" pitchFamily="66" charset="0"/>
                        </a:rPr>
                        <a:t>Structural Methods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Structural Effects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93078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Focuses on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Establishes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Develops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Concludes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Contrasts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Zooms in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Zooms out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Repetition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Shift in tone/focus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Withholding information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Linear/non-linear structure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Flashback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Motif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Establishes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Develops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Builds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Shifts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Changes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Contrasts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Transforms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Prepares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Reveals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Foreshadows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Concludes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Leaves us…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Prepares us…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Connects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Suprises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Repeats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88139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62005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461B73F3-6592-624B-CA00-D00A99B2D4AA}"/>
              </a:ext>
            </a:extLst>
          </p:cNvPr>
          <p:cNvSpPr txBox="1">
            <a:spLocks/>
          </p:cNvSpPr>
          <p:nvPr/>
        </p:nvSpPr>
        <p:spPr>
          <a:xfrm>
            <a:off x="513538" y="626117"/>
            <a:ext cx="10772775" cy="120032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>
                <a:latin typeface="Comic Sans MS" panose="030F0702030302020204" pitchFamily="66" charset="0"/>
              </a:rPr>
              <a:t>Analytical Verbs</a:t>
            </a:r>
          </a:p>
        </p:txBody>
      </p:sp>
      <p:pic>
        <p:nvPicPr>
          <p:cNvPr id="4" name="Graphic 3" descr="Lightbulb and gear outline">
            <a:extLst>
              <a:ext uri="{FF2B5EF4-FFF2-40B4-BE49-F238E27FC236}">
                <a16:creationId xmlns:a16="http://schemas.microsoft.com/office/drawing/2014/main" id="{27B40A1B-6FD8-CEA7-3CD6-9E79FB562A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539194" y="221439"/>
            <a:ext cx="1546026" cy="1546026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4DA6ACB0-D850-FC30-7C8A-90125A6206C7}"/>
              </a:ext>
            </a:extLst>
          </p:cNvPr>
          <p:cNvGrpSpPr/>
          <p:nvPr/>
        </p:nvGrpSpPr>
        <p:grpSpPr>
          <a:xfrm>
            <a:off x="1999681" y="1972890"/>
            <a:ext cx="6606000" cy="1546889"/>
            <a:chOff x="838200" y="5592834"/>
            <a:chExt cx="4388627" cy="919923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86C10D2-2304-F1CE-ECC5-D57807A8789F}"/>
                </a:ext>
              </a:extLst>
            </p:cNvPr>
            <p:cNvSpPr/>
            <p:nvPr/>
          </p:nvSpPr>
          <p:spPr>
            <a:xfrm>
              <a:off x="838200" y="5592834"/>
              <a:ext cx="1097157" cy="90004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ECE7DE21-5A05-672E-5D8A-701E66C07BD2}"/>
                </a:ext>
              </a:extLst>
            </p:cNvPr>
            <p:cNvSpPr/>
            <p:nvPr/>
          </p:nvSpPr>
          <p:spPr>
            <a:xfrm>
              <a:off x="2483935" y="5612716"/>
              <a:ext cx="1097157" cy="90004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C54762BF-9DF7-A75F-9973-6ACD13DE60F9}"/>
                </a:ext>
              </a:extLst>
            </p:cNvPr>
            <p:cNvSpPr/>
            <p:nvPr/>
          </p:nvSpPr>
          <p:spPr>
            <a:xfrm>
              <a:off x="4129670" y="5612716"/>
              <a:ext cx="1097157" cy="90004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Arrow: Right 8">
              <a:extLst>
                <a:ext uri="{FF2B5EF4-FFF2-40B4-BE49-F238E27FC236}">
                  <a16:creationId xmlns:a16="http://schemas.microsoft.com/office/drawing/2014/main" id="{FA8B417F-A2FD-192B-3DAE-B7333309546C}"/>
                </a:ext>
              </a:extLst>
            </p:cNvPr>
            <p:cNvSpPr/>
            <p:nvPr/>
          </p:nvSpPr>
          <p:spPr>
            <a:xfrm>
              <a:off x="1935357" y="5821433"/>
              <a:ext cx="490514" cy="442839"/>
            </a:xfrm>
            <a:prstGeom prst="rightArrow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Arrow: Right 9">
              <a:extLst>
                <a:ext uri="{FF2B5EF4-FFF2-40B4-BE49-F238E27FC236}">
                  <a16:creationId xmlns:a16="http://schemas.microsoft.com/office/drawing/2014/main" id="{C41353CD-1F4A-CD8C-D204-6B2295DD2AD2}"/>
                </a:ext>
              </a:extLst>
            </p:cNvPr>
            <p:cNvSpPr/>
            <p:nvPr/>
          </p:nvSpPr>
          <p:spPr>
            <a:xfrm>
              <a:off x="3581092" y="5841316"/>
              <a:ext cx="490514" cy="442839"/>
            </a:xfrm>
            <a:prstGeom prst="rightArrow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4BA7FE53-B983-73BB-6CC1-2D64A8825687}"/>
              </a:ext>
            </a:extLst>
          </p:cNvPr>
          <p:cNvSpPr txBox="1"/>
          <p:nvPr/>
        </p:nvSpPr>
        <p:spPr>
          <a:xfrm>
            <a:off x="1587691" y="3697138"/>
            <a:ext cx="758488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Use different analytical verbs to track the story over time. E.g.: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At the beginning the writer </a:t>
            </a:r>
            <a:r>
              <a:rPr lang="en-GB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establishes</a:t>
            </a:r>
            <a:r>
              <a:rPr lang="en-GB" sz="2800" dirty="0">
                <a:latin typeface="Comic Sans MS" panose="030F0702030302020204" pitchFamily="66" charset="0"/>
              </a:rPr>
              <a:t>…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Later, the writer </a:t>
            </a:r>
            <a:r>
              <a:rPr lang="en-GB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builds</a:t>
            </a:r>
            <a:r>
              <a:rPr lang="en-GB" sz="2800" dirty="0">
                <a:latin typeface="Comic Sans MS" panose="030F0702030302020204" pitchFamily="66" charset="0"/>
              </a:rPr>
              <a:t> towards…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At the end, the writer </a:t>
            </a:r>
            <a:r>
              <a:rPr lang="en-GB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reveals</a:t>
            </a:r>
            <a:r>
              <a:rPr lang="en-GB" sz="2800" dirty="0">
                <a:latin typeface="Comic Sans MS" panose="030F0702030302020204" pitchFamily="66" charset="0"/>
              </a:rPr>
              <a:t>…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2" name="Graphic 11" descr="Pencil outline">
            <a:extLst>
              <a:ext uri="{FF2B5EF4-FFF2-40B4-BE49-F238E27FC236}">
                <a16:creationId xmlns:a16="http://schemas.microsoft.com/office/drawing/2014/main" id="{135B491E-0F42-C15A-9EA8-DCC5B6589F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38741" y="4348088"/>
            <a:ext cx="1488221" cy="148822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9418311-72A0-19D7-466C-EA29ED9405D8}"/>
              </a:ext>
            </a:extLst>
          </p:cNvPr>
          <p:cNvSpPr txBox="1"/>
          <p:nvPr/>
        </p:nvSpPr>
        <p:spPr>
          <a:xfrm>
            <a:off x="9553691" y="151179"/>
            <a:ext cx="2126849" cy="65556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i="1" u="sng">
                <a:latin typeface="Comic Sans MS" panose="030F0702030302020204" pitchFamily="66" charset="0"/>
              </a:rPr>
              <a:t>The writer…</a:t>
            </a:r>
          </a:p>
          <a:p>
            <a:r>
              <a:rPr lang="en-GB" sz="2000" i="1">
                <a:latin typeface="Comic Sans MS" panose="030F0702030302020204" pitchFamily="66" charset="0"/>
              </a:rPr>
              <a:t>Builds…</a:t>
            </a:r>
          </a:p>
          <a:p>
            <a:r>
              <a:rPr lang="en-GB" sz="2000" i="1">
                <a:latin typeface="Comic Sans MS" panose="030F0702030302020204" pitchFamily="66" charset="0"/>
              </a:rPr>
              <a:t>Develops…</a:t>
            </a:r>
          </a:p>
          <a:p>
            <a:r>
              <a:rPr lang="en-GB" sz="2000" i="1">
                <a:latin typeface="Comic Sans MS" panose="030F0702030302020204" pitchFamily="66" charset="0"/>
              </a:rPr>
              <a:t>Contrasts…</a:t>
            </a:r>
          </a:p>
          <a:p>
            <a:r>
              <a:rPr lang="en-GB" sz="2000" i="1">
                <a:latin typeface="Comic Sans MS" panose="030F0702030302020204" pitchFamily="66" charset="0"/>
              </a:rPr>
              <a:t>Intensifies…</a:t>
            </a:r>
          </a:p>
          <a:p>
            <a:r>
              <a:rPr lang="en-GB" sz="2000" i="1">
                <a:latin typeface="Comic Sans MS" panose="030F0702030302020204" pitchFamily="66" charset="0"/>
              </a:rPr>
              <a:t>Reinforces…</a:t>
            </a:r>
          </a:p>
          <a:p>
            <a:r>
              <a:rPr lang="en-GB" sz="2000" i="1">
                <a:latin typeface="Comic Sans MS" panose="030F0702030302020204" pitchFamily="66" charset="0"/>
              </a:rPr>
              <a:t>Highlights…</a:t>
            </a:r>
          </a:p>
          <a:p>
            <a:r>
              <a:rPr lang="en-GB" sz="2000" i="1">
                <a:latin typeface="Comic Sans MS" panose="030F0702030302020204" pitchFamily="66" charset="0"/>
              </a:rPr>
              <a:t>Foregrounds..</a:t>
            </a:r>
          </a:p>
          <a:p>
            <a:r>
              <a:rPr lang="en-GB" sz="2000" i="1">
                <a:latin typeface="Comic Sans MS" panose="030F0702030302020204" pitchFamily="66" charset="0"/>
              </a:rPr>
              <a:t>Isolates…</a:t>
            </a:r>
          </a:p>
          <a:p>
            <a:r>
              <a:rPr lang="en-GB" sz="2000" i="1">
                <a:latin typeface="Comic Sans MS" panose="030F0702030302020204" pitchFamily="66" charset="0"/>
              </a:rPr>
              <a:t>Layers…</a:t>
            </a:r>
          </a:p>
          <a:p>
            <a:r>
              <a:rPr lang="en-GB" sz="2000" i="1">
                <a:latin typeface="Comic Sans MS" panose="030F0702030302020204" pitchFamily="66" charset="0"/>
              </a:rPr>
              <a:t>Begins…</a:t>
            </a:r>
          </a:p>
          <a:p>
            <a:r>
              <a:rPr lang="en-GB" sz="2000" i="1">
                <a:latin typeface="Comic Sans MS" panose="030F0702030302020204" pitchFamily="66" charset="0"/>
              </a:rPr>
              <a:t>Maintains…</a:t>
            </a:r>
          </a:p>
          <a:p>
            <a:r>
              <a:rPr lang="en-GB" sz="2000" i="1">
                <a:latin typeface="Comic Sans MS" panose="030F0702030302020204" pitchFamily="66" charset="0"/>
              </a:rPr>
              <a:t>Juxtaposes…</a:t>
            </a:r>
          </a:p>
          <a:p>
            <a:r>
              <a:rPr lang="en-GB" sz="2000" i="1">
                <a:latin typeface="Comic Sans MS" panose="030F0702030302020204" pitchFamily="66" charset="0"/>
              </a:rPr>
              <a:t>Sequences…</a:t>
            </a:r>
          </a:p>
          <a:p>
            <a:r>
              <a:rPr lang="en-GB" sz="2000" i="1">
                <a:latin typeface="Comic Sans MS" panose="030F0702030302020204" pitchFamily="66" charset="0"/>
              </a:rPr>
              <a:t>Shifts…</a:t>
            </a:r>
          </a:p>
          <a:p>
            <a:r>
              <a:rPr lang="en-GB" sz="2000" i="1">
                <a:latin typeface="Comic Sans MS" panose="030F0702030302020204" pitchFamily="66" charset="0"/>
              </a:rPr>
              <a:t>Introduces…</a:t>
            </a:r>
          </a:p>
          <a:p>
            <a:r>
              <a:rPr lang="en-GB" sz="2000" i="1">
                <a:latin typeface="Comic Sans MS" panose="030F0702030302020204" pitchFamily="66" charset="0"/>
              </a:rPr>
              <a:t>Emphasises…</a:t>
            </a:r>
          </a:p>
          <a:p>
            <a:r>
              <a:rPr lang="en-GB" sz="2000" i="1">
                <a:latin typeface="Comic Sans MS" panose="030F0702030302020204" pitchFamily="66" charset="0"/>
              </a:rPr>
              <a:t>Constructs…</a:t>
            </a:r>
          </a:p>
          <a:p>
            <a:r>
              <a:rPr lang="en-GB" sz="2000" i="1">
                <a:latin typeface="Comic Sans MS" panose="030F0702030302020204" pitchFamily="66" charset="0"/>
              </a:rPr>
              <a:t>Organises…</a:t>
            </a:r>
          </a:p>
          <a:p>
            <a:r>
              <a:rPr lang="en-GB" sz="2000" i="1">
                <a:latin typeface="Comic Sans MS" panose="030F0702030302020204" pitchFamily="66" charset="0"/>
              </a:rPr>
              <a:t>Guides…</a:t>
            </a:r>
          </a:p>
          <a:p>
            <a:r>
              <a:rPr lang="en-GB" sz="2000" i="1">
                <a:latin typeface="Comic Sans MS" panose="030F0702030302020204" pitchFamily="66" charset="0"/>
              </a:rPr>
              <a:t>Anchors…</a:t>
            </a:r>
          </a:p>
        </p:txBody>
      </p:sp>
    </p:spTree>
    <p:extLst>
      <p:ext uri="{BB962C8B-B14F-4D97-AF65-F5344CB8AC3E}">
        <p14:creationId xmlns:p14="http://schemas.microsoft.com/office/powerpoint/2010/main" val="12088285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B7A94B-FE69-7709-EEDE-AB8E8A85C5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7DDD88-2A2A-C8F3-6B09-19006AF2AA4E}"/>
              </a:ext>
            </a:extLst>
          </p:cNvPr>
          <p:cNvSpPr txBox="1">
            <a:spLocks/>
          </p:cNvSpPr>
          <p:nvPr/>
        </p:nvSpPr>
        <p:spPr>
          <a:xfrm>
            <a:off x="393988" y="559370"/>
            <a:ext cx="10772775" cy="120032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latin typeface="Comic Sans MS" panose="030F0702030302020204" pitchFamily="66" charset="0"/>
              </a:rPr>
              <a:t>Recap- Evaluation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E632A9-1E5E-67FD-F0BA-FF88AB67215B}"/>
              </a:ext>
            </a:extLst>
          </p:cNvPr>
          <p:cNvSpPr txBox="1"/>
          <p:nvPr/>
        </p:nvSpPr>
        <p:spPr>
          <a:xfrm>
            <a:off x="636180" y="2313032"/>
            <a:ext cx="10167619" cy="13849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Evaluation</a:t>
            </a:r>
            <a:r>
              <a:rPr lang="en-GB" sz="2800" dirty="0">
                <a:latin typeface="Comic Sans MS" panose="030F0702030302020204" pitchFamily="66" charset="0"/>
              </a:rPr>
              <a:t> means making a judgment about something—like a book, a character, or a writer’s choices—by thinking carefully about how well it works and why. </a:t>
            </a:r>
          </a:p>
        </p:txBody>
      </p:sp>
      <p:pic>
        <p:nvPicPr>
          <p:cNvPr id="2050" name="Picture 2" descr="The History of Scales">
            <a:extLst>
              <a:ext uri="{FF2B5EF4-FFF2-40B4-BE49-F238E27FC236}">
                <a16:creationId xmlns:a16="http://schemas.microsoft.com/office/drawing/2014/main" id="{87DDA5BE-1C9A-C22A-5B79-AC152B911B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9843" y="119696"/>
            <a:ext cx="1513840" cy="1466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17960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B89109-10B9-0EFF-B662-E965CCC8A3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omic Sans MS" panose="030F0702030302020204" pitchFamily="66" charset="0"/>
              </a:rPr>
              <a:t>What do we mean by ‘evaluation’ in English?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746EF8-27F1-3A1E-A02B-7CF479046D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656" y="3016355"/>
            <a:ext cx="10753725" cy="1658198"/>
          </a:xfrm>
          <a:ln w="38100">
            <a:solidFill>
              <a:srgbClr val="00B05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>
                <a:latin typeface="Comic Sans MS" panose="030F0702030302020204" pitchFamily="66" charset="0"/>
              </a:rPr>
              <a:t>‘Dracula is presented as a threatening character, and we can understand the terror he creates in others.’  </a:t>
            </a:r>
            <a:r>
              <a:rPr lang="en-GB">
                <a:latin typeface="Comic Sans MS" panose="030F0702030302020204" pitchFamily="66" charset="0"/>
              </a:rPr>
              <a:t>To what extent do you agree?</a:t>
            </a:r>
            <a:endParaRPr lang="en-GB" sz="3600"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D8421D5-303D-9B08-D63E-676B3C257308}"/>
              </a:ext>
            </a:extLst>
          </p:cNvPr>
          <p:cNvSpPr txBox="1"/>
          <p:nvPr/>
        </p:nvSpPr>
        <p:spPr>
          <a:xfrm>
            <a:off x="676656" y="2109823"/>
            <a:ext cx="52530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Freestyle Script" panose="030804020302050B0404" pitchFamily="66" charset="0"/>
              </a:rPr>
              <a:t>Example evaluation task: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556F84-6B9B-9FFA-69AD-8BC3574FA329}"/>
              </a:ext>
            </a:extLst>
          </p:cNvPr>
          <p:cNvSpPr txBox="1"/>
          <p:nvPr/>
        </p:nvSpPr>
        <p:spPr>
          <a:xfrm>
            <a:off x="2636023" y="4971355"/>
            <a:ext cx="942109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are we </a:t>
            </a:r>
            <a:r>
              <a:rPr lang="en-GB" sz="2800" b="1" dirty="0">
                <a:latin typeface="Comic Sans MS" panose="030F0702030302020204" pitchFamily="66" charset="0"/>
              </a:rPr>
              <a:t>evaluating</a:t>
            </a:r>
            <a:r>
              <a:rPr lang="en-GB" sz="2800" dirty="0">
                <a:latin typeface="Comic Sans MS" panose="030F0702030302020204" pitchFamily="66" charset="0"/>
              </a:rPr>
              <a:t> here? 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What would we have to do to complete this task properly?</a:t>
            </a:r>
          </a:p>
        </p:txBody>
      </p:sp>
    </p:spTree>
    <p:extLst>
      <p:ext uri="{BB962C8B-B14F-4D97-AF65-F5344CB8AC3E}">
        <p14:creationId xmlns:p14="http://schemas.microsoft.com/office/powerpoint/2010/main" val="3456124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8D8E21-CBB0-1268-9EE3-5EC276C313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>
                <a:latin typeface="Comic Sans MS" panose="030F0702030302020204" pitchFamily="66" charset="0"/>
              </a:rPr>
              <a:t>What does evaluation look like?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1FC2CB-0BC6-FEE5-483A-46B712751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656" y="2011680"/>
            <a:ext cx="10753725" cy="4001193"/>
          </a:xfrm>
          <a:ln>
            <a:solidFill>
              <a:schemeClr val="accent1"/>
            </a:solidFill>
          </a:ln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2800">
                <a:latin typeface="Comic Sans MS" panose="030F0702030302020204" pitchFamily="66" charset="0"/>
              </a:rPr>
              <a:t>I </a:t>
            </a:r>
            <a:r>
              <a:rPr lang="en-GB" sz="2800" b="1">
                <a:latin typeface="Comic Sans MS" panose="030F0702030302020204" pitchFamily="66" charset="0"/>
              </a:rPr>
              <a:t>strongly agree</a:t>
            </a:r>
            <a:r>
              <a:rPr lang="en-GB" sz="2800">
                <a:latin typeface="Comic Sans MS" panose="030F0702030302020204" pitchFamily="66" charset="0"/>
              </a:rPr>
              <a:t> that Dracula is presented as a threatening character, especially in the early parts of the novel. The writer uses </a:t>
            </a:r>
            <a:r>
              <a:rPr lang="en-GB" sz="2800" b="1">
                <a:latin typeface="Comic Sans MS" panose="030F0702030302020204" pitchFamily="66" charset="0"/>
              </a:rPr>
              <a:t>powerful and chilling descriptions</a:t>
            </a:r>
            <a:r>
              <a:rPr lang="en-GB" sz="2800">
                <a:latin typeface="Comic Sans MS" panose="030F0702030302020204" pitchFamily="66" charset="0"/>
              </a:rPr>
              <a:t> to create fear—for example, when Jonathan Harker sees Dracula crawling down the castle wall like a lizard. This image is </a:t>
            </a:r>
            <a:r>
              <a:rPr lang="en-GB" sz="2800" b="1">
                <a:latin typeface="Comic Sans MS" panose="030F0702030302020204" pitchFamily="66" charset="0"/>
              </a:rPr>
              <a:t>unnatural and disturbing</a:t>
            </a:r>
            <a:r>
              <a:rPr lang="en-GB" sz="2800">
                <a:latin typeface="Comic Sans MS" panose="030F0702030302020204" pitchFamily="66" charset="0"/>
              </a:rPr>
              <a:t>, which makes the reader feel uneasy and shows how terrifying Dracula is. Also, Dracula’s ability to control others and appear suddenly without warning adds to his threatening nature. We can </a:t>
            </a:r>
            <a:r>
              <a:rPr lang="en-GB" sz="2800" b="1">
                <a:latin typeface="Comic Sans MS" panose="030F0702030302020204" pitchFamily="66" charset="0"/>
              </a:rPr>
              <a:t>understand why other characters are terrified</a:t>
            </a:r>
            <a:r>
              <a:rPr lang="en-GB" sz="2800">
                <a:latin typeface="Comic Sans MS" panose="030F0702030302020204" pitchFamily="66" charset="0"/>
              </a:rPr>
              <a:t>, because his behaviour is mysterious and dangerous. Overall, the way he is described makes him </a:t>
            </a:r>
            <a:r>
              <a:rPr lang="en-GB" sz="2800" b="1">
                <a:latin typeface="Comic Sans MS" panose="030F0702030302020204" pitchFamily="66" charset="0"/>
              </a:rPr>
              <a:t>seem like a real threat</a:t>
            </a:r>
            <a:r>
              <a:rPr lang="en-GB" sz="2800">
                <a:latin typeface="Comic Sans MS" panose="030F0702030302020204" pitchFamily="66" charset="0"/>
              </a:rPr>
              <a:t>, and this helps the reader share the fear felt by characters like Harker and Mina.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6B3ED7-B311-DC5F-46B3-CC74DE9B8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C5716-7A3C-43E2-9A18-8D024B3377A4}" type="datetime2">
              <a:rPr lang="en-GB" smtClean="0"/>
              <a:t>Tuesday, 11 November 2025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4968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28170-7F30-B06D-930B-7AA5CB8A4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>
                <a:latin typeface="Comic Sans MS" panose="030F0702030302020204" pitchFamily="66" charset="0"/>
              </a:rPr>
              <a:t>These aren’t evaluative sentences because they </a:t>
            </a:r>
            <a:r>
              <a:rPr lang="en-GB" sz="4000" b="1">
                <a:latin typeface="Comic Sans MS" panose="030F0702030302020204" pitchFamily="66" charset="0"/>
              </a:rPr>
              <a:t>don’t think about the writer’s choices and how well they work. 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B8BE0820-8408-349B-E10E-3EC616F340E3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97666" y="2090172"/>
            <a:ext cx="10891889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0" i="1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Dracula lives in a castle and Jonathan Harker visits him. He sees Dracula climbing on the walls.</a:t>
            </a:r>
            <a:endParaRPr kumimoji="0" lang="en-US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0" i="1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Dracula has sharp teeth and drinks blood from people. He is a vampire.</a:t>
            </a:r>
            <a:endParaRPr kumimoji="0" lang="en-US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0" i="1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The characters are scared of Dracula because he appears suddenly and he’s different from them.</a:t>
            </a:r>
            <a:endParaRPr kumimoji="0" lang="en-US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567CB3-B645-9681-6493-F3E93AB16BBD}"/>
              </a:ext>
            </a:extLst>
          </p:cNvPr>
          <p:cNvSpPr txBox="1"/>
          <p:nvPr/>
        </p:nvSpPr>
        <p:spPr>
          <a:xfrm>
            <a:off x="427274" y="5281249"/>
            <a:ext cx="108918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highlight>
                  <a:srgbClr val="FFFF00"/>
                </a:highlight>
                <a:latin typeface="Comic Sans MS" panose="030F0702030302020204" pitchFamily="66" charset="0"/>
              </a:rPr>
              <a:t>TASK: How could we re-write these to make them evaluative? Look at the example on the previous slide to help you.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EB5BB7-292A-11AA-73AD-A1D45EC48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4B7CA-9C78-4908-8046-3723F66A15E0}" type="datetime2">
              <a:rPr lang="en-GB" smtClean="0"/>
              <a:t>Tuesday, 11 November 2025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052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8218912-E5BE-745C-DBE3-1135234A2F27}"/>
              </a:ext>
            </a:extLst>
          </p:cNvPr>
          <p:cNvSpPr txBox="1"/>
          <p:nvPr/>
        </p:nvSpPr>
        <p:spPr>
          <a:xfrm>
            <a:off x="468352" y="419484"/>
            <a:ext cx="110620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>
                <a:latin typeface="Comic Sans MS" panose="030F0702030302020204" pitchFamily="66" charset="0"/>
              </a:rPr>
              <a:t>Below are some evaluation questions you looked at last year: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6DEE3F-AB93-561D-D558-583026BC286A}"/>
              </a:ext>
            </a:extLst>
          </p:cNvPr>
          <p:cNvSpPr txBox="1"/>
          <p:nvPr/>
        </p:nvSpPr>
        <p:spPr>
          <a:xfrm>
            <a:off x="171589" y="1348976"/>
            <a:ext cx="11734522" cy="10156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i="1">
                <a:latin typeface="Comic Sans MS" panose="030F0702030302020204" pitchFamily="66" charset="0"/>
              </a:rPr>
              <a:t>‘Gothic fiction is </a:t>
            </a:r>
            <a:r>
              <a:rPr lang="en-GB" sz="2000" b="1" i="1">
                <a:latin typeface="Comic Sans MS" panose="030F0702030302020204" pitchFamily="66" charset="0"/>
              </a:rPr>
              <a:t>more effective </a:t>
            </a:r>
            <a:r>
              <a:rPr lang="en-GB" sz="2000" i="1">
                <a:latin typeface="Comic Sans MS" panose="030F0702030302020204" pitchFamily="66" charset="0"/>
              </a:rPr>
              <a:t>than Dystopian fiction in exploring human fears.’ </a:t>
            </a:r>
          </a:p>
          <a:p>
            <a:pPr algn="ctr"/>
            <a:br>
              <a:rPr lang="en-GB" sz="2000" i="1">
                <a:latin typeface="Comic Sans MS" panose="030F0702030302020204" pitchFamily="66" charset="0"/>
              </a:rPr>
            </a:br>
            <a:r>
              <a:rPr lang="en-GB" sz="2000" i="1">
                <a:latin typeface="Comic Sans MS" panose="030F0702030302020204" pitchFamily="66" charset="0"/>
              </a:rPr>
              <a:t>To what extent do you agree?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28B3926-E7F8-AD29-C66F-1E681DACFF35}"/>
              </a:ext>
            </a:extLst>
          </p:cNvPr>
          <p:cNvSpPr txBox="1"/>
          <p:nvPr/>
        </p:nvSpPr>
        <p:spPr>
          <a:xfrm>
            <a:off x="171589" y="2749584"/>
            <a:ext cx="11734522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i="1">
                <a:latin typeface="Comic Sans MS" panose="030F0702030302020204" pitchFamily="66" charset="0"/>
              </a:rPr>
              <a:t>‘In ‘The Crossover’ we feel more empathy for JB’s character than Josh’s.’</a:t>
            </a:r>
          </a:p>
          <a:p>
            <a:pPr algn="ctr"/>
            <a:br>
              <a:rPr lang="en-GB" sz="2000" i="1">
                <a:latin typeface="Comic Sans MS" panose="030F0702030302020204" pitchFamily="66" charset="0"/>
              </a:rPr>
            </a:br>
            <a:r>
              <a:rPr lang="en-GB" sz="2000" i="1">
                <a:latin typeface="Comic Sans MS" panose="030F0702030302020204" pitchFamily="66" charset="0"/>
              </a:rPr>
              <a:t>To what extent do you agree?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F753BA5-4E2D-2984-46FF-01DD0C4466EA}"/>
              </a:ext>
            </a:extLst>
          </p:cNvPr>
          <p:cNvSpPr txBox="1"/>
          <p:nvPr/>
        </p:nvSpPr>
        <p:spPr>
          <a:xfrm>
            <a:off x="171589" y="4245190"/>
            <a:ext cx="11848822" cy="163121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i="1">
                <a:latin typeface="Comic Sans MS" panose="030F0702030302020204" pitchFamily="66" charset="0"/>
              </a:rPr>
              <a:t>"The ending of The Crossover gives the story a powerful and satisfying conclusion.” </a:t>
            </a:r>
            <a:r>
              <a:rPr lang="en-GB" sz="2000">
                <a:latin typeface="Comic Sans MS" panose="030F0702030302020204" pitchFamily="66" charset="0"/>
              </a:rPr>
              <a:t>To what extent do you agree?</a:t>
            </a:r>
          </a:p>
          <a:p>
            <a:pPr algn="ctr"/>
            <a:endParaRPr lang="en-GB" sz="2000" i="1">
              <a:latin typeface="Comic Sans MS" panose="030F0702030302020204" pitchFamily="66" charset="0"/>
            </a:endParaRPr>
          </a:p>
          <a:p>
            <a:pPr algn="ctr"/>
            <a:r>
              <a:rPr lang="en-GB" sz="2000">
                <a:latin typeface="Comic Sans MS" panose="030F0702030302020204" pitchFamily="66" charset="0"/>
              </a:rPr>
              <a:t>Explain your response using evidence from the ending of the novel.</a:t>
            </a:r>
          </a:p>
          <a:p>
            <a:pPr algn="ctr"/>
            <a:endParaRPr lang="en-GB" sz="2000" i="1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37294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793C30A-5BCE-1BFA-146E-80FC62D9AE75}"/>
              </a:ext>
            </a:extLst>
          </p:cNvPr>
          <p:cNvSpPr txBox="1"/>
          <p:nvPr/>
        </p:nvSpPr>
        <p:spPr>
          <a:xfrm>
            <a:off x="-130278" y="505926"/>
            <a:ext cx="119786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On a scale of 1-10, to what extent do you agree based on your exploration of the text today?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0759540-BDCD-FC8C-B340-44726ECC75D6}"/>
              </a:ext>
            </a:extLst>
          </p:cNvPr>
          <p:cNvSpPr txBox="1"/>
          <p:nvPr/>
        </p:nvSpPr>
        <p:spPr>
          <a:xfrm>
            <a:off x="1212123" y="1936622"/>
            <a:ext cx="976775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b="0" i="1" dirty="0">
                <a:solidFill>
                  <a:srgbClr val="7030A0"/>
                </a:solidFill>
                <a:effectLst/>
                <a:latin typeface="Comic Sans MS" panose="030F0702030302020204" pitchFamily="66" charset="0"/>
              </a:rPr>
              <a:t>This part of the text where Mrs Mallard reacts to the news of her husband’s death makes us feel both </a:t>
            </a:r>
            <a:r>
              <a:rPr lang="en-GB" sz="2400" b="1" i="1" u="sng" dirty="0">
                <a:solidFill>
                  <a:srgbClr val="7030A0"/>
                </a:solidFill>
                <a:effectLst/>
                <a:latin typeface="Comic Sans MS" panose="030F0702030302020204" pitchFamily="66" charset="0"/>
              </a:rPr>
              <a:t>pity</a:t>
            </a:r>
            <a:r>
              <a:rPr lang="en-GB" sz="2400" b="0" i="1" dirty="0">
                <a:solidFill>
                  <a:srgbClr val="7030A0"/>
                </a:solidFill>
                <a:effectLst/>
                <a:latin typeface="Comic Sans MS" panose="030F0702030302020204" pitchFamily="66" charset="0"/>
              </a:rPr>
              <a:t> and </a:t>
            </a:r>
            <a:r>
              <a:rPr lang="en-GB" sz="2400" b="1" i="1" u="sng" dirty="0">
                <a:solidFill>
                  <a:srgbClr val="7030A0"/>
                </a:solidFill>
                <a:effectLst/>
                <a:latin typeface="Comic Sans MS" panose="030F0702030302020204" pitchFamily="66" charset="0"/>
              </a:rPr>
              <a:t>joy</a:t>
            </a:r>
            <a:r>
              <a:rPr lang="en-GB" sz="2400" b="0" i="1" dirty="0">
                <a:solidFill>
                  <a:srgbClr val="7030A0"/>
                </a:solidFill>
                <a:effectLst/>
                <a:latin typeface="Comic Sans MS" panose="030F0702030302020204" pitchFamily="66" charset="0"/>
              </a:rPr>
              <a:t> for her. </a:t>
            </a:r>
            <a:br>
              <a:rPr lang="en-GB" sz="2400" b="0" i="1" dirty="0">
                <a:solidFill>
                  <a:srgbClr val="7030A0"/>
                </a:solidFill>
                <a:effectLst/>
                <a:latin typeface="Comic Sans MS" panose="030F0702030302020204" pitchFamily="66" charset="0"/>
              </a:rPr>
            </a:br>
            <a:endParaRPr lang="en-GB" sz="2400" b="0" i="1" dirty="0">
              <a:solidFill>
                <a:srgbClr val="7030A0"/>
              </a:solidFill>
              <a:effectLst/>
              <a:latin typeface="Comic Sans MS" panose="030F0702030302020204" pitchFamily="66" charset="0"/>
            </a:endParaRPr>
          </a:p>
          <a:p>
            <a:pPr algn="ctr"/>
            <a:r>
              <a:rPr lang="en-GB" sz="2400" b="0" i="1" dirty="0">
                <a:solidFill>
                  <a:srgbClr val="7030A0"/>
                </a:solidFill>
                <a:effectLst/>
                <a:latin typeface="Comic Sans MS" panose="030F0702030302020204" pitchFamily="66" charset="0"/>
              </a:rPr>
              <a:t>To what extent do you agree?</a:t>
            </a:r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15C15F81-25E0-7915-10BB-E5C4D151F608}"/>
              </a:ext>
            </a:extLst>
          </p:cNvPr>
          <p:cNvGraphicFramePr>
            <a:graphicFrameLocks noGrp="1"/>
          </p:cNvGraphicFramePr>
          <p:nvPr/>
        </p:nvGraphicFramePr>
        <p:xfrm>
          <a:off x="786569" y="5507278"/>
          <a:ext cx="10618860" cy="3677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1886">
                  <a:extLst>
                    <a:ext uri="{9D8B030D-6E8A-4147-A177-3AD203B41FA5}">
                      <a16:colId xmlns:a16="http://schemas.microsoft.com/office/drawing/2014/main" val="294343502"/>
                    </a:ext>
                  </a:extLst>
                </a:gridCol>
                <a:gridCol w="1061886">
                  <a:extLst>
                    <a:ext uri="{9D8B030D-6E8A-4147-A177-3AD203B41FA5}">
                      <a16:colId xmlns:a16="http://schemas.microsoft.com/office/drawing/2014/main" val="716562516"/>
                    </a:ext>
                  </a:extLst>
                </a:gridCol>
                <a:gridCol w="1061886">
                  <a:extLst>
                    <a:ext uri="{9D8B030D-6E8A-4147-A177-3AD203B41FA5}">
                      <a16:colId xmlns:a16="http://schemas.microsoft.com/office/drawing/2014/main" val="156573513"/>
                    </a:ext>
                  </a:extLst>
                </a:gridCol>
                <a:gridCol w="1061886">
                  <a:extLst>
                    <a:ext uri="{9D8B030D-6E8A-4147-A177-3AD203B41FA5}">
                      <a16:colId xmlns:a16="http://schemas.microsoft.com/office/drawing/2014/main" val="2063978442"/>
                    </a:ext>
                  </a:extLst>
                </a:gridCol>
                <a:gridCol w="1061886">
                  <a:extLst>
                    <a:ext uri="{9D8B030D-6E8A-4147-A177-3AD203B41FA5}">
                      <a16:colId xmlns:a16="http://schemas.microsoft.com/office/drawing/2014/main" val="2774034928"/>
                    </a:ext>
                  </a:extLst>
                </a:gridCol>
                <a:gridCol w="1061886">
                  <a:extLst>
                    <a:ext uri="{9D8B030D-6E8A-4147-A177-3AD203B41FA5}">
                      <a16:colId xmlns:a16="http://schemas.microsoft.com/office/drawing/2014/main" val="291348846"/>
                    </a:ext>
                  </a:extLst>
                </a:gridCol>
                <a:gridCol w="1061886">
                  <a:extLst>
                    <a:ext uri="{9D8B030D-6E8A-4147-A177-3AD203B41FA5}">
                      <a16:colId xmlns:a16="http://schemas.microsoft.com/office/drawing/2014/main" val="441516694"/>
                    </a:ext>
                  </a:extLst>
                </a:gridCol>
                <a:gridCol w="1061886">
                  <a:extLst>
                    <a:ext uri="{9D8B030D-6E8A-4147-A177-3AD203B41FA5}">
                      <a16:colId xmlns:a16="http://schemas.microsoft.com/office/drawing/2014/main" val="151863107"/>
                    </a:ext>
                  </a:extLst>
                </a:gridCol>
                <a:gridCol w="1061886">
                  <a:extLst>
                    <a:ext uri="{9D8B030D-6E8A-4147-A177-3AD203B41FA5}">
                      <a16:colId xmlns:a16="http://schemas.microsoft.com/office/drawing/2014/main" val="3690738079"/>
                    </a:ext>
                  </a:extLst>
                </a:gridCol>
                <a:gridCol w="1061886">
                  <a:extLst>
                    <a:ext uri="{9D8B030D-6E8A-4147-A177-3AD203B41FA5}">
                      <a16:colId xmlns:a16="http://schemas.microsoft.com/office/drawing/2014/main" val="940931068"/>
                    </a:ext>
                  </a:extLst>
                </a:gridCol>
              </a:tblGrid>
              <a:tr h="367742"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4268981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2425825-7B87-B6F7-4F4C-F2A5B5D9A8A2}"/>
              </a:ext>
            </a:extLst>
          </p:cNvPr>
          <p:cNvSpPr txBox="1"/>
          <p:nvPr/>
        </p:nvSpPr>
        <p:spPr>
          <a:xfrm rot="18754209">
            <a:off x="-116401" y="5275650"/>
            <a:ext cx="18059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>
                <a:solidFill>
                  <a:srgbClr val="00B050"/>
                </a:solidFill>
                <a:latin typeface="Comic Sans MS" panose="030F0702030302020204" pitchFamily="66" charset="0"/>
              </a:rPr>
              <a:t>Completely agree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27BB255-ED80-02B7-C356-B555FD341517}"/>
              </a:ext>
            </a:extLst>
          </p:cNvPr>
          <p:cNvSpPr txBox="1"/>
          <p:nvPr/>
        </p:nvSpPr>
        <p:spPr>
          <a:xfrm rot="18754209">
            <a:off x="10502459" y="5275649"/>
            <a:ext cx="18059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>
                <a:solidFill>
                  <a:srgbClr val="FF0000"/>
                </a:solidFill>
                <a:latin typeface="Comic Sans MS" panose="030F0702030302020204" pitchFamily="66" charset="0"/>
              </a:rPr>
              <a:t>Completely disagree</a:t>
            </a:r>
          </a:p>
        </p:txBody>
      </p:sp>
    </p:spTree>
    <p:extLst>
      <p:ext uri="{BB962C8B-B14F-4D97-AF65-F5344CB8AC3E}">
        <p14:creationId xmlns:p14="http://schemas.microsoft.com/office/powerpoint/2010/main" val="7085299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C0A9B-68E4-45B3-9ACB-496D35405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5625"/>
            <a:ext cx="10515600" cy="1325563"/>
          </a:xfrm>
        </p:spPr>
        <p:txBody>
          <a:bodyPr/>
          <a:lstStyle/>
          <a:p>
            <a:pPr algn="ctr"/>
            <a:r>
              <a:rPr lang="en-GB" b="1">
                <a:latin typeface="Comic Sans MS" panose="030F0702030302020204" pitchFamily="66" charset="0"/>
              </a:rPr>
              <a:t>Topic Sentences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D936D2-7077-46CC-A05B-5C8079C837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351" y="2191393"/>
            <a:ext cx="11225299" cy="453281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>
                <a:latin typeface="Comic Sans MS" panose="030F0702030302020204" pitchFamily="66" charset="0"/>
              </a:rPr>
              <a:t>The first part of an analytical paragraph is a clear, well-constructed topic sentence.</a:t>
            </a:r>
          </a:p>
          <a:p>
            <a:pPr marL="0" indent="0">
              <a:buNone/>
            </a:pPr>
            <a:endParaRPr lang="en-GB" sz="320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b="1">
                <a:latin typeface="Comic Sans MS" panose="030F0702030302020204" pitchFamily="66" charset="0"/>
              </a:rPr>
              <a:t>Recall task: </a:t>
            </a:r>
            <a:r>
              <a:rPr lang="en-GB" sz="3200">
                <a:latin typeface="Comic Sans MS" panose="030F0702030302020204" pitchFamily="66" charset="0"/>
              </a:rPr>
              <a:t>What do you think a topic sentence is? </a:t>
            </a:r>
          </a:p>
          <a:p>
            <a:pPr marL="0" indent="0" algn="ctr">
              <a:buNone/>
            </a:pPr>
            <a:r>
              <a:rPr lang="en-GB" sz="3200">
                <a:latin typeface="Comic Sans MS" panose="030F0702030302020204" pitchFamily="66" charset="0"/>
              </a:rPr>
              <a:t>What should be included in a topic sentence? </a:t>
            </a:r>
            <a:endParaRPr lang="en-GB" sz="3200" b="1">
              <a:latin typeface="Comic Sans MS" panose="030F0702030302020204" pitchFamily="66" charset="0"/>
            </a:endParaRPr>
          </a:p>
        </p:txBody>
      </p:sp>
      <p:pic>
        <p:nvPicPr>
          <p:cNvPr id="4" name="Picture 2" descr="What - Free miscellaneous icons">
            <a:extLst>
              <a:ext uri="{FF2B5EF4-FFF2-40B4-BE49-F238E27FC236}">
                <a16:creationId xmlns:a16="http://schemas.microsoft.com/office/drawing/2014/main" id="{D391EEB4-DB2C-4B60-4C5B-5EAB5E2FBC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1151" y="207434"/>
            <a:ext cx="1658199" cy="1658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rrow: Right 6">
            <a:extLst>
              <a:ext uri="{FF2B5EF4-FFF2-40B4-BE49-F238E27FC236}">
                <a16:creationId xmlns:a16="http://schemas.microsoft.com/office/drawing/2014/main" id="{14672D7B-D483-F13A-138F-825B17E05963}"/>
              </a:ext>
            </a:extLst>
          </p:cNvPr>
          <p:cNvSpPr/>
          <p:nvPr/>
        </p:nvSpPr>
        <p:spPr>
          <a:xfrm>
            <a:off x="8572502" y="881385"/>
            <a:ext cx="1485900" cy="64565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6C82C88-BECF-4091-53EB-BC0F2A06BFE2}"/>
              </a:ext>
            </a:extLst>
          </p:cNvPr>
          <p:cNvSpPr txBox="1"/>
          <p:nvPr/>
        </p:nvSpPr>
        <p:spPr>
          <a:xfrm>
            <a:off x="0" y="2"/>
            <a:ext cx="6720840" cy="33855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GB" sz="1600" b="1">
                <a:latin typeface="Comic Sans MS" panose="030F0702030302020204" pitchFamily="66" charset="0"/>
              </a:rPr>
              <a:t>LO. </a:t>
            </a:r>
            <a:r>
              <a:rPr lang="en-GB" sz="1600">
                <a:latin typeface="Comic Sans MS" panose="030F0702030302020204" pitchFamily="66" charset="0"/>
              </a:rPr>
              <a:t>To develop our analytical writing skills.</a:t>
            </a:r>
            <a:endParaRPr lang="en-GB" sz="1600" b="1">
              <a:latin typeface="Comic Sans MS" panose="030F0702030302020204" pitchFamily="66" charset="0"/>
            </a:endParaRPr>
          </a:p>
        </p:txBody>
      </p:sp>
      <p:pic>
        <p:nvPicPr>
          <p:cNvPr id="11" name="Picture 2" descr="2,154 Mini Whiteboard Stock Photos, Pictures &amp; Royalty-Free Images - iStock">
            <a:extLst>
              <a:ext uri="{FF2B5EF4-FFF2-40B4-BE49-F238E27FC236}">
                <a16:creationId xmlns:a16="http://schemas.microsoft.com/office/drawing/2014/main" id="{B44D6976-854D-A4F5-DA2C-C204EE03E0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9" r="5260"/>
          <a:stretch/>
        </p:blipFill>
        <p:spPr bwMode="auto">
          <a:xfrm>
            <a:off x="4882818" y="4892511"/>
            <a:ext cx="2426367" cy="1831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9518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F07CCD-4385-CF2A-4D62-C31D3AA3F1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24" y="529116"/>
            <a:ext cx="11522827" cy="690085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Topic sentences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325472-F4B7-3BE2-2461-8A43C1F22A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67" y="2180767"/>
            <a:ext cx="3594352" cy="4342340"/>
          </a:xfrm>
          <a:solidFill>
            <a:srgbClr val="4472C4"/>
          </a:solidFill>
          <a:ln w="28575">
            <a:noFill/>
          </a:ln>
        </p:spPr>
        <p:txBody>
          <a:bodyPr anchor="ctr">
            <a:normAutofit/>
          </a:bodyPr>
          <a:lstStyle/>
          <a:p>
            <a:pPr marL="0" indent="0" algn="ctr">
              <a:lnSpc>
                <a:spcPct val="110000"/>
              </a:lnSpc>
              <a:buNone/>
            </a:pPr>
            <a:r>
              <a:rPr lang="en-GB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Success criteria:</a:t>
            </a:r>
          </a:p>
          <a:p>
            <a:pPr>
              <a:lnSpc>
                <a:spcPct val="110000"/>
              </a:lnSpc>
            </a:pP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Author’s name</a:t>
            </a:r>
          </a:p>
          <a:p>
            <a:pPr>
              <a:lnSpc>
                <a:spcPct val="110000"/>
              </a:lnSpc>
            </a:pP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Key words of the question</a:t>
            </a:r>
          </a:p>
          <a:p>
            <a:pPr>
              <a:lnSpc>
                <a:spcPct val="110000"/>
              </a:lnSpc>
            </a:pP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Writer’s methods</a:t>
            </a:r>
          </a:p>
          <a:p>
            <a:pPr>
              <a:lnSpc>
                <a:spcPct val="110000"/>
              </a:lnSpc>
            </a:pP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Links to Big Ideas</a:t>
            </a:r>
          </a:p>
          <a:p>
            <a:pPr>
              <a:lnSpc>
                <a:spcPct val="110000"/>
              </a:lnSpc>
            </a:pP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Targeted analytical verbs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92A31AB-3B09-88D6-C8A8-09C56BD605D7}"/>
              </a:ext>
            </a:extLst>
          </p:cNvPr>
          <p:cNvSpPr txBox="1"/>
          <p:nvPr/>
        </p:nvSpPr>
        <p:spPr>
          <a:xfrm>
            <a:off x="3937097" y="3153302"/>
            <a:ext cx="797952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Alexander uses metaphorical language to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 demonstrate Josh’s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confidence in his basketball skills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in the exposition of the novel.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7" name="Callout: Down Arrow 6">
            <a:extLst>
              <a:ext uri="{FF2B5EF4-FFF2-40B4-BE49-F238E27FC236}">
                <a16:creationId xmlns:a16="http://schemas.microsoft.com/office/drawing/2014/main" id="{6ED4A198-73B3-10C2-447A-E35C4CF5CCEB}"/>
              </a:ext>
            </a:extLst>
          </p:cNvPr>
          <p:cNvSpPr/>
          <p:nvPr/>
        </p:nvSpPr>
        <p:spPr>
          <a:xfrm>
            <a:off x="4225664" y="2670701"/>
            <a:ext cx="1870337" cy="482600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>
                <a:latin typeface="Comic Sans MS" panose="030F0702030302020204" pitchFamily="66" charset="0"/>
              </a:rPr>
              <a:t>Author</a:t>
            </a:r>
          </a:p>
        </p:txBody>
      </p:sp>
      <p:sp>
        <p:nvSpPr>
          <p:cNvPr id="8" name="Callout: Down Arrow 7">
            <a:extLst>
              <a:ext uri="{FF2B5EF4-FFF2-40B4-BE49-F238E27FC236}">
                <a16:creationId xmlns:a16="http://schemas.microsoft.com/office/drawing/2014/main" id="{4C3E1B99-C869-9D98-BBAA-F0D129BFE15C}"/>
              </a:ext>
            </a:extLst>
          </p:cNvPr>
          <p:cNvSpPr/>
          <p:nvPr/>
        </p:nvSpPr>
        <p:spPr>
          <a:xfrm>
            <a:off x="8478253" y="2618011"/>
            <a:ext cx="1870337" cy="482600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>
                <a:latin typeface="Comic Sans MS" panose="030F0702030302020204" pitchFamily="66" charset="0"/>
              </a:rPr>
              <a:t>Method</a:t>
            </a:r>
          </a:p>
        </p:txBody>
      </p:sp>
      <p:sp>
        <p:nvSpPr>
          <p:cNvPr id="4" name="Callout: Down Arrow 3">
            <a:extLst>
              <a:ext uri="{FF2B5EF4-FFF2-40B4-BE49-F238E27FC236}">
                <a16:creationId xmlns:a16="http://schemas.microsoft.com/office/drawing/2014/main" id="{DD62A47E-5A9E-8089-B3BB-CE61815A950E}"/>
              </a:ext>
            </a:extLst>
          </p:cNvPr>
          <p:cNvSpPr/>
          <p:nvPr/>
        </p:nvSpPr>
        <p:spPr>
          <a:xfrm>
            <a:off x="6848706" y="5815788"/>
            <a:ext cx="1870337" cy="482600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>
                <a:latin typeface="Comic Sans MS" panose="030F0702030302020204" pitchFamily="66" charset="0"/>
              </a:rPr>
              <a:t>Key Words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A652FEB-CAFE-307F-5381-7018F99F273D}"/>
              </a:ext>
            </a:extLst>
          </p:cNvPr>
          <p:cNvSpPr txBox="1"/>
          <p:nvPr/>
        </p:nvSpPr>
        <p:spPr>
          <a:xfrm>
            <a:off x="0" y="2"/>
            <a:ext cx="6720840" cy="33855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GB" sz="1600" b="1">
                <a:latin typeface="Comic Sans MS" panose="030F0702030302020204" pitchFamily="66" charset="0"/>
              </a:rPr>
              <a:t>LO. </a:t>
            </a:r>
            <a:r>
              <a:rPr lang="en-GB" sz="1600">
                <a:latin typeface="Comic Sans MS" panose="030F0702030302020204" pitchFamily="66" charset="0"/>
              </a:rPr>
              <a:t>To develop our analytical writing skills.</a:t>
            </a:r>
            <a:endParaRPr lang="en-GB" sz="1600" b="1">
              <a:latin typeface="Comic Sans MS" panose="030F0702030302020204" pitchFamily="66" charset="0"/>
            </a:endParaRPr>
          </a:p>
        </p:txBody>
      </p:sp>
      <p:sp>
        <p:nvSpPr>
          <p:cNvPr id="11" name="Callout: Down Arrow 10">
            <a:extLst>
              <a:ext uri="{FF2B5EF4-FFF2-40B4-BE49-F238E27FC236}">
                <a16:creationId xmlns:a16="http://schemas.microsoft.com/office/drawing/2014/main" id="{CD2ADFF8-D5C9-96F4-DD43-B2003927C8F8}"/>
              </a:ext>
            </a:extLst>
          </p:cNvPr>
          <p:cNvSpPr/>
          <p:nvPr/>
        </p:nvSpPr>
        <p:spPr>
          <a:xfrm>
            <a:off x="4362849" y="3778208"/>
            <a:ext cx="1870337" cy="482600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latin typeface="Comic Sans MS" panose="030F0702030302020204" pitchFamily="66" charset="0"/>
              </a:rPr>
              <a:t>Analytical Verb</a:t>
            </a:r>
          </a:p>
        </p:txBody>
      </p:sp>
      <p:sp>
        <p:nvSpPr>
          <p:cNvPr id="12" name="Callout: Down Arrow 11">
            <a:extLst>
              <a:ext uri="{FF2B5EF4-FFF2-40B4-BE49-F238E27FC236}">
                <a16:creationId xmlns:a16="http://schemas.microsoft.com/office/drawing/2014/main" id="{ACFDA150-EBB0-325E-AF74-65AA927BB36C}"/>
              </a:ext>
            </a:extLst>
          </p:cNvPr>
          <p:cNvSpPr/>
          <p:nvPr/>
        </p:nvSpPr>
        <p:spPr>
          <a:xfrm>
            <a:off x="5622662" y="4714580"/>
            <a:ext cx="1870337" cy="482600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>
                <a:latin typeface="Comic Sans MS" panose="030F0702030302020204" pitchFamily="66" charset="0"/>
              </a:rPr>
              <a:t>Big Idea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77BFA0-7855-942E-04E5-4DB75B2688EB}"/>
              </a:ext>
            </a:extLst>
          </p:cNvPr>
          <p:cNvSpPr txBox="1"/>
          <p:nvPr/>
        </p:nvSpPr>
        <p:spPr>
          <a:xfrm>
            <a:off x="3661719" y="1480143"/>
            <a:ext cx="8564543" cy="9950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933" b="1" dirty="0">
                <a:solidFill>
                  <a:prstClr val="black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How is the character Josh Bell established in the exposition of the novel?</a:t>
            </a:r>
            <a:endParaRPr lang="en-GB" sz="2933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262376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8" grpId="0" animBg="1"/>
      <p:bldP spid="4" grpId="0" animBg="1"/>
      <p:bldP spid="11" grpId="0" animBg="1"/>
      <p:bldP spid="1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7a39593-945a-4813-81bf-1728cf9e5038" xsi:nil="true"/>
    <lcf76f155ced4ddcb4097134ff3c332f xmlns="a8d2b040-4d60-4b73-8960-49102152ab97">
      <Terms xmlns="http://schemas.microsoft.com/office/infopath/2007/PartnerControls"/>
    </lcf76f155ced4ddcb4097134ff3c332f>
    <_dlc_DocId xmlns="17a39593-945a-4813-81bf-1728cf9e5038">RVPSRJS5WCQE-1801518596-45462</_dlc_DocId>
    <_dlc_DocIdUrl xmlns="17a39593-945a-4813-81bf-1728cf9e5038">
      <Url>https://stpeterscatholicschool.sharepoint.com/sites/StaffShared/_layouts/15/DocIdRedir.aspx?ID=RVPSRJS5WCQE-1801518596-45462</Url>
      <Description>RVPSRJS5WCQE-1801518596-45462</Description>
    </_dlc_DocIdUrl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94B3640F-520A-4D57-885B-86198FB6B603}"/>
</file>

<file path=customXml/itemProps2.xml><?xml version="1.0" encoding="utf-8"?>
<ds:datastoreItem xmlns:ds="http://schemas.openxmlformats.org/officeDocument/2006/customXml" ds:itemID="{AE37838E-B392-4E5D-B177-946EDB0CE1F0}">
  <ds:schemaRefs>
    <ds:schemaRef ds:uri="http://purl.org/dc/elements/1.1/"/>
    <ds:schemaRef ds:uri="http://schemas.openxmlformats.org/package/2006/metadata/core-properties"/>
    <ds:schemaRef ds:uri="http://purl.org/dc/terms/"/>
    <ds:schemaRef ds:uri="1c42902b-0caa-4187-9d61-3bae82a0e284"/>
    <ds:schemaRef ds:uri="http://purl.org/dc/dcmitype/"/>
    <ds:schemaRef ds:uri="http://schemas.microsoft.com/office/infopath/2007/PartnerControls"/>
    <ds:schemaRef ds:uri="b718aa60-7cf0-45e3-8d89-7c676556ebc7"/>
    <ds:schemaRef ds:uri="http://www.w3.org/XML/1998/namespace"/>
    <ds:schemaRef ds:uri="http://schemas.microsoft.com/office/2006/documentManagement/typ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E0E1662F-D6D4-4212-96C4-96D776557BBD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A1A68077-016D-4E8A-93C0-83EF8B987A3D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2436</Words>
  <Application>Microsoft Office PowerPoint</Application>
  <PresentationFormat>Widescreen</PresentationFormat>
  <Paragraphs>255</Paragraphs>
  <Slides>25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3" baseType="lpstr">
      <vt:lpstr>Aptos</vt:lpstr>
      <vt:lpstr>Aptos Display</vt:lpstr>
      <vt:lpstr>Arial</vt:lpstr>
      <vt:lpstr>Calibri</vt:lpstr>
      <vt:lpstr>Cavolini</vt:lpstr>
      <vt:lpstr>Comic Sans MS</vt:lpstr>
      <vt:lpstr>Freestyle Script</vt:lpstr>
      <vt:lpstr>Office Theme</vt:lpstr>
      <vt:lpstr>PowerPoint Presentation</vt:lpstr>
      <vt:lpstr>Blurting</vt:lpstr>
      <vt:lpstr>Mind maps</vt:lpstr>
      <vt:lpstr>PowerPoint Presentation</vt:lpstr>
      <vt:lpstr>PowerPoint Presentation</vt:lpstr>
      <vt:lpstr>Deduction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do we mean by ‘evaluation’ in English?</vt:lpstr>
      <vt:lpstr>What does evaluation look like?</vt:lpstr>
      <vt:lpstr>These aren’t evaluative sentences because they don’t think about the writer’s choices and how well they work. </vt:lpstr>
      <vt:lpstr>PowerPoint Presentation</vt:lpstr>
      <vt:lpstr>PowerPoint Presentation</vt:lpstr>
      <vt:lpstr>Topic Sentences</vt:lpstr>
      <vt:lpstr>Topic sentences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Miss A Douglas</dc:creator>
  <cp:lastModifiedBy>Miss A Douglas</cp:lastModifiedBy>
  <cp:revision>1</cp:revision>
  <dcterms:created xsi:type="dcterms:W3CDTF">2025-10-21T08:53:16Z</dcterms:created>
  <dcterms:modified xsi:type="dcterms:W3CDTF">2025-11-11T10:39:45Z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b4db31fc-142d-415e-80d0-82c525c4e054</vt:lpwstr>
  </property>
  <property fmtid="{D5CDD505-2E9C-101B-9397-08002B2CF9AE}" pid="4" name="MediaServiceImageTags">
    <vt:lpwstr/>
  </property>
</Properties>
</file>