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sldIdLst>
    <p:sldId id="256" r:id="rId6"/>
    <p:sldId id="257" r:id="rId7"/>
    <p:sldId id="258" r:id="rId8"/>
    <p:sldId id="259" r:id="rId9"/>
    <p:sldId id="260" r:id="rId10"/>
    <p:sldId id="261" r:id="rId11"/>
    <p:sldId id="262" r:id="rId12"/>
  </p:sldIdLst>
  <p:sldSz cx="7556500" cy="10693400"/>
  <p:notesSz cx="6858000" cy="9144000"/>
  <p:embeddedFontLst>
    <p:embeddedFont>
      <p:font typeface="League Spartan" panose="020B0604020202020204" charset="0"/>
      <p:regular r:id="rId13"/>
    </p:embeddedFont>
    <p:embeddedFont>
      <p:font typeface="Montserrat" panose="00000500000000000000" pitchFamily="2" charset="0"/>
      <p:regular r:id="rId14"/>
    </p:embeddedFont>
    <p:embeddedFont>
      <p:font typeface="Montserrat Bold" panose="00000800000000000000"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8" d="100"/>
          <a:sy n="68" d="100"/>
        </p:scale>
        <p:origin x="318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1.fntdata"/><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font" Target="fonts/font3.fntdata"/><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254553" y="245832"/>
            <a:ext cx="7050895" cy="1475721"/>
            <a:chOff x="0" y="0"/>
            <a:chExt cx="77037529" cy="16123614"/>
          </a:xfrm>
        </p:grpSpPr>
        <p:sp>
          <p:nvSpPr>
            <p:cNvPr id="6" name="Freeform 6"/>
            <p:cNvSpPr/>
            <p:nvPr/>
          </p:nvSpPr>
          <p:spPr>
            <a:xfrm>
              <a:off x="72390" y="72390"/>
              <a:ext cx="76892748" cy="15978833"/>
            </a:xfrm>
            <a:custGeom>
              <a:avLst/>
              <a:gdLst/>
              <a:ahLst/>
              <a:cxnLst/>
              <a:rect l="l" t="t" r="r" b="b"/>
              <a:pathLst>
                <a:path w="76892748" h="15978833">
                  <a:moveTo>
                    <a:pt x="0" y="0"/>
                  </a:moveTo>
                  <a:lnTo>
                    <a:pt x="76892748" y="0"/>
                  </a:lnTo>
                  <a:lnTo>
                    <a:pt x="76892748" y="15978833"/>
                  </a:lnTo>
                  <a:lnTo>
                    <a:pt x="0" y="15978833"/>
                  </a:lnTo>
                  <a:lnTo>
                    <a:pt x="0" y="0"/>
                  </a:lnTo>
                  <a:close/>
                </a:path>
              </a:pathLst>
            </a:custGeom>
            <a:solidFill>
              <a:srgbClr val="D9D9D9"/>
            </a:solidFill>
          </p:spPr>
          <p:txBody>
            <a:bodyPr/>
            <a:lstStyle/>
            <a:p>
              <a:endParaRPr lang="en-GB"/>
            </a:p>
          </p:txBody>
        </p:sp>
        <p:sp>
          <p:nvSpPr>
            <p:cNvPr id="7" name="Freeform 7"/>
            <p:cNvSpPr/>
            <p:nvPr/>
          </p:nvSpPr>
          <p:spPr>
            <a:xfrm>
              <a:off x="0" y="0"/>
              <a:ext cx="77037530" cy="16123614"/>
            </a:xfrm>
            <a:custGeom>
              <a:avLst/>
              <a:gdLst/>
              <a:ahLst/>
              <a:cxnLst/>
              <a:rect l="l" t="t" r="r" b="b"/>
              <a:pathLst>
                <a:path w="77037530" h="16123614">
                  <a:moveTo>
                    <a:pt x="76892752" y="15978834"/>
                  </a:moveTo>
                  <a:lnTo>
                    <a:pt x="77037530" y="15978834"/>
                  </a:lnTo>
                  <a:lnTo>
                    <a:pt x="77037530" y="16123614"/>
                  </a:lnTo>
                  <a:lnTo>
                    <a:pt x="76892752" y="16123614"/>
                  </a:lnTo>
                  <a:lnTo>
                    <a:pt x="76892752" y="15978834"/>
                  </a:lnTo>
                  <a:close/>
                  <a:moveTo>
                    <a:pt x="0" y="144780"/>
                  </a:moveTo>
                  <a:lnTo>
                    <a:pt x="144780" y="144780"/>
                  </a:lnTo>
                  <a:lnTo>
                    <a:pt x="144780" y="15978834"/>
                  </a:lnTo>
                  <a:lnTo>
                    <a:pt x="0" y="15978834"/>
                  </a:lnTo>
                  <a:lnTo>
                    <a:pt x="0" y="144780"/>
                  </a:lnTo>
                  <a:close/>
                  <a:moveTo>
                    <a:pt x="0" y="15978834"/>
                  </a:moveTo>
                  <a:lnTo>
                    <a:pt x="144780" y="15978834"/>
                  </a:lnTo>
                  <a:lnTo>
                    <a:pt x="144780" y="16123614"/>
                  </a:lnTo>
                  <a:lnTo>
                    <a:pt x="0" y="16123614"/>
                  </a:lnTo>
                  <a:lnTo>
                    <a:pt x="0" y="15978834"/>
                  </a:lnTo>
                  <a:close/>
                  <a:moveTo>
                    <a:pt x="76892752" y="144780"/>
                  </a:moveTo>
                  <a:lnTo>
                    <a:pt x="77037530" y="144780"/>
                  </a:lnTo>
                  <a:lnTo>
                    <a:pt x="77037530" y="15978834"/>
                  </a:lnTo>
                  <a:lnTo>
                    <a:pt x="76892752" y="15978834"/>
                  </a:lnTo>
                  <a:lnTo>
                    <a:pt x="76892752" y="144780"/>
                  </a:lnTo>
                  <a:close/>
                  <a:moveTo>
                    <a:pt x="144780" y="15978834"/>
                  </a:moveTo>
                  <a:lnTo>
                    <a:pt x="76892752" y="15978834"/>
                  </a:lnTo>
                  <a:lnTo>
                    <a:pt x="76892752" y="16123614"/>
                  </a:lnTo>
                  <a:lnTo>
                    <a:pt x="144780" y="16123614"/>
                  </a:lnTo>
                  <a:lnTo>
                    <a:pt x="144780" y="15978834"/>
                  </a:lnTo>
                  <a:close/>
                  <a:moveTo>
                    <a:pt x="76892752" y="0"/>
                  </a:moveTo>
                  <a:lnTo>
                    <a:pt x="77037530" y="0"/>
                  </a:lnTo>
                  <a:lnTo>
                    <a:pt x="77037530" y="144780"/>
                  </a:lnTo>
                  <a:lnTo>
                    <a:pt x="76892752" y="144780"/>
                  </a:lnTo>
                  <a:lnTo>
                    <a:pt x="76892752" y="0"/>
                  </a:lnTo>
                  <a:close/>
                  <a:moveTo>
                    <a:pt x="0" y="0"/>
                  </a:moveTo>
                  <a:lnTo>
                    <a:pt x="144780" y="0"/>
                  </a:lnTo>
                  <a:lnTo>
                    <a:pt x="144780" y="144780"/>
                  </a:lnTo>
                  <a:lnTo>
                    <a:pt x="0" y="144780"/>
                  </a:lnTo>
                  <a:lnTo>
                    <a:pt x="0" y="0"/>
                  </a:lnTo>
                  <a:close/>
                  <a:moveTo>
                    <a:pt x="144780" y="0"/>
                  </a:moveTo>
                  <a:lnTo>
                    <a:pt x="76892752" y="0"/>
                  </a:lnTo>
                  <a:lnTo>
                    <a:pt x="76892752" y="144780"/>
                  </a:lnTo>
                  <a:lnTo>
                    <a:pt x="144780" y="144780"/>
                  </a:lnTo>
                  <a:lnTo>
                    <a:pt x="144780" y="0"/>
                  </a:lnTo>
                  <a:close/>
                </a:path>
              </a:pathLst>
            </a:custGeom>
            <a:solidFill>
              <a:srgbClr val="DDC6C6"/>
            </a:solidFill>
          </p:spPr>
          <p:txBody>
            <a:bodyPr/>
            <a:lstStyle/>
            <a:p>
              <a:endParaRPr lang="en-GB"/>
            </a:p>
          </p:txBody>
        </p:sp>
      </p:grpSp>
      <p:grpSp>
        <p:nvGrpSpPr>
          <p:cNvPr id="8" name="Group 8"/>
          <p:cNvGrpSpPr/>
          <p:nvPr/>
        </p:nvGrpSpPr>
        <p:grpSpPr>
          <a:xfrm>
            <a:off x="756000" y="527610"/>
            <a:ext cx="6048000" cy="880196"/>
            <a:chOff x="0" y="0"/>
            <a:chExt cx="4653345" cy="677225"/>
          </a:xfrm>
        </p:grpSpPr>
        <p:sp>
          <p:nvSpPr>
            <p:cNvPr id="9" name="Freeform 9"/>
            <p:cNvSpPr/>
            <p:nvPr/>
          </p:nvSpPr>
          <p:spPr>
            <a:xfrm>
              <a:off x="0" y="0"/>
              <a:ext cx="4653345" cy="677225"/>
            </a:xfrm>
            <a:custGeom>
              <a:avLst/>
              <a:gdLst/>
              <a:ahLst/>
              <a:cxnLst/>
              <a:rect l="l" t="t" r="r" b="b"/>
              <a:pathLst>
                <a:path w="4653345" h="677225">
                  <a:moveTo>
                    <a:pt x="55043" y="0"/>
                  </a:moveTo>
                  <a:lnTo>
                    <a:pt x="4598301" y="0"/>
                  </a:lnTo>
                  <a:cubicBezTo>
                    <a:pt x="4612900" y="0"/>
                    <a:pt x="4626900" y="5799"/>
                    <a:pt x="4637223" y="16122"/>
                  </a:cubicBezTo>
                  <a:cubicBezTo>
                    <a:pt x="4647545" y="26444"/>
                    <a:pt x="4653345" y="40445"/>
                    <a:pt x="4653345" y="55043"/>
                  </a:cubicBezTo>
                  <a:lnTo>
                    <a:pt x="4653345" y="622181"/>
                  </a:lnTo>
                  <a:cubicBezTo>
                    <a:pt x="4653345" y="636780"/>
                    <a:pt x="4647545" y="650780"/>
                    <a:pt x="4637223" y="661103"/>
                  </a:cubicBezTo>
                  <a:cubicBezTo>
                    <a:pt x="4626900" y="671426"/>
                    <a:pt x="4612900" y="677225"/>
                    <a:pt x="4598301" y="677225"/>
                  </a:cubicBezTo>
                  <a:lnTo>
                    <a:pt x="55043" y="677225"/>
                  </a:lnTo>
                  <a:cubicBezTo>
                    <a:pt x="40445" y="677225"/>
                    <a:pt x="26444" y="671426"/>
                    <a:pt x="16122" y="661103"/>
                  </a:cubicBezTo>
                  <a:cubicBezTo>
                    <a:pt x="5799" y="650780"/>
                    <a:pt x="0" y="636780"/>
                    <a:pt x="0" y="622181"/>
                  </a:cubicBezTo>
                  <a:lnTo>
                    <a:pt x="0" y="55043"/>
                  </a:lnTo>
                  <a:cubicBezTo>
                    <a:pt x="0" y="40445"/>
                    <a:pt x="5799" y="26444"/>
                    <a:pt x="16122" y="16122"/>
                  </a:cubicBezTo>
                  <a:cubicBezTo>
                    <a:pt x="26444" y="5799"/>
                    <a:pt x="40445" y="0"/>
                    <a:pt x="55043" y="0"/>
                  </a:cubicBezTo>
                  <a:close/>
                </a:path>
              </a:pathLst>
            </a:custGeom>
            <a:solidFill>
              <a:srgbClr val="F5F4F2"/>
            </a:solidFill>
            <a:ln w="9525" cap="rnd">
              <a:solidFill>
                <a:srgbClr val="F5F4F2"/>
              </a:solidFill>
              <a:prstDash val="solid"/>
              <a:round/>
            </a:ln>
          </p:spPr>
          <p:txBody>
            <a:bodyPr/>
            <a:lstStyle/>
            <a:p>
              <a:endParaRPr lang="en-GB"/>
            </a:p>
          </p:txBody>
        </p:sp>
        <p:sp>
          <p:nvSpPr>
            <p:cNvPr id="10" name="TextBox 10"/>
            <p:cNvSpPr txBox="1"/>
            <p:nvPr/>
          </p:nvSpPr>
          <p:spPr>
            <a:xfrm>
              <a:off x="0" y="-19050"/>
              <a:ext cx="4653345" cy="696275"/>
            </a:xfrm>
            <a:prstGeom prst="rect">
              <a:avLst/>
            </a:prstGeom>
          </p:spPr>
          <p:txBody>
            <a:bodyPr lIns="27269" tIns="27269" rIns="27269" bIns="27269" rtlCol="0" anchor="ctr"/>
            <a:lstStyle/>
            <a:p>
              <a:pPr algn="ctr">
                <a:lnSpc>
                  <a:spcPts val="1052"/>
                </a:lnSpc>
                <a:spcBef>
                  <a:spcPct val="0"/>
                </a:spcBef>
              </a:pPr>
              <a:endParaRPr/>
            </a:p>
          </p:txBody>
        </p:sp>
      </p:grpSp>
      <p:sp>
        <p:nvSpPr>
          <p:cNvPr id="11" name="Freeform 11"/>
          <p:cNvSpPr/>
          <p:nvPr/>
        </p:nvSpPr>
        <p:spPr>
          <a:xfrm flipH="1">
            <a:off x="973255" y="686527"/>
            <a:ext cx="562362" cy="562362"/>
          </a:xfrm>
          <a:custGeom>
            <a:avLst/>
            <a:gdLst/>
            <a:ahLst/>
            <a:cxnLst/>
            <a:rect l="l" t="t" r="r" b="b"/>
            <a:pathLst>
              <a:path w="562362" h="562362">
                <a:moveTo>
                  <a:pt x="562362" y="0"/>
                </a:moveTo>
                <a:lnTo>
                  <a:pt x="0" y="0"/>
                </a:lnTo>
                <a:lnTo>
                  <a:pt x="0" y="562362"/>
                </a:lnTo>
                <a:lnTo>
                  <a:pt x="562362" y="562362"/>
                </a:lnTo>
                <a:lnTo>
                  <a:pt x="562362"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2"/>
          <p:cNvSpPr txBox="1"/>
          <p:nvPr/>
        </p:nvSpPr>
        <p:spPr>
          <a:xfrm>
            <a:off x="1010234" y="1925666"/>
            <a:ext cx="5539531" cy="1869333"/>
          </a:xfrm>
          <a:prstGeom prst="rect">
            <a:avLst/>
          </a:prstGeom>
        </p:spPr>
        <p:txBody>
          <a:bodyPr lIns="0" tIns="0" rIns="0" bIns="0" rtlCol="0" anchor="t">
            <a:spAutoFit/>
          </a:bodyPr>
          <a:lstStyle/>
          <a:p>
            <a:pPr algn="l">
              <a:lnSpc>
                <a:spcPts val="2490"/>
              </a:lnSpc>
            </a:pPr>
            <a:r>
              <a:rPr lang="en-US" sz="1779" b="1">
                <a:solidFill>
                  <a:srgbClr val="2B2B2B"/>
                </a:solidFill>
                <a:latin typeface="Montserrat Bold"/>
                <a:ea typeface="Montserrat Bold"/>
                <a:cs typeface="Montserrat Bold"/>
                <a:sym typeface="Montserrat Bold"/>
              </a:rPr>
              <a:t>University or Apprenticeship?</a:t>
            </a:r>
            <a:r>
              <a:rPr lang="en-US" sz="1779">
                <a:solidFill>
                  <a:srgbClr val="2B2B2B"/>
                </a:solidFill>
                <a:latin typeface="Montserrat"/>
                <a:ea typeface="Montserrat"/>
                <a:cs typeface="Montserrat"/>
                <a:sym typeface="Montserrat"/>
              </a:rPr>
              <a:t> </a:t>
            </a:r>
          </a:p>
          <a:p>
            <a:pPr algn="l">
              <a:lnSpc>
                <a:spcPts val="2490"/>
              </a:lnSpc>
            </a:pPr>
            <a:r>
              <a:rPr lang="en-US" sz="1779">
                <a:solidFill>
                  <a:srgbClr val="2B2B2B"/>
                </a:solidFill>
                <a:latin typeface="Montserrat"/>
                <a:ea typeface="Montserrat"/>
                <a:cs typeface="Montserrat"/>
                <a:sym typeface="Montserrat"/>
              </a:rPr>
              <a:t>Regardless of knowing which course you will apply for, answering the following prompts in detail will make writing your Personal Statement easier and quicker when you finally finalise your choice later on. </a:t>
            </a:r>
          </a:p>
        </p:txBody>
      </p:sp>
      <p:grpSp>
        <p:nvGrpSpPr>
          <p:cNvPr id="13" name="Group 13"/>
          <p:cNvGrpSpPr/>
          <p:nvPr/>
        </p:nvGrpSpPr>
        <p:grpSpPr>
          <a:xfrm>
            <a:off x="2700547" y="4468451"/>
            <a:ext cx="4103453" cy="5467549"/>
            <a:chOff x="0" y="0"/>
            <a:chExt cx="50160232" cy="66834809"/>
          </a:xfrm>
        </p:grpSpPr>
        <p:sp>
          <p:nvSpPr>
            <p:cNvPr id="14" name="Freeform 14"/>
            <p:cNvSpPr/>
            <p:nvPr/>
          </p:nvSpPr>
          <p:spPr>
            <a:xfrm>
              <a:off x="72390" y="72390"/>
              <a:ext cx="50015452" cy="66690028"/>
            </a:xfrm>
            <a:custGeom>
              <a:avLst/>
              <a:gdLst/>
              <a:ahLst/>
              <a:cxnLst/>
              <a:rect l="l" t="t" r="r" b="b"/>
              <a:pathLst>
                <a:path w="50015452" h="66690028">
                  <a:moveTo>
                    <a:pt x="0" y="0"/>
                  </a:moveTo>
                  <a:lnTo>
                    <a:pt x="50015452" y="0"/>
                  </a:lnTo>
                  <a:lnTo>
                    <a:pt x="50015452" y="66690028"/>
                  </a:lnTo>
                  <a:lnTo>
                    <a:pt x="0" y="66690028"/>
                  </a:lnTo>
                  <a:lnTo>
                    <a:pt x="0" y="0"/>
                  </a:lnTo>
                  <a:close/>
                </a:path>
              </a:pathLst>
            </a:custGeom>
            <a:solidFill>
              <a:srgbClr val="FFFFFF"/>
            </a:solidFill>
          </p:spPr>
          <p:txBody>
            <a:bodyPr/>
            <a:lstStyle/>
            <a:p>
              <a:endParaRPr lang="en-GB" dirty="0"/>
            </a:p>
          </p:txBody>
        </p:sp>
        <p:sp>
          <p:nvSpPr>
            <p:cNvPr id="15" name="Freeform 15"/>
            <p:cNvSpPr/>
            <p:nvPr/>
          </p:nvSpPr>
          <p:spPr>
            <a:xfrm>
              <a:off x="0" y="0"/>
              <a:ext cx="50160231" cy="66834810"/>
            </a:xfrm>
            <a:custGeom>
              <a:avLst/>
              <a:gdLst/>
              <a:ahLst/>
              <a:cxnLst/>
              <a:rect l="l" t="t" r="r" b="b"/>
              <a:pathLst>
                <a:path w="50160231" h="66834810">
                  <a:moveTo>
                    <a:pt x="50015453" y="66690032"/>
                  </a:moveTo>
                  <a:lnTo>
                    <a:pt x="50160231" y="66690032"/>
                  </a:lnTo>
                  <a:lnTo>
                    <a:pt x="50160231" y="66834810"/>
                  </a:lnTo>
                  <a:lnTo>
                    <a:pt x="50015453" y="66834810"/>
                  </a:lnTo>
                  <a:lnTo>
                    <a:pt x="50015453" y="66690032"/>
                  </a:lnTo>
                  <a:close/>
                  <a:moveTo>
                    <a:pt x="0" y="144780"/>
                  </a:moveTo>
                  <a:lnTo>
                    <a:pt x="144780" y="144780"/>
                  </a:lnTo>
                  <a:lnTo>
                    <a:pt x="144780" y="66690032"/>
                  </a:lnTo>
                  <a:lnTo>
                    <a:pt x="0" y="66690032"/>
                  </a:lnTo>
                  <a:lnTo>
                    <a:pt x="0" y="144780"/>
                  </a:lnTo>
                  <a:close/>
                  <a:moveTo>
                    <a:pt x="0" y="66690032"/>
                  </a:moveTo>
                  <a:lnTo>
                    <a:pt x="144780" y="66690032"/>
                  </a:lnTo>
                  <a:lnTo>
                    <a:pt x="144780" y="66834810"/>
                  </a:lnTo>
                  <a:lnTo>
                    <a:pt x="0" y="66834810"/>
                  </a:lnTo>
                  <a:lnTo>
                    <a:pt x="0" y="66690032"/>
                  </a:lnTo>
                  <a:close/>
                  <a:moveTo>
                    <a:pt x="50015453" y="144780"/>
                  </a:moveTo>
                  <a:lnTo>
                    <a:pt x="50160231" y="144780"/>
                  </a:lnTo>
                  <a:lnTo>
                    <a:pt x="50160231" y="66690032"/>
                  </a:lnTo>
                  <a:lnTo>
                    <a:pt x="50015453" y="66690032"/>
                  </a:lnTo>
                  <a:lnTo>
                    <a:pt x="50015453" y="144780"/>
                  </a:lnTo>
                  <a:close/>
                  <a:moveTo>
                    <a:pt x="144780" y="66690032"/>
                  </a:moveTo>
                  <a:lnTo>
                    <a:pt x="50015453" y="66690032"/>
                  </a:lnTo>
                  <a:lnTo>
                    <a:pt x="50015453" y="66834810"/>
                  </a:lnTo>
                  <a:lnTo>
                    <a:pt x="144780" y="66834810"/>
                  </a:lnTo>
                  <a:lnTo>
                    <a:pt x="144780" y="66690032"/>
                  </a:lnTo>
                  <a:close/>
                  <a:moveTo>
                    <a:pt x="50015453" y="0"/>
                  </a:moveTo>
                  <a:lnTo>
                    <a:pt x="50160231" y="0"/>
                  </a:lnTo>
                  <a:lnTo>
                    <a:pt x="50160231" y="144780"/>
                  </a:lnTo>
                  <a:lnTo>
                    <a:pt x="50015453" y="144780"/>
                  </a:lnTo>
                  <a:lnTo>
                    <a:pt x="50015453" y="0"/>
                  </a:lnTo>
                  <a:close/>
                  <a:moveTo>
                    <a:pt x="0" y="0"/>
                  </a:moveTo>
                  <a:lnTo>
                    <a:pt x="144780" y="0"/>
                  </a:lnTo>
                  <a:lnTo>
                    <a:pt x="144780" y="144780"/>
                  </a:lnTo>
                  <a:lnTo>
                    <a:pt x="0" y="144780"/>
                  </a:lnTo>
                  <a:lnTo>
                    <a:pt x="0" y="0"/>
                  </a:lnTo>
                  <a:close/>
                  <a:moveTo>
                    <a:pt x="144780" y="0"/>
                  </a:moveTo>
                  <a:lnTo>
                    <a:pt x="50015453" y="0"/>
                  </a:lnTo>
                  <a:lnTo>
                    <a:pt x="50015453" y="144780"/>
                  </a:lnTo>
                  <a:lnTo>
                    <a:pt x="144780" y="144780"/>
                  </a:lnTo>
                  <a:lnTo>
                    <a:pt x="144780" y="0"/>
                  </a:lnTo>
                  <a:close/>
                </a:path>
              </a:pathLst>
            </a:custGeom>
            <a:solidFill>
              <a:srgbClr val="AA9E95"/>
            </a:solidFill>
          </p:spPr>
          <p:txBody>
            <a:bodyPr/>
            <a:lstStyle/>
            <a:p>
              <a:endParaRPr lang="en-GB"/>
            </a:p>
          </p:txBody>
        </p:sp>
      </p:grpSp>
      <p:sp>
        <p:nvSpPr>
          <p:cNvPr id="16" name="TextBox 16"/>
          <p:cNvSpPr txBox="1"/>
          <p:nvPr/>
        </p:nvSpPr>
        <p:spPr>
          <a:xfrm>
            <a:off x="1535617" y="537857"/>
            <a:ext cx="5041804" cy="869949"/>
          </a:xfrm>
          <a:prstGeom prst="rect">
            <a:avLst/>
          </a:prstGeom>
        </p:spPr>
        <p:txBody>
          <a:bodyPr lIns="0" tIns="0" rIns="0" bIns="0" rtlCol="0" anchor="t">
            <a:spAutoFit/>
          </a:bodyPr>
          <a:lstStyle/>
          <a:p>
            <a:pPr algn="ctr">
              <a:lnSpc>
                <a:spcPts val="3500"/>
              </a:lnSpc>
            </a:pPr>
            <a:r>
              <a:rPr lang="en-US" sz="2500">
                <a:solidFill>
                  <a:srgbClr val="2B2B2B"/>
                </a:solidFill>
                <a:latin typeface="League Spartan"/>
                <a:ea typeface="League Spartan"/>
                <a:cs typeface="League Spartan"/>
                <a:sym typeface="League Spartan"/>
              </a:rPr>
              <a:t>UCAS PERSONAL STATEMENT PRELIMINARY SCAFFOLD</a:t>
            </a:r>
          </a:p>
        </p:txBody>
      </p:sp>
      <p:sp>
        <p:nvSpPr>
          <p:cNvPr id="17" name="TextBox 17"/>
          <p:cNvSpPr txBox="1"/>
          <p:nvPr/>
        </p:nvSpPr>
        <p:spPr>
          <a:xfrm>
            <a:off x="1187222" y="4872377"/>
            <a:ext cx="885690" cy="141704"/>
          </a:xfrm>
          <a:prstGeom prst="rect">
            <a:avLst/>
          </a:prstGeom>
        </p:spPr>
        <p:txBody>
          <a:bodyPr lIns="0" tIns="0" rIns="0" bIns="0" rtlCol="0" anchor="t">
            <a:spAutoFit/>
          </a:bodyPr>
          <a:lstStyle/>
          <a:p>
            <a:pPr algn="l">
              <a:lnSpc>
                <a:spcPts val="1134"/>
              </a:lnSpc>
            </a:pPr>
            <a:r>
              <a:rPr lang="en-US" sz="810" b="1">
                <a:solidFill>
                  <a:srgbClr val="2B2B2B"/>
                </a:solidFill>
                <a:latin typeface="Montserrat Bold"/>
                <a:ea typeface="Montserrat Bold"/>
                <a:cs typeface="Montserrat Bold"/>
                <a:sym typeface="Montserrat Bold"/>
              </a:rPr>
              <a:t>Sarah</a:t>
            </a:r>
          </a:p>
        </p:txBody>
      </p:sp>
      <p:grpSp>
        <p:nvGrpSpPr>
          <p:cNvPr id="18" name="Group 18"/>
          <p:cNvGrpSpPr/>
          <p:nvPr/>
        </p:nvGrpSpPr>
        <p:grpSpPr>
          <a:xfrm>
            <a:off x="412223" y="4468451"/>
            <a:ext cx="2162214" cy="5467549"/>
            <a:chOff x="0" y="0"/>
            <a:chExt cx="26430699" cy="66834809"/>
          </a:xfrm>
        </p:grpSpPr>
        <p:sp>
          <p:nvSpPr>
            <p:cNvPr id="19" name="Freeform 19"/>
            <p:cNvSpPr/>
            <p:nvPr/>
          </p:nvSpPr>
          <p:spPr>
            <a:xfrm>
              <a:off x="72390" y="72390"/>
              <a:ext cx="26285917" cy="66690028"/>
            </a:xfrm>
            <a:custGeom>
              <a:avLst/>
              <a:gdLst/>
              <a:ahLst/>
              <a:cxnLst/>
              <a:rect l="l" t="t" r="r" b="b"/>
              <a:pathLst>
                <a:path w="26285917" h="66690028">
                  <a:moveTo>
                    <a:pt x="0" y="0"/>
                  </a:moveTo>
                  <a:lnTo>
                    <a:pt x="26285917" y="0"/>
                  </a:lnTo>
                  <a:lnTo>
                    <a:pt x="26285917" y="66690028"/>
                  </a:lnTo>
                  <a:lnTo>
                    <a:pt x="0" y="66690028"/>
                  </a:lnTo>
                  <a:lnTo>
                    <a:pt x="0" y="0"/>
                  </a:lnTo>
                  <a:close/>
                </a:path>
              </a:pathLst>
            </a:custGeom>
            <a:solidFill>
              <a:srgbClr val="D9D9D9"/>
            </a:solidFill>
          </p:spPr>
          <p:txBody>
            <a:bodyPr/>
            <a:lstStyle/>
            <a:p>
              <a:endParaRPr lang="en-GB"/>
            </a:p>
          </p:txBody>
        </p:sp>
        <p:sp>
          <p:nvSpPr>
            <p:cNvPr id="20" name="Freeform 20"/>
            <p:cNvSpPr/>
            <p:nvPr/>
          </p:nvSpPr>
          <p:spPr>
            <a:xfrm>
              <a:off x="0" y="0"/>
              <a:ext cx="26430700" cy="66834810"/>
            </a:xfrm>
            <a:custGeom>
              <a:avLst/>
              <a:gdLst/>
              <a:ahLst/>
              <a:cxnLst/>
              <a:rect l="l" t="t" r="r" b="b"/>
              <a:pathLst>
                <a:path w="26430700" h="66834810">
                  <a:moveTo>
                    <a:pt x="26285918" y="66690032"/>
                  </a:moveTo>
                  <a:lnTo>
                    <a:pt x="26430700" y="66690032"/>
                  </a:lnTo>
                  <a:lnTo>
                    <a:pt x="26430700" y="66834810"/>
                  </a:lnTo>
                  <a:lnTo>
                    <a:pt x="26285918" y="66834810"/>
                  </a:lnTo>
                  <a:lnTo>
                    <a:pt x="26285918" y="66690032"/>
                  </a:lnTo>
                  <a:close/>
                  <a:moveTo>
                    <a:pt x="0" y="144780"/>
                  </a:moveTo>
                  <a:lnTo>
                    <a:pt x="144780" y="144780"/>
                  </a:lnTo>
                  <a:lnTo>
                    <a:pt x="144780" y="66690032"/>
                  </a:lnTo>
                  <a:lnTo>
                    <a:pt x="0" y="66690032"/>
                  </a:lnTo>
                  <a:lnTo>
                    <a:pt x="0" y="144780"/>
                  </a:lnTo>
                  <a:close/>
                  <a:moveTo>
                    <a:pt x="0" y="66690032"/>
                  </a:moveTo>
                  <a:lnTo>
                    <a:pt x="144780" y="66690032"/>
                  </a:lnTo>
                  <a:lnTo>
                    <a:pt x="144780" y="66834810"/>
                  </a:lnTo>
                  <a:lnTo>
                    <a:pt x="0" y="66834810"/>
                  </a:lnTo>
                  <a:lnTo>
                    <a:pt x="0" y="66690032"/>
                  </a:lnTo>
                  <a:close/>
                  <a:moveTo>
                    <a:pt x="26285918" y="144780"/>
                  </a:moveTo>
                  <a:lnTo>
                    <a:pt x="26430700" y="144780"/>
                  </a:lnTo>
                  <a:lnTo>
                    <a:pt x="26430700" y="66690032"/>
                  </a:lnTo>
                  <a:lnTo>
                    <a:pt x="26285918" y="66690032"/>
                  </a:lnTo>
                  <a:lnTo>
                    <a:pt x="26285918" y="144780"/>
                  </a:lnTo>
                  <a:close/>
                  <a:moveTo>
                    <a:pt x="144780" y="66690032"/>
                  </a:moveTo>
                  <a:lnTo>
                    <a:pt x="26285918" y="66690032"/>
                  </a:lnTo>
                  <a:lnTo>
                    <a:pt x="26285918" y="66834810"/>
                  </a:lnTo>
                  <a:lnTo>
                    <a:pt x="144780" y="66834810"/>
                  </a:lnTo>
                  <a:lnTo>
                    <a:pt x="144780" y="66690032"/>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21" name="TextBox 21"/>
          <p:cNvSpPr txBox="1"/>
          <p:nvPr/>
        </p:nvSpPr>
        <p:spPr>
          <a:xfrm>
            <a:off x="412223" y="3781727"/>
            <a:ext cx="6539904" cy="604746"/>
          </a:xfrm>
          <a:prstGeom prst="rect">
            <a:avLst/>
          </a:prstGeom>
        </p:spPr>
        <p:txBody>
          <a:bodyPr lIns="0" tIns="0" rIns="0" bIns="0" rtlCol="0" anchor="t">
            <a:spAutoFit/>
          </a:bodyPr>
          <a:lstStyle/>
          <a:p>
            <a:pPr algn="l">
              <a:lnSpc>
                <a:spcPts val="2523"/>
              </a:lnSpc>
            </a:pPr>
            <a:r>
              <a:rPr lang="en-US" sz="1321">
                <a:solidFill>
                  <a:srgbClr val="2B2B2B"/>
                </a:solidFill>
                <a:latin typeface="Montserrat"/>
                <a:ea typeface="Montserrat"/>
                <a:cs typeface="Montserrat"/>
                <a:sym typeface="Montserrat"/>
              </a:rPr>
              <a:t>Did you study at another school for your GCSE’s? If so, please write the name of the school  here: _________________________________________________</a:t>
            </a:r>
          </a:p>
        </p:txBody>
      </p:sp>
      <p:sp>
        <p:nvSpPr>
          <p:cNvPr id="22" name="TextBox 22"/>
          <p:cNvSpPr txBox="1"/>
          <p:nvPr/>
        </p:nvSpPr>
        <p:spPr>
          <a:xfrm>
            <a:off x="571839" y="4995030"/>
            <a:ext cx="1842983" cy="4560602"/>
          </a:xfrm>
          <a:prstGeom prst="rect">
            <a:avLst/>
          </a:prstGeom>
        </p:spPr>
        <p:txBody>
          <a:bodyPr lIns="0" tIns="0" rIns="0" bIns="0" rtlCol="0" anchor="t">
            <a:spAutoFit/>
          </a:bodyPr>
          <a:lstStyle/>
          <a:p>
            <a:pPr algn="l">
              <a:lnSpc>
                <a:spcPts val="1678"/>
              </a:lnSpc>
              <a:spcBef>
                <a:spcPct val="0"/>
              </a:spcBef>
            </a:pPr>
            <a:r>
              <a:rPr lang="en-US" sz="1198">
                <a:solidFill>
                  <a:srgbClr val="2B2B2B"/>
                </a:solidFill>
                <a:latin typeface="Montserrat"/>
                <a:ea typeface="Montserrat"/>
                <a:cs typeface="Montserrat"/>
                <a:sym typeface="Montserrat"/>
              </a:rPr>
              <a:t>What are you currently studying at St Peter’s. </a:t>
            </a:r>
          </a:p>
          <a:p>
            <a:pPr algn="l">
              <a:lnSpc>
                <a:spcPts val="1678"/>
              </a:lnSpc>
              <a:spcBef>
                <a:spcPct val="0"/>
              </a:spcBef>
            </a:pPr>
            <a:r>
              <a:rPr lang="en-US" sz="1198">
                <a:solidFill>
                  <a:srgbClr val="2B2B2B"/>
                </a:solidFill>
                <a:latin typeface="Montserrat"/>
                <a:ea typeface="Montserrat"/>
                <a:cs typeface="Montserrat"/>
                <a:sym typeface="Montserrat"/>
              </a:rPr>
              <a:t> </a:t>
            </a:r>
          </a:p>
          <a:p>
            <a:pPr algn="l">
              <a:lnSpc>
                <a:spcPts val="1678"/>
              </a:lnSpc>
              <a:spcBef>
                <a:spcPct val="0"/>
              </a:spcBef>
            </a:pPr>
            <a:r>
              <a:rPr lang="en-US" sz="1198">
                <a:solidFill>
                  <a:srgbClr val="2B2B2B"/>
                </a:solidFill>
                <a:latin typeface="Montserrat"/>
                <a:ea typeface="Montserrat"/>
                <a:cs typeface="Montserrat"/>
                <a:sym typeface="Montserrat"/>
              </a:rPr>
              <a:t>Next to each, list the skills you have shown within the course with examples of evidence</a:t>
            </a:r>
          </a:p>
          <a:p>
            <a:pPr algn="l">
              <a:lnSpc>
                <a:spcPts val="1678"/>
              </a:lnSpc>
              <a:spcBef>
                <a:spcPct val="0"/>
              </a:spcBef>
            </a:pPr>
            <a:endParaRPr lang="en-US" sz="1198">
              <a:solidFill>
                <a:srgbClr val="2B2B2B"/>
              </a:solidFill>
              <a:latin typeface="Montserrat"/>
              <a:ea typeface="Montserrat"/>
              <a:cs typeface="Montserrat"/>
              <a:sym typeface="Montserrat"/>
            </a:endParaRPr>
          </a:p>
          <a:p>
            <a:pPr algn="l">
              <a:lnSpc>
                <a:spcPts val="1678"/>
              </a:lnSpc>
              <a:spcBef>
                <a:spcPct val="0"/>
              </a:spcBef>
            </a:pPr>
            <a:endParaRPr lang="en-US" sz="1198">
              <a:solidFill>
                <a:srgbClr val="2B2B2B"/>
              </a:solidFill>
              <a:latin typeface="Montserrat"/>
              <a:ea typeface="Montserrat"/>
              <a:cs typeface="Montserrat"/>
              <a:sym typeface="Montserrat"/>
            </a:endParaRPr>
          </a:p>
          <a:p>
            <a:pPr algn="l">
              <a:lnSpc>
                <a:spcPts val="1678"/>
              </a:lnSpc>
              <a:spcBef>
                <a:spcPct val="0"/>
              </a:spcBef>
            </a:pPr>
            <a:r>
              <a:rPr lang="en-US" sz="1198">
                <a:solidFill>
                  <a:srgbClr val="2B2B2B"/>
                </a:solidFill>
                <a:latin typeface="Montserrat"/>
                <a:ea typeface="Montserrat"/>
                <a:cs typeface="Montserrat"/>
                <a:sym typeface="Montserrat"/>
              </a:rPr>
              <a:t>Which subject(s) have you enjoyed most this year and why?</a:t>
            </a:r>
          </a:p>
          <a:p>
            <a:pPr algn="l">
              <a:lnSpc>
                <a:spcPts val="1678"/>
              </a:lnSpc>
              <a:spcBef>
                <a:spcPct val="0"/>
              </a:spcBef>
            </a:pPr>
            <a:endParaRPr lang="en-US" sz="1198">
              <a:solidFill>
                <a:srgbClr val="2B2B2B"/>
              </a:solidFill>
              <a:latin typeface="Montserrat"/>
              <a:ea typeface="Montserrat"/>
              <a:cs typeface="Montserrat"/>
              <a:sym typeface="Montserrat"/>
            </a:endParaRPr>
          </a:p>
          <a:p>
            <a:pPr algn="l">
              <a:lnSpc>
                <a:spcPts val="1678"/>
              </a:lnSpc>
              <a:spcBef>
                <a:spcPct val="0"/>
              </a:spcBef>
            </a:pPr>
            <a:r>
              <a:rPr lang="en-US" sz="1198">
                <a:solidFill>
                  <a:srgbClr val="2B2B2B"/>
                </a:solidFill>
                <a:latin typeface="Montserrat"/>
                <a:ea typeface="Montserrat"/>
                <a:cs typeface="Montserrat"/>
                <a:sym typeface="Montserrat"/>
              </a:rPr>
              <a:t>E.g., “I enjoy Psychology because I’m fascinated by human behaviour,  especially memory and obedience.”</a:t>
            </a:r>
          </a:p>
          <a:p>
            <a:pPr algn="l">
              <a:lnSpc>
                <a:spcPts val="1390"/>
              </a:lnSpc>
            </a:pPr>
            <a:endParaRPr lang="en-US" sz="1198">
              <a:solidFill>
                <a:srgbClr val="2B2B2B"/>
              </a:solidFill>
              <a:latin typeface="Montserrat"/>
              <a:ea typeface="Montserrat"/>
              <a:cs typeface="Montserrat"/>
              <a:sym typeface="Montserrat"/>
            </a:endParaRPr>
          </a:p>
          <a:p>
            <a:pPr algn="l">
              <a:lnSpc>
                <a:spcPts val="1678"/>
              </a:lnSpc>
              <a:spcBef>
                <a:spcPct val="0"/>
              </a:spcBef>
            </a:pPr>
            <a:r>
              <a:rPr lang="en-US" sz="1198">
                <a:solidFill>
                  <a:srgbClr val="2B2B2B"/>
                </a:solidFill>
                <a:latin typeface="Montserrat"/>
                <a:ea typeface="Montserrat"/>
                <a:cs typeface="Montserrat"/>
                <a:sym typeface="Montserrat"/>
              </a:rPr>
              <a:t>Have any specific topics or themes really caught your interest?</a:t>
            </a:r>
          </a:p>
        </p:txBody>
      </p:sp>
      <p:sp>
        <p:nvSpPr>
          <p:cNvPr id="23" name="TextBox 23"/>
          <p:cNvSpPr txBox="1"/>
          <p:nvPr/>
        </p:nvSpPr>
        <p:spPr>
          <a:xfrm>
            <a:off x="571839" y="4596024"/>
            <a:ext cx="1234827"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Current Studies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2779985" y="756000"/>
            <a:ext cx="4024015" cy="2039084"/>
            <a:chOff x="0" y="0"/>
            <a:chExt cx="49189191" cy="24925573"/>
          </a:xfrm>
        </p:grpSpPr>
        <p:sp>
          <p:nvSpPr>
            <p:cNvPr id="6" name="Freeform 6"/>
            <p:cNvSpPr/>
            <p:nvPr/>
          </p:nvSpPr>
          <p:spPr>
            <a:xfrm>
              <a:off x="72390" y="72390"/>
              <a:ext cx="49044410" cy="24780794"/>
            </a:xfrm>
            <a:custGeom>
              <a:avLst/>
              <a:gdLst/>
              <a:ahLst/>
              <a:cxnLst/>
              <a:rect l="l" t="t" r="r" b="b"/>
              <a:pathLst>
                <a:path w="49044410" h="24780794">
                  <a:moveTo>
                    <a:pt x="0" y="0"/>
                  </a:moveTo>
                  <a:lnTo>
                    <a:pt x="49044410" y="0"/>
                  </a:lnTo>
                  <a:lnTo>
                    <a:pt x="49044410" y="24780794"/>
                  </a:lnTo>
                  <a:lnTo>
                    <a:pt x="0" y="24780794"/>
                  </a:lnTo>
                  <a:lnTo>
                    <a:pt x="0" y="0"/>
                  </a:lnTo>
                  <a:close/>
                </a:path>
              </a:pathLst>
            </a:custGeom>
            <a:solidFill>
              <a:srgbClr val="FFFFFF"/>
            </a:solidFill>
          </p:spPr>
          <p:txBody>
            <a:bodyPr/>
            <a:lstStyle/>
            <a:p>
              <a:endParaRPr lang="en-GB"/>
            </a:p>
          </p:txBody>
        </p:sp>
        <p:sp>
          <p:nvSpPr>
            <p:cNvPr id="7" name="Freeform 7"/>
            <p:cNvSpPr/>
            <p:nvPr/>
          </p:nvSpPr>
          <p:spPr>
            <a:xfrm>
              <a:off x="0" y="0"/>
              <a:ext cx="49189190" cy="24925573"/>
            </a:xfrm>
            <a:custGeom>
              <a:avLst/>
              <a:gdLst/>
              <a:ahLst/>
              <a:cxnLst/>
              <a:rect l="l" t="t" r="r" b="b"/>
              <a:pathLst>
                <a:path w="49189190" h="24925573">
                  <a:moveTo>
                    <a:pt x="49044411" y="24780793"/>
                  </a:moveTo>
                  <a:lnTo>
                    <a:pt x="49189190" y="24780793"/>
                  </a:lnTo>
                  <a:lnTo>
                    <a:pt x="49189190" y="24925573"/>
                  </a:lnTo>
                  <a:lnTo>
                    <a:pt x="49044411" y="24925573"/>
                  </a:lnTo>
                  <a:lnTo>
                    <a:pt x="49044411" y="24780793"/>
                  </a:lnTo>
                  <a:close/>
                  <a:moveTo>
                    <a:pt x="0" y="144780"/>
                  </a:moveTo>
                  <a:lnTo>
                    <a:pt x="144780" y="144780"/>
                  </a:lnTo>
                  <a:lnTo>
                    <a:pt x="144780" y="24780793"/>
                  </a:lnTo>
                  <a:lnTo>
                    <a:pt x="0" y="24780793"/>
                  </a:lnTo>
                  <a:lnTo>
                    <a:pt x="0" y="144780"/>
                  </a:lnTo>
                  <a:close/>
                  <a:moveTo>
                    <a:pt x="0" y="24780793"/>
                  </a:moveTo>
                  <a:lnTo>
                    <a:pt x="144780" y="24780793"/>
                  </a:lnTo>
                  <a:lnTo>
                    <a:pt x="144780" y="24925573"/>
                  </a:lnTo>
                  <a:lnTo>
                    <a:pt x="0" y="24925573"/>
                  </a:lnTo>
                  <a:lnTo>
                    <a:pt x="0" y="24780793"/>
                  </a:lnTo>
                  <a:close/>
                  <a:moveTo>
                    <a:pt x="49044411" y="144780"/>
                  </a:moveTo>
                  <a:lnTo>
                    <a:pt x="49189190" y="144780"/>
                  </a:lnTo>
                  <a:lnTo>
                    <a:pt x="49189190" y="24780793"/>
                  </a:lnTo>
                  <a:lnTo>
                    <a:pt x="49044411" y="24780793"/>
                  </a:lnTo>
                  <a:lnTo>
                    <a:pt x="49044411" y="144780"/>
                  </a:lnTo>
                  <a:close/>
                  <a:moveTo>
                    <a:pt x="144780" y="24780793"/>
                  </a:moveTo>
                  <a:lnTo>
                    <a:pt x="49044411" y="24780793"/>
                  </a:lnTo>
                  <a:lnTo>
                    <a:pt x="49044411" y="24925573"/>
                  </a:lnTo>
                  <a:lnTo>
                    <a:pt x="144780" y="24925573"/>
                  </a:lnTo>
                  <a:lnTo>
                    <a:pt x="144780" y="24780793"/>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8" name="Group 8"/>
          <p:cNvGrpSpPr/>
          <p:nvPr/>
        </p:nvGrpSpPr>
        <p:grpSpPr>
          <a:xfrm>
            <a:off x="2773337" y="5273708"/>
            <a:ext cx="4030663" cy="4662292"/>
            <a:chOff x="0" y="0"/>
            <a:chExt cx="49189191" cy="56897428"/>
          </a:xfrm>
        </p:grpSpPr>
        <p:sp>
          <p:nvSpPr>
            <p:cNvPr id="9" name="Freeform 9"/>
            <p:cNvSpPr/>
            <p:nvPr/>
          </p:nvSpPr>
          <p:spPr>
            <a:xfrm>
              <a:off x="72390" y="72390"/>
              <a:ext cx="49044410" cy="56752650"/>
            </a:xfrm>
            <a:custGeom>
              <a:avLst/>
              <a:gdLst/>
              <a:ahLst/>
              <a:cxnLst/>
              <a:rect l="l" t="t" r="r" b="b"/>
              <a:pathLst>
                <a:path w="49044410" h="56752650">
                  <a:moveTo>
                    <a:pt x="0" y="0"/>
                  </a:moveTo>
                  <a:lnTo>
                    <a:pt x="49044410" y="0"/>
                  </a:lnTo>
                  <a:lnTo>
                    <a:pt x="49044410" y="56752650"/>
                  </a:lnTo>
                  <a:lnTo>
                    <a:pt x="0" y="56752650"/>
                  </a:lnTo>
                  <a:lnTo>
                    <a:pt x="0" y="0"/>
                  </a:lnTo>
                  <a:close/>
                </a:path>
              </a:pathLst>
            </a:custGeom>
            <a:solidFill>
              <a:srgbClr val="FFFFFF"/>
            </a:solidFill>
          </p:spPr>
          <p:txBody>
            <a:bodyPr/>
            <a:lstStyle/>
            <a:p>
              <a:endParaRPr lang="en-GB"/>
            </a:p>
          </p:txBody>
        </p:sp>
        <p:sp>
          <p:nvSpPr>
            <p:cNvPr id="10" name="Freeform 10"/>
            <p:cNvSpPr/>
            <p:nvPr/>
          </p:nvSpPr>
          <p:spPr>
            <a:xfrm>
              <a:off x="0" y="0"/>
              <a:ext cx="49189190" cy="56897426"/>
            </a:xfrm>
            <a:custGeom>
              <a:avLst/>
              <a:gdLst/>
              <a:ahLst/>
              <a:cxnLst/>
              <a:rect l="l" t="t" r="r" b="b"/>
              <a:pathLst>
                <a:path w="49189190" h="56897426">
                  <a:moveTo>
                    <a:pt x="49044411" y="56752648"/>
                  </a:moveTo>
                  <a:lnTo>
                    <a:pt x="49189190" y="56752648"/>
                  </a:lnTo>
                  <a:lnTo>
                    <a:pt x="49189190" y="56897426"/>
                  </a:lnTo>
                  <a:lnTo>
                    <a:pt x="49044411" y="56897426"/>
                  </a:lnTo>
                  <a:lnTo>
                    <a:pt x="49044411" y="56752648"/>
                  </a:lnTo>
                  <a:close/>
                  <a:moveTo>
                    <a:pt x="0" y="144780"/>
                  </a:moveTo>
                  <a:lnTo>
                    <a:pt x="144780" y="144780"/>
                  </a:lnTo>
                  <a:lnTo>
                    <a:pt x="144780" y="56752648"/>
                  </a:lnTo>
                  <a:lnTo>
                    <a:pt x="0" y="56752648"/>
                  </a:lnTo>
                  <a:lnTo>
                    <a:pt x="0" y="144780"/>
                  </a:lnTo>
                  <a:close/>
                  <a:moveTo>
                    <a:pt x="0" y="56752648"/>
                  </a:moveTo>
                  <a:lnTo>
                    <a:pt x="144780" y="56752648"/>
                  </a:lnTo>
                  <a:lnTo>
                    <a:pt x="144780" y="56897426"/>
                  </a:lnTo>
                  <a:lnTo>
                    <a:pt x="0" y="56897426"/>
                  </a:lnTo>
                  <a:lnTo>
                    <a:pt x="0" y="56752648"/>
                  </a:lnTo>
                  <a:close/>
                  <a:moveTo>
                    <a:pt x="49044411" y="144780"/>
                  </a:moveTo>
                  <a:lnTo>
                    <a:pt x="49189190" y="144780"/>
                  </a:lnTo>
                  <a:lnTo>
                    <a:pt x="49189190" y="56752648"/>
                  </a:lnTo>
                  <a:lnTo>
                    <a:pt x="49044411" y="56752648"/>
                  </a:lnTo>
                  <a:lnTo>
                    <a:pt x="49044411" y="144780"/>
                  </a:lnTo>
                  <a:close/>
                  <a:moveTo>
                    <a:pt x="144780" y="56752648"/>
                  </a:moveTo>
                  <a:lnTo>
                    <a:pt x="49044411" y="56752648"/>
                  </a:lnTo>
                  <a:lnTo>
                    <a:pt x="49044411" y="56897426"/>
                  </a:lnTo>
                  <a:lnTo>
                    <a:pt x="144780" y="56897426"/>
                  </a:lnTo>
                  <a:lnTo>
                    <a:pt x="144780" y="56752648"/>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11" name="Group 11"/>
          <p:cNvGrpSpPr/>
          <p:nvPr/>
        </p:nvGrpSpPr>
        <p:grpSpPr>
          <a:xfrm>
            <a:off x="464282" y="756000"/>
            <a:ext cx="2162214" cy="2039084"/>
            <a:chOff x="0" y="0"/>
            <a:chExt cx="26430699" cy="24925573"/>
          </a:xfrm>
        </p:grpSpPr>
        <p:sp>
          <p:nvSpPr>
            <p:cNvPr id="12" name="Freeform 12"/>
            <p:cNvSpPr/>
            <p:nvPr/>
          </p:nvSpPr>
          <p:spPr>
            <a:xfrm>
              <a:off x="72390" y="72390"/>
              <a:ext cx="26285917" cy="24780794"/>
            </a:xfrm>
            <a:custGeom>
              <a:avLst/>
              <a:gdLst/>
              <a:ahLst/>
              <a:cxnLst/>
              <a:rect l="l" t="t" r="r" b="b"/>
              <a:pathLst>
                <a:path w="26285917" h="24780794">
                  <a:moveTo>
                    <a:pt x="0" y="0"/>
                  </a:moveTo>
                  <a:lnTo>
                    <a:pt x="26285917" y="0"/>
                  </a:lnTo>
                  <a:lnTo>
                    <a:pt x="26285917" y="24780794"/>
                  </a:lnTo>
                  <a:lnTo>
                    <a:pt x="0" y="24780794"/>
                  </a:lnTo>
                  <a:lnTo>
                    <a:pt x="0" y="0"/>
                  </a:lnTo>
                  <a:close/>
                </a:path>
              </a:pathLst>
            </a:custGeom>
            <a:solidFill>
              <a:srgbClr val="D9D9D9"/>
            </a:solidFill>
          </p:spPr>
          <p:txBody>
            <a:bodyPr/>
            <a:lstStyle/>
            <a:p>
              <a:endParaRPr lang="en-GB"/>
            </a:p>
          </p:txBody>
        </p:sp>
        <p:sp>
          <p:nvSpPr>
            <p:cNvPr id="13" name="Freeform 13"/>
            <p:cNvSpPr/>
            <p:nvPr/>
          </p:nvSpPr>
          <p:spPr>
            <a:xfrm>
              <a:off x="0" y="0"/>
              <a:ext cx="26430700" cy="24925573"/>
            </a:xfrm>
            <a:custGeom>
              <a:avLst/>
              <a:gdLst/>
              <a:ahLst/>
              <a:cxnLst/>
              <a:rect l="l" t="t" r="r" b="b"/>
              <a:pathLst>
                <a:path w="26430700" h="24925573">
                  <a:moveTo>
                    <a:pt x="26285918" y="24780793"/>
                  </a:moveTo>
                  <a:lnTo>
                    <a:pt x="26430700" y="24780793"/>
                  </a:lnTo>
                  <a:lnTo>
                    <a:pt x="26430700" y="24925573"/>
                  </a:lnTo>
                  <a:lnTo>
                    <a:pt x="26285918" y="24925573"/>
                  </a:lnTo>
                  <a:lnTo>
                    <a:pt x="26285918" y="24780793"/>
                  </a:lnTo>
                  <a:close/>
                  <a:moveTo>
                    <a:pt x="0" y="144780"/>
                  </a:moveTo>
                  <a:lnTo>
                    <a:pt x="144780" y="144780"/>
                  </a:lnTo>
                  <a:lnTo>
                    <a:pt x="144780" y="24780793"/>
                  </a:lnTo>
                  <a:lnTo>
                    <a:pt x="0" y="24780793"/>
                  </a:lnTo>
                  <a:lnTo>
                    <a:pt x="0" y="144780"/>
                  </a:lnTo>
                  <a:close/>
                  <a:moveTo>
                    <a:pt x="0" y="24780793"/>
                  </a:moveTo>
                  <a:lnTo>
                    <a:pt x="144780" y="24780793"/>
                  </a:lnTo>
                  <a:lnTo>
                    <a:pt x="144780" y="24925573"/>
                  </a:lnTo>
                  <a:lnTo>
                    <a:pt x="0" y="24925573"/>
                  </a:lnTo>
                  <a:lnTo>
                    <a:pt x="0" y="24780793"/>
                  </a:lnTo>
                  <a:close/>
                  <a:moveTo>
                    <a:pt x="26285918" y="144780"/>
                  </a:moveTo>
                  <a:lnTo>
                    <a:pt x="26430700" y="144780"/>
                  </a:lnTo>
                  <a:lnTo>
                    <a:pt x="26430700" y="24780793"/>
                  </a:lnTo>
                  <a:lnTo>
                    <a:pt x="26285918" y="24780793"/>
                  </a:lnTo>
                  <a:lnTo>
                    <a:pt x="26285918" y="144780"/>
                  </a:lnTo>
                  <a:close/>
                  <a:moveTo>
                    <a:pt x="144780" y="24780793"/>
                  </a:moveTo>
                  <a:lnTo>
                    <a:pt x="26285918" y="24780793"/>
                  </a:lnTo>
                  <a:lnTo>
                    <a:pt x="26285918" y="24925573"/>
                  </a:lnTo>
                  <a:lnTo>
                    <a:pt x="144780" y="24925573"/>
                  </a:lnTo>
                  <a:lnTo>
                    <a:pt x="144780" y="24780793"/>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4" name="TextBox 14"/>
          <p:cNvSpPr txBox="1"/>
          <p:nvPr/>
        </p:nvSpPr>
        <p:spPr>
          <a:xfrm>
            <a:off x="532226" y="1143066"/>
            <a:ext cx="1924445" cy="1245902"/>
          </a:xfrm>
          <a:prstGeom prst="rect">
            <a:avLst/>
          </a:prstGeom>
        </p:spPr>
        <p:txBody>
          <a:bodyPr lIns="0" tIns="0" rIns="0" bIns="0" rtlCol="0" anchor="t">
            <a:spAutoFit/>
          </a:bodyPr>
          <a:lstStyle/>
          <a:p>
            <a:pPr algn="l">
              <a:lnSpc>
                <a:spcPts val="1678"/>
              </a:lnSpc>
              <a:spcBef>
                <a:spcPct val="0"/>
              </a:spcBef>
            </a:pPr>
            <a:r>
              <a:rPr lang="en-US" sz="1198">
                <a:solidFill>
                  <a:srgbClr val="2B2B2B"/>
                </a:solidFill>
                <a:latin typeface="Montserrat"/>
                <a:ea typeface="Montserrat"/>
                <a:cs typeface="Montserrat"/>
                <a:sym typeface="Montserrat"/>
              </a:rPr>
              <a:t>What course are you hoping to study at university or what area of employment/ apprenticeships are you most interested in?</a:t>
            </a:r>
          </a:p>
        </p:txBody>
      </p:sp>
      <p:grpSp>
        <p:nvGrpSpPr>
          <p:cNvPr id="15" name="Group 15"/>
          <p:cNvGrpSpPr/>
          <p:nvPr/>
        </p:nvGrpSpPr>
        <p:grpSpPr>
          <a:xfrm>
            <a:off x="464282" y="5273708"/>
            <a:ext cx="2165786" cy="4662292"/>
            <a:chOff x="0" y="0"/>
            <a:chExt cx="26430699" cy="56897428"/>
          </a:xfrm>
        </p:grpSpPr>
        <p:sp>
          <p:nvSpPr>
            <p:cNvPr id="16" name="Freeform 16"/>
            <p:cNvSpPr/>
            <p:nvPr/>
          </p:nvSpPr>
          <p:spPr>
            <a:xfrm>
              <a:off x="72390" y="72390"/>
              <a:ext cx="26285917" cy="56752650"/>
            </a:xfrm>
            <a:custGeom>
              <a:avLst/>
              <a:gdLst/>
              <a:ahLst/>
              <a:cxnLst/>
              <a:rect l="l" t="t" r="r" b="b"/>
              <a:pathLst>
                <a:path w="26285917" h="56752650">
                  <a:moveTo>
                    <a:pt x="0" y="0"/>
                  </a:moveTo>
                  <a:lnTo>
                    <a:pt x="26285917" y="0"/>
                  </a:lnTo>
                  <a:lnTo>
                    <a:pt x="26285917" y="56752650"/>
                  </a:lnTo>
                  <a:lnTo>
                    <a:pt x="0" y="56752650"/>
                  </a:lnTo>
                  <a:lnTo>
                    <a:pt x="0" y="0"/>
                  </a:lnTo>
                  <a:close/>
                </a:path>
              </a:pathLst>
            </a:custGeom>
            <a:solidFill>
              <a:srgbClr val="D9D9D9"/>
            </a:solidFill>
          </p:spPr>
          <p:txBody>
            <a:bodyPr/>
            <a:lstStyle/>
            <a:p>
              <a:endParaRPr lang="en-GB"/>
            </a:p>
          </p:txBody>
        </p:sp>
        <p:sp>
          <p:nvSpPr>
            <p:cNvPr id="17" name="Freeform 17"/>
            <p:cNvSpPr/>
            <p:nvPr/>
          </p:nvSpPr>
          <p:spPr>
            <a:xfrm>
              <a:off x="0" y="0"/>
              <a:ext cx="26430700" cy="56897426"/>
            </a:xfrm>
            <a:custGeom>
              <a:avLst/>
              <a:gdLst/>
              <a:ahLst/>
              <a:cxnLst/>
              <a:rect l="l" t="t" r="r" b="b"/>
              <a:pathLst>
                <a:path w="26430700" h="56897426">
                  <a:moveTo>
                    <a:pt x="26285918" y="56752648"/>
                  </a:moveTo>
                  <a:lnTo>
                    <a:pt x="26430700" y="56752648"/>
                  </a:lnTo>
                  <a:lnTo>
                    <a:pt x="26430700" y="56897426"/>
                  </a:lnTo>
                  <a:lnTo>
                    <a:pt x="26285918" y="56897426"/>
                  </a:lnTo>
                  <a:lnTo>
                    <a:pt x="26285918" y="56752648"/>
                  </a:lnTo>
                  <a:close/>
                  <a:moveTo>
                    <a:pt x="0" y="144780"/>
                  </a:moveTo>
                  <a:lnTo>
                    <a:pt x="144780" y="144780"/>
                  </a:lnTo>
                  <a:lnTo>
                    <a:pt x="144780" y="56752648"/>
                  </a:lnTo>
                  <a:lnTo>
                    <a:pt x="0" y="56752648"/>
                  </a:lnTo>
                  <a:lnTo>
                    <a:pt x="0" y="144780"/>
                  </a:lnTo>
                  <a:close/>
                  <a:moveTo>
                    <a:pt x="0" y="56752648"/>
                  </a:moveTo>
                  <a:lnTo>
                    <a:pt x="144780" y="56752648"/>
                  </a:lnTo>
                  <a:lnTo>
                    <a:pt x="144780" y="56897426"/>
                  </a:lnTo>
                  <a:lnTo>
                    <a:pt x="0" y="56897426"/>
                  </a:lnTo>
                  <a:lnTo>
                    <a:pt x="0" y="56752648"/>
                  </a:lnTo>
                  <a:close/>
                  <a:moveTo>
                    <a:pt x="26285918" y="144780"/>
                  </a:moveTo>
                  <a:lnTo>
                    <a:pt x="26430700" y="144780"/>
                  </a:lnTo>
                  <a:lnTo>
                    <a:pt x="26430700" y="56752648"/>
                  </a:lnTo>
                  <a:lnTo>
                    <a:pt x="26285918" y="56752648"/>
                  </a:lnTo>
                  <a:lnTo>
                    <a:pt x="26285918" y="144780"/>
                  </a:lnTo>
                  <a:close/>
                  <a:moveTo>
                    <a:pt x="144780" y="56752648"/>
                  </a:moveTo>
                  <a:lnTo>
                    <a:pt x="26285918" y="56752648"/>
                  </a:lnTo>
                  <a:lnTo>
                    <a:pt x="26285918" y="56897426"/>
                  </a:lnTo>
                  <a:lnTo>
                    <a:pt x="144780" y="56897426"/>
                  </a:lnTo>
                  <a:lnTo>
                    <a:pt x="144780" y="56752648"/>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8" name="TextBox 18"/>
          <p:cNvSpPr txBox="1"/>
          <p:nvPr/>
        </p:nvSpPr>
        <p:spPr>
          <a:xfrm>
            <a:off x="544222" y="5726239"/>
            <a:ext cx="2005907" cy="2503170"/>
          </a:xfrm>
          <a:prstGeom prst="rect">
            <a:avLst/>
          </a:prstGeom>
        </p:spPr>
        <p:txBody>
          <a:bodyPr lIns="0" tIns="0" rIns="0" bIns="0" rtlCol="0" anchor="t">
            <a:spAutoFit/>
          </a:bodyPr>
          <a:lstStyle/>
          <a:p>
            <a:pPr algn="just">
              <a:lnSpc>
                <a:spcPts val="1679"/>
              </a:lnSpc>
              <a:spcBef>
                <a:spcPct val="0"/>
              </a:spcBef>
            </a:pPr>
            <a:r>
              <a:rPr lang="en-US" sz="1200">
                <a:solidFill>
                  <a:srgbClr val="2B2B2B"/>
                </a:solidFill>
                <a:latin typeface="Montserrat"/>
                <a:ea typeface="Montserrat"/>
                <a:cs typeface="Montserrat"/>
                <a:sym typeface="Montserrat"/>
              </a:rPr>
              <a:t>What activities do you take part in outside of school? (gym, football, dance etc.)</a:t>
            </a:r>
          </a:p>
          <a:p>
            <a:pPr algn="just">
              <a:lnSpc>
                <a:spcPts val="1679"/>
              </a:lnSpc>
              <a:spcBef>
                <a:spcPct val="0"/>
              </a:spcBef>
            </a:pPr>
            <a:endParaRPr lang="en-US" sz="1200">
              <a:solidFill>
                <a:srgbClr val="2B2B2B"/>
              </a:solidFill>
              <a:latin typeface="Montserrat"/>
              <a:ea typeface="Montserrat"/>
              <a:cs typeface="Montserrat"/>
              <a:sym typeface="Montserrat"/>
            </a:endParaRPr>
          </a:p>
          <a:p>
            <a:pPr algn="l">
              <a:lnSpc>
                <a:spcPts val="1679"/>
              </a:lnSpc>
              <a:spcBef>
                <a:spcPct val="0"/>
              </a:spcBef>
            </a:pPr>
            <a:r>
              <a:rPr lang="en-US" sz="1200">
                <a:solidFill>
                  <a:srgbClr val="2B2B2B"/>
                </a:solidFill>
                <a:latin typeface="Montserrat"/>
                <a:ea typeface="Montserrat"/>
                <a:cs typeface="Montserrat"/>
                <a:sym typeface="Montserrat"/>
              </a:rPr>
              <a:t>Do any of these involve leadership roles. </a:t>
            </a:r>
          </a:p>
          <a:p>
            <a:pPr algn="l">
              <a:lnSpc>
                <a:spcPts val="1679"/>
              </a:lnSpc>
              <a:spcBef>
                <a:spcPct val="0"/>
              </a:spcBef>
            </a:pPr>
            <a:endParaRPr lang="en-US" sz="1200">
              <a:solidFill>
                <a:srgbClr val="2B2B2B"/>
              </a:solidFill>
              <a:latin typeface="Montserrat"/>
              <a:ea typeface="Montserrat"/>
              <a:cs typeface="Montserrat"/>
              <a:sym typeface="Montserrat"/>
            </a:endParaRPr>
          </a:p>
          <a:p>
            <a:pPr algn="l">
              <a:lnSpc>
                <a:spcPts val="1679"/>
              </a:lnSpc>
              <a:spcBef>
                <a:spcPct val="0"/>
              </a:spcBef>
            </a:pPr>
            <a:r>
              <a:rPr lang="en-US" sz="1200">
                <a:solidFill>
                  <a:srgbClr val="2B2B2B"/>
                </a:solidFill>
                <a:latin typeface="Montserrat"/>
                <a:ea typeface="Montserrat"/>
                <a:cs typeface="Montserrat"/>
                <a:sym typeface="Montserrat"/>
              </a:rPr>
              <a:t>Again, list the skills with examples you have shown within these with evidence. </a:t>
            </a:r>
          </a:p>
        </p:txBody>
      </p:sp>
      <p:grpSp>
        <p:nvGrpSpPr>
          <p:cNvPr id="19" name="Group 19"/>
          <p:cNvGrpSpPr/>
          <p:nvPr/>
        </p:nvGrpSpPr>
        <p:grpSpPr>
          <a:xfrm>
            <a:off x="454072" y="3015549"/>
            <a:ext cx="2162214" cy="2039084"/>
            <a:chOff x="0" y="0"/>
            <a:chExt cx="26430699" cy="24925573"/>
          </a:xfrm>
        </p:grpSpPr>
        <p:sp>
          <p:nvSpPr>
            <p:cNvPr id="20" name="Freeform 20"/>
            <p:cNvSpPr/>
            <p:nvPr/>
          </p:nvSpPr>
          <p:spPr>
            <a:xfrm>
              <a:off x="72390" y="72390"/>
              <a:ext cx="26285917" cy="24780794"/>
            </a:xfrm>
            <a:custGeom>
              <a:avLst/>
              <a:gdLst/>
              <a:ahLst/>
              <a:cxnLst/>
              <a:rect l="l" t="t" r="r" b="b"/>
              <a:pathLst>
                <a:path w="26285917" h="24780794">
                  <a:moveTo>
                    <a:pt x="0" y="0"/>
                  </a:moveTo>
                  <a:lnTo>
                    <a:pt x="26285917" y="0"/>
                  </a:lnTo>
                  <a:lnTo>
                    <a:pt x="26285917" y="24780794"/>
                  </a:lnTo>
                  <a:lnTo>
                    <a:pt x="0" y="24780794"/>
                  </a:lnTo>
                  <a:lnTo>
                    <a:pt x="0" y="0"/>
                  </a:lnTo>
                  <a:close/>
                </a:path>
              </a:pathLst>
            </a:custGeom>
            <a:solidFill>
              <a:srgbClr val="D9D9D9"/>
            </a:solidFill>
          </p:spPr>
          <p:txBody>
            <a:bodyPr/>
            <a:lstStyle/>
            <a:p>
              <a:endParaRPr lang="en-GB"/>
            </a:p>
          </p:txBody>
        </p:sp>
        <p:sp>
          <p:nvSpPr>
            <p:cNvPr id="21" name="Freeform 21"/>
            <p:cNvSpPr/>
            <p:nvPr/>
          </p:nvSpPr>
          <p:spPr>
            <a:xfrm>
              <a:off x="0" y="0"/>
              <a:ext cx="26430700" cy="24925573"/>
            </a:xfrm>
            <a:custGeom>
              <a:avLst/>
              <a:gdLst/>
              <a:ahLst/>
              <a:cxnLst/>
              <a:rect l="l" t="t" r="r" b="b"/>
              <a:pathLst>
                <a:path w="26430700" h="24925573">
                  <a:moveTo>
                    <a:pt x="26285918" y="24780793"/>
                  </a:moveTo>
                  <a:lnTo>
                    <a:pt x="26430700" y="24780793"/>
                  </a:lnTo>
                  <a:lnTo>
                    <a:pt x="26430700" y="24925573"/>
                  </a:lnTo>
                  <a:lnTo>
                    <a:pt x="26285918" y="24925573"/>
                  </a:lnTo>
                  <a:lnTo>
                    <a:pt x="26285918" y="24780793"/>
                  </a:lnTo>
                  <a:close/>
                  <a:moveTo>
                    <a:pt x="0" y="144780"/>
                  </a:moveTo>
                  <a:lnTo>
                    <a:pt x="144780" y="144780"/>
                  </a:lnTo>
                  <a:lnTo>
                    <a:pt x="144780" y="24780793"/>
                  </a:lnTo>
                  <a:lnTo>
                    <a:pt x="0" y="24780793"/>
                  </a:lnTo>
                  <a:lnTo>
                    <a:pt x="0" y="144780"/>
                  </a:lnTo>
                  <a:close/>
                  <a:moveTo>
                    <a:pt x="0" y="24780793"/>
                  </a:moveTo>
                  <a:lnTo>
                    <a:pt x="144780" y="24780793"/>
                  </a:lnTo>
                  <a:lnTo>
                    <a:pt x="144780" y="24925573"/>
                  </a:lnTo>
                  <a:lnTo>
                    <a:pt x="0" y="24925573"/>
                  </a:lnTo>
                  <a:lnTo>
                    <a:pt x="0" y="24780793"/>
                  </a:lnTo>
                  <a:close/>
                  <a:moveTo>
                    <a:pt x="26285918" y="144780"/>
                  </a:moveTo>
                  <a:lnTo>
                    <a:pt x="26430700" y="144780"/>
                  </a:lnTo>
                  <a:lnTo>
                    <a:pt x="26430700" y="24780793"/>
                  </a:lnTo>
                  <a:lnTo>
                    <a:pt x="26285918" y="24780793"/>
                  </a:lnTo>
                  <a:lnTo>
                    <a:pt x="26285918" y="144780"/>
                  </a:lnTo>
                  <a:close/>
                  <a:moveTo>
                    <a:pt x="144780" y="24780793"/>
                  </a:moveTo>
                  <a:lnTo>
                    <a:pt x="26285918" y="24780793"/>
                  </a:lnTo>
                  <a:lnTo>
                    <a:pt x="26285918" y="24925573"/>
                  </a:lnTo>
                  <a:lnTo>
                    <a:pt x="144780" y="24925573"/>
                  </a:lnTo>
                  <a:lnTo>
                    <a:pt x="144780" y="24780793"/>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grpSp>
        <p:nvGrpSpPr>
          <p:cNvPr id="22" name="Group 22"/>
          <p:cNvGrpSpPr/>
          <p:nvPr/>
        </p:nvGrpSpPr>
        <p:grpSpPr>
          <a:xfrm>
            <a:off x="2779985" y="3015549"/>
            <a:ext cx="4024015" cy="2039084"/>
            <a:chOff x="0" y="0"/>
            <a:chExt cx="49189191" cy="24925573"/>
          </a:xfrm>
        </p:grpSpPr>
        <p:sp>
          <p:nvSpPr>
            <p:cNvPr id="23" name="Freeform 23"/>
            <p:cNvSpPr/>
            <p:nvPr/>
          </p:nvSpPr>
          <p:spPr>
            <a:xfrm>
              <a:off x="72390" y="72390"/>
              <a:ext cx="49044410" cy="24780794"/>
            </a:xfrm>
            <a:custGeom>
              <a:avLst/>
              <a:gdLst/>
              <a:ahLst/>
              <a:cxnLst/>
              <a:rect l="l" t="t" r="r" b="b"/>
              <a:pathLst>
                <a:path w="49044410" h="24780794">
                  <a:moveTo>
                    <a:pt x="0" y="0"/>
                  </a:moveTo>
                  <a:lnTo>
                    <a:pt x="49044410" y="0"/>
                  </a:lnTo>
                  <a:lnTo>
                    <a:pt x="49044410" y="24780794"/>
                  </a:lnTo>
                  <a:lnTo>
                    <a:pt x="0" y="24780794"/>
                  </a:lnTo>
                  <a:lnTo>
                    <a:pt x="0" y="0"/>
                  </a:lnTo>
                  <a:close/>
                </a:path>
              </a:pathLst>
            </a:custGeom>
            <a:solidFill>
              <a:srgbClr val="FFFFFF"/>
            </a:solidFill>
          </p:spPr>
          <p:txBody>
            <a:bodyPr/>
            <a:lstStyle/>
            <a:p>
              <a:endParaRPr lang="en-GB"/>
            </a:p>
          </p:txBody>
        </p:sp>
        <p:sp>
          <p:nvSpPr>
            <p:cNvPr id="24" name="Freeform 24"/>
            <p:cNvSpPr/>
            <p:nvPr/>
          </p:nvSpPr>
          <p:spPr>
            <a:xfrm>
              <a:off x="0" y="0"/>
              <a:ext cx="49189190" cy="24925573"/>
            </a:xfrm>
            <a:custGeom>
              <a:avLst/>
              <a:gdLst/>
              <a:ahLst/>
              <a:cxnLst/>
              <a:rect l="l" t="t" r="r" b="b"/>
              <a:pathLst>
                <a:path w="49189190" h="24925573">
                  <a:moveTo>
                    <a:pt x="49044411" y="24780793"/>
                  </a:moveTo>
                  <a:lnTo>
                    <a:pt x="49189190" y="24780793"/>
                  </a:lnTo>
                  <a:lnTo>
                    <a:pt x="49189190" y="24925573"/>
                  </a:lnTo>
                  <a:lnTo>
                    <a:pt x="49044411" y="24925573"/>
                  </a:lnTo>
                  <a:lnTo>
                    <a:pt x="49044411" y="24780793"/>
                  </a:lnTo>
                  <a:close/>
                  <a:moveTo>
                    <a:pt x="0" y="144780"/>
                  </a:moveTo>
                  <a:lnTo>
                    <a:pt x="144780" y="144780"/>
                  </a:lnTo>
                  <a:lnTo>
                    <a:pt x="144780" y="24780793"/>
                  </a:lnTo>
                  <a:lnTo>
                    <a:pt x="0" y="24780793"/>
                  </a:lnTo>
                  <a:lnTo>
                    <a:pt x="0" y="144780"/>
                  </a:lnTo>
                  <a:close/>
                  <a:moveTo>
                    <a:pt x="0" y="24780793"/>
                  </a:moveTo>
                  <a:lnTo>
                    <a:pt x="144780" y="24780793"/>
                  </a:lnTo>
                  <a:lnTo>
                    <a:pt x="144780" y="24925573"/>
                  </a:lnTo>
                  <a:lnTo>
                    <a:pt x="0" y="24925573"/>
                  </a:lnTo>
                  <a:lnTo>
                    <a:pt x="0" y="24780793"/>
                  </a:lnTo>
                  <a:close/>
                  <a:moveTo>
                    <a:pt x="49044411" y="144780"/>
                  </a:moveTo>
                  <a:lnTo>
                    <a:pt x="49189190" y="144780"/>
                  </a:lnTo>
                  <a:lnTo>
                    <a:pt x="49189190" y="24780793"/>
                  </a:lnTo>
                  <a:lnTo>
                    <a:pt x="49044411" y="24780793"/>
                  </a:lnTo>
                  <a:lnTo>
                    <a:pt x="49044411" y="144780"/>
                  </a:lnTo>
                  <a:close/>
                  <a:moveTo>
                    <a:pt x="144780" y="24780793"/>
                  </a:moveTo>
                  <a:lnTo>
                    <a:pt x="49044411" y="24780793"/>
                  </a:lnTo>
                  <a:lnTo>
                    <a:pt x="49044411" y="24925573"/>
                  </a:lnTo>
                  <a:lnTo>
                    <a:pt x="144780" y="24925573"/>
                  </a:lnTo>
                  <a:lnTo>
                    <a:pt x="144780" y="24780793"/>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sp>
        <p:nvSpPr>
          <p:cNvPr id="25" name="TextBox 25"/>
          <p:cNvSpPr txBox="1"/>
          <p:nvPr/>
        </p:nvSpPr>
        <p:spPr>
          <a:xfrm>
            <a:off x="532226" y="3821731"/>
            <a:ext cx="1924445" cy="407670"/>
          </a:xfrm>
          <a:prstGeom prst="rect">
            <a:avLst/>
          </a:prstGeom>
        </p:spPr>
        <p:txBody>
          <a:bodyPr lIns="0" tIns="0" rIns="0" bIns="0" rtlCol="0" anchor="t">
            <a:spAutoFit/>
          </a:bodyPr>
          <a:lstStyle/>
          <a:p>
            <a:pPr algn="l">
              <a:lnSpc>
                <a:spcPts val="1679"/>
              </a:lnSpc>
              <a:spcBef>
                <a:spcPct val="0"/>
              </a:spcBef>
            </a:pPr>
            <a:r>
              <a:rPr lang="en-US" sz="1200">
                <a:solidFill>
                  <a:srgbClr val="2B2B2B"/>
                </a:solidFill>
                <a:latin typeface="Montserrat"/>
                <a:ea typeface="Montserrat"/>
                <a:cs typeface="Montserrat"/>
                <a:sym typeface="Montserrat"/>
              </a:rPr>
              <a:t>Why have you chosen this pathway?</a:t>
            </a:r>
          </a:p>
        </p:txBody>
      </p:sp>
      <p:sp>
        <p:nvSpPr>
          <p:cNvPr id="26" name="TextBox 26"/>
          <p:cNvSpPr txBox="1"/>
          <p:nvPr/>
        </p:nvSpPr>
        <p:spPr>
          <a:xfrm>
            <a:off x="544222" y="5394769"/>
            <a:ext cx="1870770"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Activities outside school</a:t>
            </a:r>
          </a:p>
        </p:txBody>
      </p:sp>
      <p:sp>
        <p:nvSpPr>
          <p:cNvPr id="27" name="TextBox 27"/>
          <p:cNvSpPr txBox="1"/>
          <p:nvPr/>
        </p:nvSpPr>
        <p:spPr>
          <a:xfrm>
            <a:off x="544222" y="3119629"/>
            <a:ext cx="782538"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Why this?</a:t>
            </a:r>
          </a:p>
        </p:txBody>
      </p:sp>
      <p:sp>
        <p:nvSpPr>
          <p:cNvPr id="28" name="TextBox 28"/>
          <p:cNvSpPr txBox="1"/>
          <p:nvPr/>
        </p:nvSpPr>
        <p:spPr>
          <a:xfrm>
            <a:off x="544222" y="813783"/>
            <a:ext cx="1177826"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Which Course?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454072" y="756000"/>
            <a:ext cx="6349928" cy="5030489"/>
            <a:chOff x="0" y="0"/>
            <a:chExt cx="8466570" cy="6707318"/>
          </a:xfrm>
        </p:grpSpPr>
        <p:grpSp>
          <p:nvGrpSpPr>
            <p:cNvPr id="6" name="Group 6"/>
            <p:cNvGrpSpPr/>
            <p:nvPr/>
          </p:nvGrpSpPr>
          <p:grpSpPr>
            <a:xfrm>
              <a:off x="3101216" y="0"/>
              <a:ext cx="5365354" cy="6707318"/>
              <a:chOff x="0" y="0"/>
              <a:chExt cx="49189191" cy="61492225"/>
            </a:xfrm>
          </p:grpSpPr>
          <p:sp>
            <p:nvSpPr>
              <p:cNvPr id="7" name="Freeform 7"/>
              <p:cNvSpPr/>
              <p:nvPr/>
            </p:nvSpPr>
            <p:spPr>
              <a:xfrm>
                <a:off x="72390" y="72390"/>
                <a:ext cx="49044410" cy="61347446"/>
              </a:xfrm>
              <a:custGeom>
                <a:avLst/>
                <a:gdLst/>
                <a:ahLst/>
                <a:cxnLst/>
                <a:rect l="l" t="t" r="r" b="b"/>
                <a:pathLst>
                  <a:path w="49044410" h="61347446">
                    <a:moveTo>
                      <a:pt x="0" y="0"/>
                    </a:moveTo>
                    <a:lnTo>
                      <a:pt x="49044410" y="0"/>
                    </a:lnTo>
                    <a:lnTo>
                      <a:pt x="49044410" y="61347445"/>
                    </a:lnTo>
                    <a:lnTo>
                      <a:pt x="0" y="61347445"/>
                    </a:lnTo>
                    <a:lnTo>
                      <a:pt x="0" y="0"/>
                    </a:lnTo>
                    <a:close/>
                  </a:path>
                </a:pathLst>
              </a:custGeom>
              <a:solidFill>
                <a:srgbClr val="FFFFFF"/>
              </a:solidFill>
            </p:spPr>
            <p:txBody>
              <a:bodyPr/>
              <a:lstStyle/>
              <a:p>
                <a:endParaRPr lang="en-GB"/>
              </a:p>
            </p:txBody>
          </p:sp>
          <p:sp>
            <p:nvSpPr>
              <p:cNvPr id="8" name="Freeform 8"/>
              <p:cNvSpPr/>
              <p:nvPr/>
            </p:nvSpPr>
            <p:spPr>
              <a:xfrm>
                <a:off x="0" y="0"/>
                <a:ext cx="49189190" cy="61492228"/>
              </a:xfrm>
              <a:custGeom>
                <a:avLst/>
                <a:gdLst/>
                <a:ahLst/>
                <a:cxnLst/>
                <a:rect l="l" t="t" r="r" b="b"/>
                <a:pathLst>
                  <a:path w="49189190" h="61492228">
                    <a:moveTo>
                      <a:pt x="49044411" y="61347443"/>
                    </a:moveTo>
                    <a:lnTo>
                      <a:pt x="49189190" y="61347443"/>
                    </a:lnTo>
                    <a:lnTo>
                      <a:pt x="49189190" y="61492228"/>
                    </a:lnTo>
                    <a:lnTo>
                      <a:pt x="49044411" y="61492228"/>
                    </a:lnTo>
                    <a:lnTo>
                      <a:pt x="49044411" y="61347443"/>
                    </a:lnTo>
                    <a:close/>
                    <a:moveTo>
                      <a:pt x="0" y="144780"/>
                    </a:moveTo>
                    <a:lnTo>
                      <a:pt x="144780" y="144780"/>
                    </a:lnTo>
                    <a:lnTo>
                      <a:pt x="144780" y="61347443"/>
                    </a:lnTo>
                    <a:lnTo>
                      <a:pt x="0" y="61347443"/>
                    </a:lnTo>
                    <a:lnTo>
                      <a:pt x="0" y="144780"/>
                    </a:lnTo>
                    <a:close/>
                    <a:moveTo>
                      <a:pt x="0" y="61347443"/>
                    </a:moveTo>
                    <a:lnTo>
                      <a:pt x="144780" y="61347443"/>
                    </a:lnTo>
                    <a:lnTo>
                      <a:pt x="144780" y="61492228"/>
                    </a:lnTo>
                    <a:lnTo>
                      <a:pt x="0" y="61492228"/>
                    </a:lnTo>
                    <a:lnTo>
                      <a:pt x="0" y="61347443"/>
                    </a:lnTo>
                    <a:close/>
                    <a:moveTo>
                      <a:pt x="49044411" y="144780"/>
                    </a:moveTo>
                    <a:lnTo>
                      <a:pt x="49189190" y="144780"/>
                    </a:lnTo>
                    <a:lnTo>
                      <a:pt x="49189190" y="61347443"/>
                    </a:lnTo>
                    <a:lnTo>
                      <a:pt x="49044411" y="61347443"/>
                    </a:lnTo>
                    <a:lnTo>
                      <a:pt x="49044411" y="144780"/>
                    </a:lnTo>
                    <a:close/>
                    <a:moveTo>
                      <a:pt x="144780" y="61347443"/>
                    </a:moveTo>
                    <a:lnTo>
                      <a:pt x="49044411" y="61347443"/>
                    </a:lnTo>
                    <a:lnTo>
                      <a:pt x="49044411" y="61492228"/>
                    </a:lnTo>
                    <a:lnTo>
                      <a:pt x="144780" y="61492228"/>
                    </a:lnTo>
                    <a:lnTo>
                      <a:pt x="144780" y="61347443"/>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9" name="Group 9"/>
            <p:cNvGrpSpPr/>
            <p:nvPr/>
          </p:nvGrpSpPr>
          <p:grpSpPr>
            <a:xfrm>
              <a:off x="0" y="0"/>
              <a:ext cx="2882951" cy="6707318"/>
              <a:chOff x="0" y="0"/>
              <a:chExt cx="26430699" cy="61492225"/>
            </a:xfrm>
          </p:grpSpPr>
          <p:sp>
            <p:nvSpPr>
              <p:cNvPr id="10" name="Freeform 10"/>
              <p:cNvSpPr/>
              <p:nvPr/>
            </p:nvSpPr>
            <p:spPr>
              <a:xfrm>
                <a:off x="72390" y="72390"/>
                <a:ext cx="26285917" cy="61347446"/>
              </a:xfrm>
              <a:custGeom>
                <a:avLst/>
                <a:gdLst/>
                <a:ahLst/>
                <a:cxnLst/>
                <a:rect l="l" t="t" r="r" b="b"/>
                <a:pathLst>
                  <a:path w="26285917" h="61347446">
                    <a:moveTo>
                      <a:pt x="0" y="0"/>
                    </a:moveTo>
                    <a:lnTo>
                      <a:pt x="26285917" y="0"/>
                    </a:lnTo>
                    <a:lnTo>
                      <a:pt x="26285917" y="61347445"/>
                    </a:lnTo>
                    <a:lnTo>
                      <a:pt x="0" y="61347445"/>
                    </a:lnTo>
                    <a:lnTo>
                      <a:pt x="0" y="0"/>
                    </a:lnTo>
                    <a:close/>
                  </a:path>
                </a:pathLst>
              </a:custGeom>
              <a:solidFill>
                <a:srgbClr val="D9D9D9"/>
              </a:solidFill>
            </p:spPr>
            <p:txBody>
              <a:bodyPr/>
              <a:lstStyle/>
              <a:p>
                <a:endParaRPr lang="en-GB"/>
              </a:p>
            </p:txBody>
          </p:sp>
          <p:sp>
            <p:nvSpPr>
              <p:cNvPr id="11" name="Freeform 11"/>
              <p:cNvSpPr/>
              <p:nvPr/>
            </p:nvSpPr>
            <p:spPr>
              <a:xfrm>
                <a:off x="0" y="0"/>
                <a:ext cx="26430700" cy="61492228"/>
              </a:xfrm>
              <a:custGeom>
                <a:avLst/>
                <a:gdLst/>
                <a:ahLst/>
                <a:cxnLst/>
                <a:rect l="l" t="t" r="r" b="b"/>
                <a:pathLst>
                  <a:path w="26430700" h="61492228">
                    <a:moveTo>
                      <a:pt x="26285918" y="61347443"/>
                    </a:moveTo>
                    <a:lnTo>
                      <a:pt x="26430700" y="61347443"/>
                    </a:lnTo>
                    <a:lnTo>
                      <a:pt x="26430700" y="61492228"/>
                    </a:lnTo>
                    <a:lnTo>
                      <a:pt x="26285918" y="61492228"/>
                    </a:lnTo>
                    <a:lnTo>
                      <a:pt x="26285918" y="61347443"/>
                    </a:lnTo>
                    <a:close/>
                    <a:moveTo>
                      <a:pt x="0" y="144780"/>
                    </a:moveTo>
                    <a:lnTo>
                      <a:pt x="144780" y="144780"/>
                    </a:lnTo>
                    <a:lnTo>
                      <a:pt x="144780" y="61347443"/>
                    </a:lnTo>
                    <a:lnTo>
                      <a:pt x="0" y="61347443"/>
                    </a:lnTo>
                    <a:lnTo>
                      <a:pt x="0" y="144780"/>
                    </a:lnTo>
                    <a:close/>
                    <a:moveTo>
                      <a:pt x="0" y="61347443"/>
                    </a:moveTo>
                    <a:lnTo>
                      <a:pt x="144780" y="61347443"/>
                    </a:lnTo>
                    <a:lnTo>
                      <a:pt x="144780" y="61492228"/>
                    </a:lnTo>
                    <a:lnTo>
                      <a:pt x="0" y="61492228"/>
                    </a:lnTo>
                    <a:lnTo>
                      <a:pt x="0" y="61347443"/>
                    </a:lnTo>
                    <a:close/>
                    <a:moveTo>
                      <a:pt x="26285918" y="144780"/>
                    </a:moveTo>
                    <a:lnTo>
                      <a:pt x="26430700" y="144780"/>
                    </a:lnTo>
                    <a:lnTo>
                      <a:pt x="26430700" y="61347443"/>
                    </a:lnTo>
                    <a:lnTo>
                      <a:pt x="26285918" y="61347443"/>
                    </a:lnTo>
                    <a:lnTo>
                      <a:pt x="26285918" y="144780"/>
                    </a:lnTo>
                    <a:close/>
                    <a:moveTo>
                      <a:pt x="144780" y="61347443"/>
                    </a:moveTo>
                    <a:lnTo>
                      <a:pt x="26285918" y="61347443"/>
                    </a:lnTo>
                    <a:lnTo>
                      <a:pt x="26285918" y="61492228"/>
                    </a:lnTo>
                    <a:lnTo>
                      <a:pt x="144780" y="61492228"/>
                    </a:lnTo>
                    <a:lnTo>
                      <a:pt x="144780" y="61347443"/>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2" name="TextBox 12"/>
            <p:cNvSpPr txBox="1"/>
            <p:nvPr/>
          </p:nvSpPr>
          <p:spPr>
            <a:xfrm>
              <a:off x="212821" y="580582"/>
              <a:ext cx="2457310" cy="5517578"/>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What things have you been involved in at St Peter’s (or your previous school) that shows skills and responsibilities you have had, eagerness to be part of the school/ college community etc.? </a:t>
              </a:r>
            </a:p>
            <a:p>
              <a:pPr algn="l">
                <a:lnSpc>
                  <a:spcPts val="1798"/>
                </a:lnSpc>
              </a:pPr>
              <a:r>
                <a:rPr lang="en-US" sz="1198">
                  <a:solidFill>
                    <a:srgbClr val="2B2B2B"/>
                  </a:solidFill>
                  <a:latin typeface="Montserrat"/>
                  <a:ea typeface="Montserrat"/>
                  <a:cs typeface="Montserrat"/>
                  <a:sym typeface="Montserrat"/>
                </a:rPr>
                <a:t>Include things from your time in main school – e.g. helping at open evenings, being a prefect, English/ Math peer support, reading with year 6 at St Augustine’s, involvement in charity work ….</a:t>
              </a:r>
            </a:p>
          </p:txBody>
        </p:sp>
      </p:grpSp>
      <p:grpSp>
        <p:nvGrpSpPr>
          <p:cNvPr id="13" name="Group 13"/>
          <p:cNvGrpSpPr/>
          <p:nvPr/>
        </p:nvGrpSpPr>
        <p:grpSpPr>
          <a:xfrm>
            <a:off x="2779985" y="5907628"/>
            <a:ext cx="4024015" cy="4028372"/>
            <a:chOff x="0" y="0"/>
            <a:chExt cx="49189191" cy="49242447"/>
          </a:xfrm>
        </p:grpSpPr>
        <p:sp>
          <p:nvSpPr>
            <p:cNvPr id="14" name="Freeform 14"/>
            <p:cNvSpPr/>
            <p:nvPr/>
          </p:nvSpPr>
          <p:spPr>
            <a:xfrm>
              <a:off x="72390" y="72390"/>
              <a:ext cx="49044410" cy="49097666"/>
            </a:xfrm>
            <a:custGeom>
              <a:avLst/>
              <a:gdLst/>
              <a:ahLst/>
              <a:cxnLst/>
              <a:rect l="l" t="t" r="r" b="b"/>
              <a:pathLst>
                <a:path w="49044410" h="49097666">
                  <a:moveTo>
                    <a:pt x="0" y="0"/>
                  </a:moveTo>
                  <a:lnTo>
                    <a:pt x="49044410" y="0"/>
                  </a:lnTo>
                  <a:lnTo>
                    <a:pt x="49044410" y="49097666"/>
                  </a:lnTo>
                  <a:lnTo>
                    <a:pt x="0" y="49097666"/>
                  </a:lnTo>
                  <a:lnTo>
                    <a:pt x="0" y="0"/>
                  </a:lnTo>
                  <a:close/>
                </a:path>
              </a:pathLst>
            </a:custGeom>
            <a:solidFill>
              <a:srgbClr val="FFFFFF"/>
            </a:solidFill>
          </p:spPr>
          <p:txBody>
            <a:bodyPr/>
            <a:lstStyle/>
            <a:p>
              <a:endParaRPr lang="en-GB"/>
            </a:p>
          </p:txBody>
        </p:sp>
        <p:sp>
          <p:nvSpPr>
            <p:cNvPr id="15" name="Freeform 15"/>
            <p:cNvSpPr/>
            <p:nvPr/>
          </p:nvSpPr>
          <p:spPr>
            <a:xfrm>
              <a:off x="0" y="0"/>
              <a:ext cx="49189190" cy="49242449"/>
            </a:xfrm>
            <a:custGeom>
              <a:avLst/>
              <a:gdLst/>
              <a:ahLst/>
              <a:cxnLst/>
              <a:rect l="l" t="t" r="r" b="b"/>
              <a:pathLst>
                <a:path w="49189190" h="49242449">
                  <a:moveTo>
                    <a:pt x="49044411" y="49097667"/>
                  </a:moveTo>
                  <a:lnTo>
                    <a:pt x="49189190" y="49097667"/>
                  </a:lnTo>
                  <a:lnTo>
                    <a:pt x="49189190" y="49242449"/>
                  </a:lnTo>
                  <a:lnTo>
                    <a:pt x="49044411" y="49242449"/>
                  </a:lnTo>
                  <a:lnTo>
                    <a:pt x="49044411" y="49097667"/>
                  </a:lnTo>
                  <a:close/>
                  <a:moveTo>
                    <a:pt x="0" y="144780"/>
                  </a:moveTo>
                  <a:lnTo>
                    <a:pt x="144780" y="144780"/>
                  </a:lnTo>
                  <a:lnTo>
                    <a:pt x="144780" y="49097667"/>
                  </a:lnTo>
                  <a:lnTo>
                    <a:pt x="0" y="49097667"/>
                  </a:lnTo>
                  <a:lnTo>
                    <a:pt x="0" y="144780"/>
                  </a:lnTo>
                  <a:close/>
                  <a:moveTo>
                    <a:pt x="0" y="49097667"/>
                  </a:moveTo>
                  <a:lnTo>
                    <a:pt x="144780" y="49097667"/>
                  </a:lnTo>
                  <a:lnTo>
                    <a:pt x="144780" y="49242449"/>
                  </a:lnTo>
                  <a:lnTo>
                    <a:pt x="0" y="49242449"/>
                  </a:lnTo>
                  <a:lnTo>
                    <a:pt x="0" y="49097667"/>
                  </a:lnTo>
                  <a:close/>
                  <a:moveTo>
                    <a:pt x="49044411" y="144780"/>
                  </a:moveTo>
                  <a:lnTo>
                    <a:pt x="49189190" y="144780"/>
                  </a:lnTo>
                  <a:lnTo>
                    <a:pt x="49189190" y="49097667"/>
                  </a:lnTo>
                  <a:lnTo>
                    <a:pt x="49044411" y="49097667"/>
                  </a:lnTo>
                  <a:lnTo>
                    <a:pt x="49044411" y="144780"/>
                  </a:lnTo>
                  <a:close/>
                  <a:moveTo>
                    <a:pt x="144780" y="49097667"/>
                  </a:moveTo>
                  <a:lnTo>
                    <a:pt x="49044411" y="49097667"/>
                  </a:lnTo>
                  <a:lnTo>
                    <a:pt x="49044411" y="49242449"/>
                  </a:lnTo>
                  <a:lnTo>
                    <a:pt x="144780" y="49242449"/>
                  </a:lnTo>
                  <a:lnTo>
                    <a:pt x="144780" y="49097667"/>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16" name="Group 16"/>
          <p:cNvGrpSpPr/>
          <p:nvPr/>
        </p:nvGrpSpPr>
        <p:grpSpPr>
          <a:xfrm>
            <a:off x="454072" y="5907628"/>
            <a:ext cx="2162214" cy="4028372"/>
            <a:chOff x="0" y="0"/>
            <a:chExt cx="26430699" cy="49242447"/>
          </a:xfrm>
        </p:grpSpPr>
        <p:sp>
          <p:nvSpPr>
            <p:cNvPr id="17" name="Freeform 17"/>
            <p:cNvSpPr/>
            <p:nvPr/>
          </p:nvSpPr>
          <p:spPr>
            <a:xfrm>
              <a:off x="72390" y="72390"/>
              <a:ext cx="26285917" cy="49097666"/>
            </a:xfrm>
            <a:custGeom>
              <a:avLst/>
              <a:gdLst/>
              <a:ahLst/>
              <a:cxnLst/>
              <a:rect l="l" t="t" r="r" b="b"/>
              <a:pathLst>
                <a:path w="26285917" h="49097666">
                  <a:moveTo>
                    <a:pt x="0" y="0"/>
                  </a:moveTo>
                  <a:lnTo>
                    <a:pt x="26285917" y="0"/>
                  </a:lnTo>
                  <a:lnTo>
                    <a:pt x="26285917" y="49097666"/>
                  </a:lnTo>
                  <a:lnTo>
                    <a:pt x="0" y="49097666"/>
                  </a:lnTo>
                  <a:lnTo>
                    <a:pt x="0" y="0"/>
                  </a:lnTo>
                  <a:close/>
                </a:path>
              </a:pathLst>
            </a:custGeom>
            <a:solidFill>
              <a:srgbClr val="D9D9D9"/>
            </a:solidFill>
          </p:spPr>
          <p:txBody>
            <a:bodyPr/>
            <a:lstStyle/>
            <a:p>
              <a:endParaRPr lang="en-GB"/>
            </a:p>
          </p:txBody>
        </p:sp>
        <p:sp>
          <p:nvSpPr>
            <p:cNvPr id="18" name="Freeform 18"/>
            <p:cNvSpPr/>
            <p:nvPr/>
          </p:nvSpPr>
          <p:spPr>
            <a:xfrm>
              <a:off x="0" y="0"/>
              <a:ext cx="26430700" cy="49242449"/>
            </a:xfrm>
            <a:custGeom>
              <a:avLst/>
              <a:gdLst/>
              <a:ahLst/>
              <a:cxnLst/>
              <a:rect l="l" t="t" r="r" b="b"/>
              <a:pathLst>
                <a:path w="26430700" h="49242449">
                  <a:moveTo>
                    <a:pt x="26285918" y="49097667"/>
                  </a:moveTo>
                  <a:lnTo>
                    <a:pt x="26430700" y="49097667"/>
                  </a:lnTo>
                  <a:lnTo>
                    <a:pt x="26430700" y="49242449"/>
                  </a:lnTo>
                  <a:lnTo>
                    <a:pt x="26285918" y="49242449"/>
                  </a:lnTo>
                  <a:lnTo>
                    <a:pt x="26285918" y="49097667"/>
                  </a:lnTo>
                  <a:close/>
                  <a:moveTo>
                    <a:pt x="0" y="144780"/>
                  </a:moveTo>
                  <a:lnTo>
                    <a:pt x="144780" y="144780"/>
                  </a:lnTo>
                  <a:lnTo>
                    <a:pt x="144780" y="49097667"/>
                  </a:lnTo>
                  <a:lnTo>
                    <a:pt x="0" y="49097667"/>
                  </a:lnTo>
                  <a:lnTo>
                    <a:pt x="0" y="144780"/>
                  </a:lnTo>
                  <a:close/>
                  <a:moveTo>
                    <a:pt x="0" y="49097667"/>
                  </a:moveTo>
                  <a:lnTo>
                    <a:pt x="144780" y="49097667"/>
                  </a:lnTo>
                  <a:lnTo>
                    <a:pt x="144780" y="49242449"/>
                  </a:lnTo>
                  <a:lnTo>
                    <a:pt x="0" y="49242449"/>
                  </a:lnTo>
                  <a:lnTo>
                    <a:pt x="0" y="49097667"/>
                  </a:lnTo>
                  <a:close/>
                  <a:moveTo>
                    <a:pt x="26285918" y="144780"/>
                  </a:moveTo>
                  <a:lnTo>
                    <a:pt x="26430700" y="144780"/>
                  </a:lnTo>
                  <a:lnTo>
                    <a:pt x="26430700" y="49097667"/>
                  </a:lnTo>
                  <a:lnTo>
                    <a:pt x="26285918" y="49097667"/>
                  </a:lnTo>
                  <a:lnTo>
                    <a:pt x="26285918" y="144780"/>
                  </a:lnTo>
                  <a:close/>
                  <a:moveTo>
                    <a:pt x="144780" y="49097667"/>
                  </a:moveTo>
                  <a:lnTo>
                    <a:pt x="26285918" y="49097667"/>
                  </a:lnTo>
                  <a:lnTo>
                    <a:pt x="26285918" y="49242449"/>
                  </a:lnTo>
                  <a:lnTo>
                    <a:pt x="144780" y="49242449"/>
                  </a:lnTo>
                  <a:lnTo>
                    <a:pt x="144780" y="49097667"/>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9" name="TextBox 19"/>
          <p:cNvSpPr txBox="1"/>
          <p:nvPr/>
        </p:nvSpPr>
        <p:spPr>
          <a:xfrm>
            <a:off x="613688" y="6310972"/>
            <a:ext cx="1842983" cy="2173652"/>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Since starting the Sixth Form have you/do you hold a part time job?</a:t>
            </a:r>
          </a:p>
          <a:p>
            <a:pPr algn="l">
              <a:lnSpc>
                <a:spcPts val="1798"/>
              </a:lnSpc>
            </a:pPr>
            <a:r>
              <a:rPr lang="en-US" sz="1198">
                <a:solidFill>
                  <a:srgbClr val="2B2B2B"/>
                </a:solidFill>
                <a:latin typeface="Montserrat"/>
                <a:ea typeface="Montserrat"/>
                <a:cs typeface="Montserrat"/>
                <a:sym typeface="Montserrat"/>
              </a:rPr>
              <a:t> </a:t>
            </a:r>
          </a:p>
          <a:p>
            <a:pPr algn="l">
              <a:lnSpc>
                <a:spcPts val="1798"/>
              </a:lnSpc>
            </a:pPr>
            <a:r>
              <a:rPr lang="en-US" sz="1198">
                <a:solidFill>
                  <a:srgbClr val="2B2B2B"/>
                </a:solidFill>
                <a:latin typeface="Montserrat"/>
                <a:ea typeface="Montserrat"/>
                <a:cs typeface="Montserrat"/>
                <a:sym typeface="Montserrat"/>
              </a:rPr>
              <a:t>What type of job is it? </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What skills are you learning/ responsibilities do you have?</a:t>
            </a:r>
          </a:p>
        </p:txBody>
      </p:sp>
      <p:sp>
        <p:nvSpPr>
          <p:cNvPr id="20" name="TextBox 20"/>
          <p:cNvSpPr txBox="1"/>
          <p:nvPr/>
        </p:nvSpPr>
        <p:spPr>
          <a:xfrm>
            <a:off x="613688" y="6042372"/>
            <a:ext cx="986135"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Employment</a:t>
            </a:r>
          </a:p>
        </p:txBody>
      </p:sp>
      <p:sp>
        <p:nvSpPr>
          <p:cNvPr id="21" name="TextBox 21"/>
          <p:cNvSpPr txBox="1"/>
          <p:nvPr/>
        </p:nvSpPr>
        <p:spPr>
          <a:xfrm>
            <a:off x="613688" y="868753"/>
            <a:ext cx="983456"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School Roles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2779985" y="756000"/>
            <a:ext cx="4024015" cy="5030489"/>
            <a:chOff x="0" y="0"/>
            <a:chExt cx="49189191" cy="61492225"/>
          </a:xfrm>
        </p:grpSpPr>
        <p:sp>
          <p:nvSpPr>
            <p:cNvPr id="6" name="Freeform 6"/>
            <p:cNvSpPr/>
            <p:nvPr/>
          </p:nvSpPr>
          <p:spPr>
            <a:xfrm>
              <a:off x="72390" y="72390"/>
              <a:ext cx="49044410" cy="61347446"/>
            </a:xfrm>
            <a:custGeom>
              <a:avLst/>
              <a:gdLst/>
              <a:ahLst/>
              <a:cxnLst/>
              <a:rect l="l" t="t" r="r" b="b"/>
              <a:pathLst>
                <a:path w="49044410" h="61347446">
                  <a:moveTo>
                    <a:pt x="0" y="0"/>
                  </a:moveTo>
                  <a:lnTo>
                    <a:pt x="49044410" y="0"/>
                  </a:lnTo>
                  <a:lnTo>
                    <a:pt x="49044410" y="61347445"/>
                  </a:lnTo>
                  <a:lnTo>
                    <a:pt x="0" y="61347445"/>
                  </a:lnTo>
                  <a:lnTo>
                    <a:pt x="0" y="0"/>
                  </a:lnTo>
                  <a:close/>
                </a:path>
              </a:pathLst>
            </a:custGeom>
            <a:solidFill>
              <a:srgbClr val="FFFFFF"/>
            </a:solidFill>
          </p:spPr>
          <p:txBody>
            <a:bodyPr/>
            <a:lstStyle/>
            <a:p>
              <a:endParaRPr lang="en-GB"/>
            </a:p>
          </p:txBody>
        </p:sp>
        <p:sp>
          <p:nvSpPr>
            <p:cNvPr id="7" name="Freeform 7"/>
            <p:cNvSpPr/>
            <p:nvPr/>
          </p:nvSpPr>
          <p:spPr>
            <a:xfrm>
              <a:off x="0" y="0"/>
              <a:ext cx="49189190" cy="61492228"/>
            </a:xfrm>
            <a:custGeom>
              <a:avLst/>
              <a:gdLst/>
              <a:ahLst/>
              <a:cxnLst/>
              <a:rect l="l" t="t" r="r" b="b"/>
              <a:pathLst>
                <a:path w="49189190" h="61492228">
                  <a:moveTo>
                    <a:pt x="49044411" y="61347443"/>
                  </a:moveTo>
                  <a:lnTo>
                    <a:pt x="49189190" y="61347443"/>
                  </a:lnTo>
                  <a:lnTo>
                    <a:pt x="49189190" y="61492228"/>
                  </a:lnTo>
                  <a:lnTo>
                    <a:pt x="49044411" y="61492228"/>
                  </a:lnTo>
                  <a:lnTo>
                    <a:pt x="49044411" y="61347443"/>
                  </a:lnTo>
                  <a:close/>
                  <a:moveTo>
                    <a:pt x="0" y="144780"/>
                  </a:moveTo>
                  <a:lnTo>
                    <a:pt x="144780" y="144780"/>
                  </a:lnTo>
                  <a:lnTo>
                    <a:pt x="144780" y="61347443"/>
                  </a:lnTo>
                  <a:lnTo>
                    <a:pt x="0" y="61347443"/>
                  </a:lnTo>
                  <a:lnTo>
                    <a:pt x="0" y="144780"/>
                  </a:lnTo>
                  <a:close/>
                  <a:moveTo>
                    <a:pt x="0" y="61347443"/>
                  </a:moveTo>
                  <a:lnTo>
                    <a:pt x="144780" y="61347443"/>
                  </a:lnTo>
                  <a:lnTo>
                    <a:pt x="144780" y="61492228"/>
                  </a:lnTo>
                  <a:lnTo>
                    <a:pt x="0" y="61492228"/>
                  </a:lnTo>
                  <a:lnTo>
                    <a:pt x="0" y="61347443"/>
                  </a:lnTo>
                  <a:close/>
                  <a:moveTo>
                    <a:pt x="49044411" y="144780"/>
                  </a:moveTo>
                  <a:lnTo>
                    <a:pt x="49189190" y="144780"/>
                  </a:lnTo>
                  <a:lnTo>
                    <a:pt x="49189190" y="61347443"/>
                  </a:lnTo>
                  <a:lnTo>
                    <a:pt x="49044411" y="61347443"/>
                  </a:lnTo>
                  <a:lnTo>
                    <a:pt x="49044411" y="144780"/>
                  </a:lnTo>
                  <a:close/>
                  <a:moveTo>
                    <a:pt x="144780" y="61347443"/>
                  </a:moveTo>
                  <a:lnTo>
                    <a:pt x="49044411" y="61347443"/>
                  </a:lnTo>
                  <a:lnTo>
                    <a:pt x="49044411" y="61492228"/>
                  </a:lnTo>
                  <a:lnTo>
                    <a:pt x="144780" y="61492228"/>
                  </a:lnTo>
                  <a:lnTo>
                    <a:pt x="144780" y="61347443"/>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8" name="Group 8"/>
          <p:cNvGrpSpPr/>
          <p:nvPr/>
        </p:nvGrpSpPr>
        <p:grpSpPr>
          <a:xfrm>
            <a:off x="454072" y="756000"/>
            <a:ext cx="2162214" cy="5030489"/>
            <a:chOff x="0" y="0"/>
            <a:chExt cx="26430699" cy="61492225"/>
          </a:xfrm>
        </p:grpSpPr>
        <p:sp>
          <p:nvSpPr>
            <p:cNvPr id="9" name="Freeform 9"/>
            <p:cNvSpPr/>
            <p:nvPr/>
          </p:nvSpPr>
          <p:spPr>
            <a:xfrm>
              <a:off x="72390" y="72390"/>
              <a:ext cx="26285917" cy="61347446"/>
            </a:xfrm>
            <a:custGeom>
              <a:avLst/>
              <a:gdLst/>
              <a:ahLst/>
              <a:cxnLst/>
              <a:rect l="l" t="t" r="r" b="b"/>
              <a:pathLst>
                <a:path w="26285917" h="61347446">
                  <a:moveTo>
                    <a:pt x="0" y="0"/>
                  </a:moveTo>
                  <a:lnTo>
                    <a:pt x="26285917" y="0"/>
                  </a:lnTo>
                  <a:lnTo>
                    <a:pt x="26285917" y="61347445"/>
                  </a:lnTo>
                  <a:lnTo>
                    <a:pt x="0" y="61347445"/>
                  </a:lnTo>
                  <a:lnTo>
                    <a:pt x="0" y="0"/>
                  </a:lnTo>
                  <a:close/>
                </a:path>
              </a:pathLst>
            </a:custGeom>
            <a:solidFill>
              <a:srgbClr val="D9D9D9"/>
            </a:solidFill>
          </p:spPr>
          <p:txBody>
            <a:bodyPr/>
            <a:lstStyle/>
            <a:p>
              <a:endParaRPr lang="en-GB"/>
            </a:p>
          </p:txBody>
        </p:sp>
        <p:sp>
          <p:nvSpPr>
            <p:cNvPr id="10" name="Freeform 10"/>
            <p:cNvSpPr/>
            <p:nvPr/>
          </p:nvSpPr>
          <p:spPr>
            <a:xfrm>
              <a:off x="0" y="0"/>
              <a:ext cx="26430700" cy="61492228"/>
            </a:xfrm>
            <a:custGeom>
              <a:avLst/>
              <a:gdLst/>
              <a:ahLst/>
              <a:cxnLst/>
              <a:rect l="l" t="t" r="r" b="b"/>
              <a:pathLst>
                <a:path w="26430700" h="61492228">
                  <a:moveTo>
                    <a:pt x="26285918" y="61347443"/>
                  </a:moveTo>
                  <a:lnTo>
                    <a:pt x="26430700" y="61347443"/>
                  </a:lnTo>
                  <a:lnTo>
                    <a:pt x="26430700" y="61492228"/>
                  </a:lnTo>
                  <a:lnTo>
                    <a:pt x="26285918" y="61492228"/>
                  </a:lnTo>
                  <a:lnTo>
                    <a:pt x="26285918" y="61347443"/>
                  </a:lnTo>
                  <a:close/>
                  <a:moveTo>
                    <a:pt x="0" y="144780"/>
                  </a:moveTo>
                  <a:lnTo>
                    <a:pt x="144780" y="144780"/>
                  </a:lnTo>
                  <a:lnTo>
                    <a:pt x="144780" y="61347443"/>
                  </a:lnTo>
                  <a:lnTo>
                    <a:pt x="0" y="61347443"/>
                  </a:lnTo>
                  <a:lnTo>
                    <a:pt x="0" y="144780"/>
                  </a:lnTo>
                  <a:close/>
                  <a:moveTo>
                    <a:pt x="0" y="61347443"/>
                  </a:moveTo>
                  <a:lnTo>
                    <a:pt x="144780" y="61347443"/>
                  </a:lnTo>
                  <a:lnTo>
                    <a:pt x="144780" y="61492228"/>
                  </a:lnTo>
                  <a:lnTo>
                    <a:pt x="0" y="61492228"/>
                  </a:lnTo>
                  <a:lnTo>
                    <a:pt x="0" y="61347443"/>
                  </a:lnTo>
                  <a:close/>
                  <a:moveTo>
                    <a:pt x="26285918" y="144780"/>
                  </a:moveTo>
                  <a:lnTo>
                    <a:pt x="26430700" y="144780"/>
                  </a:lnTo>
                  <a:lnTo>
                    <a:pt x="26430700" y="61347443"/>
                  </a:lnTo>
                  <a:lnTo>
                    <a:pt x="26285918" y="61347443"/>
                  </a:lnTo>
                  <a:lnTo>
                    <a:pt x="26285918" y="144780"/>
                  </a:lnTo>
                  <a:close/>
                  <a:moveTo>
                    <a:pt x="144780" y="61347443"/>
                  </a:moveTo>
                  <a:lnTo>
                    <a:pt x="26285918" y="61347443"/>
                  </a:lnTo>
                  <a:lnTo>
                    <a:pt x="26285918" y="61492228"/>
                  </a:lnTo>
                  <a:lnTo>
                    <a:pt x="144780" y="61492228"/>
                  </a:lnTo>
                  <a:lnTo>
                    <a:pt x="144780" y="61347443"/>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1" name="TextBox 11"/>
          <p:cNvSpPr txBox="1"/>
          <p:nvPr/>
        </p:nvSpPr>
        <p:spPr>
          <a:xfrm>
            <a:off x="604684" y="1234906"/>
            <a:ext cx="1842983" cy="3269027"/>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Where did you do your work experience?</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What kinds of tasks or responsibilities did you have?</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What skills did you develop? (e.g., communication, time management, working under pressure)</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Give clear examples of showing these skills</a:t>
            </a:r>
          </a:p>
        </p:txBody>
      </p:sp>
      <p:grpSp>
        <p:nvGrpSpPr>
          <p:cNvPr id="12" name="Group 12"/>
          <p:cNvGrpSpPr/>
          <p:nvPr/>
        </p:nvGrpSpPr>
        <p:grpSpPr>
          <a:xfrm>
            <a:off x="2779985" y="5907628"/>
            <a:ext cx="4024015" cy="4028372"/>
            <a:chOff x="0" y="0"/>
            <a:chExt cx="49189191" cy="49242447"/>
          </a:xfrm>
        </p:grpSpPr>
        <p:sp>
          <p:nvSpPr>
            <p:cNvPr id="13" name="Freeform 13"/>
            <p:cNvSpPr/>
            <p:nvPr/>
          </p:nvSpPr>
          <p:spPr>
            <a:xfrm>
              <a:off x="72390" y="72390"/>
              <a:ext cx="49044410" cy="49097666"/>
            </a:xfrm>
            <a:custGeom>
              <a:avLst/>
              <a:gdLst/>
              <a:ahLst/>
              <a:cxnLst/>
              <a:rect l="l" t="t" r="r" b="b"/>
              <a:pathLst>
                <a:path w="49044410" h="49097666">
                  <a:moveTo>
                    <a:pt x="0" y="0"/>
                  </a:moveTo>
                  <a:lnTo>
                    <a:pt x="49044410" y="0"/>
                  </a:lnTo>
                  <a:lnTo>
                    <a:pt x="49044410" y="49097666"/>
                  </a:lnTo>
                  <a:lnTo>
                    <a:pt x="0" y="49097666"/>
                  </a:lnTo>
                  <a:lnTo>
                    <a:pt x="0" y="0"/>
                  </a:lnTo>
                  <a:close/>
                </a:path>
              </a:pathLst>
            </a:custGeom>
            <a:solidFill>
              <a:srgbClr val="FFFFFF"/>
            </a:solidFill>
          </p:spPr>
          <p:txBody>
            <a:bodyPr/>
            <a:lstStyle/>
            <a:p>
              <a:endParaRPr lang="en-GB"/>
            </a:p>
          </p:txBody>
        </p:sp>
        <p:sp>
          <p:nvSpPr>
            <p:cNvPr id="14" name="Freeform 14"/>
            <p:cNvSpPr/>
            <p:nvPr/>
          </p:nvSpPr>
          <p:spPr>
            <a:xfrm>
              <a:off x="0" y="0"/>
              <a:ext cx="49189190" cy="49242449"/>
            </a:xfrm>
            <a:custGeom>
              <a:avLst/>
              <a:gdLst/>
              <a:ahLst/>
              <a:cxnLst/>
              <a:rect l="l" t="t" r="r" b="b"/>
              <a:pathLst>
                <a:path w="49189190" h="49242449">
                  <a:moveTo>
                    <a:pt x="49044411" y="49097667"/>
                  </a:moveTo>
                  <a:lnTo>
                    <a:pt x="49189190" y="49097667"/>
                  </a:lnTo>
                  <a:lnTo>
                    <a:pt x="49189190" y="49242449"/>
                  </a:lnTo>
                  <a:lnTo>
                    <a:pt x="49044411" y="49242449"/>
                  </a:lnTo>
                  <a:lnTo>
                    <a:pt x="49044411" y="49097667"/>
                  </a:lnTo>
                  <a:close/>
                  <a:moveTo>
                    <a:pt x="0" y="144780"/>
                  </a:moveTo>
                  <a:lnTo>
                    <a:pt x="144780" y="144780"/>
                  </a:lnTo>
                  <a:lnTo>
                    <a:pt x="144780" y="49097667"/>
                  </a:lnTo>
                  <a:lnTo>
                    <a:pt x="0" y="49097667"/>
                  </a:lnTo>
                  <a:lnTo>
                    <a:pt x="0" y="144780"/>
                  </a:lnTo>
                  <a:close/>
                  <a:moveTo>
                    <a:pt x="0" y="49097667"/>
                  </a:moveTo>
                  <a:lnTo>
                    <a:pt x="144780" y="49097667"/>
                  </a:lnTo>
                  <a:lnTo>
                    <a:pt x="144780" y="49242449"/>
                  </a:lnTo>
                  <a:lnTo>
                    <a:pt x="0" y="49242449"/>
                  </a:lnTo>
                  <a:lnTo>
                    <a:pt x="0" y="49097667"/>
                  </a:lnTo>
                  <a:close/>
                  <a:moveTo>
                    <a:pt x="49044411" y="144780"/>
                  </a:moveTo>
                  <a:lnTo>
                    <a:pt x="49189190" y="144780"/>
                  </a:lnTo>
                  <a:lnTo>
                    <a:pt x="49189190" y="49097667"/>
                  </a:lnTo>
                  <a:lnTo>
                    <a:pt x="49044411" y="49097667"/>
                  </a:lnTo>
                  <a:lnTo>
                    <a:pt x="49044411" y="144780"/>
                  </a:lnTo>
                  <a:close/>
                  <a:moveTo>
                    <a:pt x="144780" y="49097667"/>
                  </a:moveTo>
                  <a:lnTo>
                    <a:pt x="49044411" y="49097667"/>
                  </a:lnTo>
                  <a:lnTo>
                    <a:pt x="49044411" y="49242449"/>
                  </a:lnTo>
                  <a:lnTo>
                    <a:pt x="144780" y="49242449"/>
                  </a:lnTo>
                  <a:lnTo>
                    <a:pt x="144780" y="49097667"/>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15" name="Group 15"/>
          <p:cNvGrpSpPr/>
          <p:nvPr/>
        </p:nvGrpSpPr>
        <p:grpSpPr>
          <a:xfrm>
            <a:off x="454072" y="5907628"/>
            <a:ext cx="2162214" cy="4028372"/>
            <a:chOff x="0" y="0"/>
            <a:chExt cx="26430699" cy="49242447"/>
          </a:xfrm>
        </p:grpSpPr>
        <p:sp>
          <p:nvSpPr>
            <p:cNvPr id="16" name="Freeform 16"/>
            <p:cNvSpPr/>
            <p:nvPr/>
          </p:nvSpPr>
          <p:spPr>
            <a:xfrm>
              <a:off x="72390" y="72390"/>
              <a:ext cx="26285917" cy="49097666"/>
            </a:xfrm>
            <a:custGeom>
              <a:avLst/>
              <a:gdLst/>
              <a:ahLst/>
              <a:cxnLst/>
              <a:rect l="l" t="t" r="r" b="b"/>
              <a:pathLst>
                <a:path w="26285917" h="49097666">
                  <a:moveTo>
                    <a:pt x="0" y="0"/>
                  </a:moveTo>
                  <a:lnTo>
                    <a:pt x="26285917" y="0"/>
                  </a:lnTo>
                  <a:lnTo>
                    <a:pt x="26285917" y="49097666"/>
                  </a:lnTo>
                  <a:lnTo>
                    <a:pt x="0" y="49097666"/>
                  </a:lnTo>
                  <a:lnTo>
                    <a:pt x="0" y="0"/>
                  </a:lnTo>
                  <a:close/>
                </a:path>
              </a:pathLst>
            </a:custGeom>
            <a:solidFill>
              <a:srgbClr val="D9D9D9"/>
            </a:solidFill>
          </p:spPr>
          <p:txBody>
            <a:bodyPr/>
            <a:lstStyle/>
            <a:p>
              <a:endParaRPr lang="en-GB"/>
            </a:p>
          </p:txBody>
        </p:sp>
        <p:sp>
          <p:nvSpPr>
            <p:cNvPr id="17" name="Freeform 17"/>
            <p:cNvSpPr/>
            <p:nvPr/>
          </p:nvSpPr>
          <p:spPr>
            <a:xfrm>
              <a:off x="0" y="0"/>
              <a:ext cx="26430700" cy="49242449"/>
            </a:xfrm>
            <a:custGeom>
              <a:avLst/>
              <a:gdLst/>
              <a:ahLst/>
              <a:cxnLst/>
              <a:rect l="l" t="t" r="r" b="b"/>
              <a:pathLst>
                <a:path w="26430700" h="49242449">
                  <a:moveTo>
                    <a:pt x="26285918" y="49097667"/>
                  </a:moveTo>
                  <a:lnTo>
                    <a:pt x="26430700" y="49097667"/>
                  </a:lnTo>
                  <a:lnTo>
                    <a:pt x="26430700" y="49242449"/>
                  </a:lnTo>
                  <a:lnTo>
                    <a:pt x="26285918" y="49242449"/>
                  </a:lnTo>
                  <a:lnTo>
                    <a:pt x="26285918" y="49097667"/>
                  </a:lnTo>
                  <a:close/>
                  <a:moveTo>
                    <a:pt x="0" y="144780"/>
                  </a:moveTo>
                  <a:lnTo>
                    <a:pt x="144780" y="144780"/>
                  </a:lnTo>
                  <a:lnTo>
                    <a:pt x="144780" y="49097667"/>
                  </a:lnTo>
                  <a:lnTo>
                    <a:pt x="0" y="49097667"/>
                  </a:lnTo>
                  <a:lnTo>
                    <a:pt x="0" y="144780"/>
                  </a:lnTo>
                  <a:close/>
                  <a:moveTo>
                    <a:pt x="0" y="49097667"/>
                  </a:moveTo>
                  <a:lnTo>
                    <a:pt x="144780" y="49097667"/>
                  </a:lnTo>
                  <a:lnTo>
                    <a:pt x="144780" y="49242449"/>
                  </a:lnTo>
                  <a:lnTo>
                    <a:pt x="0" y="49242449"/>
                  </a:lnTo>
                  <a:lnTo>
                    <a:pt x="0" y="49097667"/>
                  </a:lnTo>
                  <a:close/>
                  <a:moveTo>
                    <a:pt x="26285918" y="144780"/>
                  </a:moveTo>
                  <a:lnTo>
                    <a:pt x="26430700" y="144780"/>
                  </a:lnTo>
                  <a:lnTo>
                    <a:pt x="26430700" y="49097667"/>
                  </a:lnTo>
                  <a:lnTo>
                    <a:pt x="26285918" y="49097667"/>
                  </a:lnTo>
                  <a:lnTo>
                    <a:pt x="26285918" y="144780"/>
                  </a:lnTo>
                  <a:close/>
                  <a:moveTo>
                    <a:pt x="144780" y="49097667"/>
                  </a:moveTo>
                  <a:lnTo>
                    <a:pt x="26285918" y="49097667"/>
                  </a:lnTo>
                  <a:lnTo>
                    <a:pt x="26285918" y="49242449"/>
                  </a:lnTo>
                  <a:lnTo>
                    <a:pt x="144780" y="49242449"/>
                  </a:lnTo>
                  <a:lnTo>
                    <a:pt x="144780" y="49097667"/>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8" name="TextBox 18"/>
          <p:cNvSpPr txBox="1"/>
          <p:nvPr/>
        </p:nvSpPr>
        <p:spPr>
          <a:xfrm>
            <a:off x="613688" y="6299113"/>
            <a:ext cx="1842983" cy="3488102"/>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Have you completed any further study online? If so, which subjects have you focused on. </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Any MOOCs? </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Anything else? Subject related visits? Course? Subject related books you have read independently? </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Try to say how this has helped you?</a:t>
            </a:r>
          </a:p>
        </p:txBody>
      </p:sp>
      <p:sp>
        <p:nvSpPr>
          <p:cNvPr id="19" name="TextBox 19"/>
          <p:cNvSpPr txBox="1"/>
          <p:nvPr/>
        </p:nvSpPr>
        <p:spPr>
          <a:xfrm>
            <a:off x="604684" y="6032684"/>
            <a:ext cx="1323380"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Super Curricular</a:t>
            </a:r>
          </a:p>
        </p:txBody>
      </p:sp>
      <p:sp>
        <p:nvSpPr>
          <p:cNvPr id="20" name="TextBox 20"/>
          <p:cNvSpPr txBox="1"/>
          <p:nvPr/>
        </p:nvSpPr>
        <p:spPr>
          <a:xfrm>
            <a:off x="604684" y="885515"/>
            <a:ext cx="1341388"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Work Experience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2779985" y="756000"/>
            <a:ext cx="4024015" cy="3741928"/>
            <a:chOff x="0" y="0"/>
            <a:chExt cx="49189191" cy="45740979"/>
          </a:xfrm>
        </p:grpSpPr>
        <p:sp>
          <p:nvSpPr>
            <p:cNvPr id="6" name="Freeform 6"/>
            <p:cNvSpPr/>
            <p:nvPr/>
          </p:nvSpPr>
          <p:spPr>
            <a:xfrm>
              <a:off x="72390" y="72390"/>
              <a:ext cx="49044410" cy="45596199"/>
            </a:xfrm>
            <a:custGeom>
              <a:avLst/>
              <a:gdLst/>
              <a:ahLst/>
              <a:cxnLst/>
              <a:rect l="l" t="t" r="r" b="b"/>
              <a:pathLst>
                <a:path w="49044410" h="45596199">
                  <a:moveTo>
                    <a:pt x="0" y="0"/>
                  </a:moveTo>
                  <a:lnTo>
                    <a:pt x="49044410" y="0"/>
                  </a:lnTo>
                  <a:lnTo>
                    <a:pt x="49044410" y="45596199"/>
                  </a:lnTo>
                  <a:lnTo>
                    <a:pt x="0" y="45596199"/>
                  </a:lnTo>
                  <a:lnTo>
                    <a:pt x="0" y="0"/>
                  </a:lnTo>
                  <a:close/>
                </a:path>
              </a:pathLst>
            </a:custGeom>
            <a:solidFill>
              <a:srgbClr val="FFFFFF"/>
            </a:solidFill>
          </p:spPr>
          <p:txBody>
            <a:bodyPr/>
            <a:lstStyle/>
            <a:p>
              <a:endParaRPr lang="en-GB"/>
            </a:p>
          </p:txBody>
        </p:sp>
        <p:sp>
          <p:nvSpPr>
            <p:cNvPr id="7" name="Freeform 7"/>
            <p:cNvSpPr/>
            <p:nvPr/>
          </p:nvSpPr>
          <p:spPr>
            <a:xfrm>
              <a:off x="0" y="0"/>
              <a:ext cx="49189190" cy="45740979"/>
            </a:xfrm>
            <a:custGeom>
              <a:avLst/>
              <a:gdLst/>
              <a:ahLst/>
              <a:cxnLst/>
              <a:rect l="l" t="t" r="r" b="b"/>
              <a:pathLst>
                <a:path w="49189190" h="45740979">
                  <a:moveTo>
                    <a:pt x="49044411" y="45596200"/>
                  </a:moveTo>
                  <a:lnTo>
                    <a:pt x="49189190" y="45596200"/>
                  </a:lnTo>
                  <a:lnTo>
                    <a:pt x="49189190" y="45740979"/>
                  </a:lnTo>
                  <a:lnTo>
                    <a:pt x="49044411" y="45740979"/>
                  </a:lnTo>
                  <a:lnTo>
                    <a:pt x="49044411" y="45596200"/>
                  </a:lnTo>
                  <a:close/>
                  <a:moveTo>
                    <a:pt x="0" y="144780"/>
                  </a:moveTo>
                  <a:lnTo>
                    <a:pt x="144780" y="144780"/>
                  </a:lnTo>
                  <a:lnTo>
                    <a:pt x="144780" y="45596200"/>
                  </a:lnTo>
                  <a:lnTo>
                    <a:pt x="0" y="45596200"/>
                  </a:lnTo>
                  <a:lnTo>
                    <a:pt x="0" y="144780"/>
                  </a:lnTo>
                  <a:close/>
                  <a:moveTo>
                    <a:pt x="0" y="45596200"/>
                  </a:moveTo>
                  <a:lnTo>
                    <a:pt x="144780" y="45596200"/>
                  </a:lnTo>
                  <a:lnTo>
                    <a:pt x="144780" y="45740979"/>
                  </a:lnTo>
                  <a:lnTo>
                    <a:pt x="0" y="45740979"/>
                  </a:lnTo>
                  <a:lnTo>
                    <a:pt x="0" y="45596200"/>
                  </a:lnTo>
                  <a:close/>
                  <a:moveTo>
                    <a:pt x="49044411" y="144780"/>
                  </a:moveTo>
                  <a:lnTo>
                    <a:pt x="49189190" y="144780"/>
                  </a:lnTo>
                  <a:lnTo>
                    <a:pt x="49189190" y="45596200"/>
                  </a:lnTo>
                  <a:lnTo>
                    <a:pt x="49044411" y="45596200"/>
                  </a:lnTo>
                  <a:lnTo>
                    <a:pt x="49044411" y="144780"/>
                  </a:lnTo>
                  <a:close/>
                  <a:moveTo>
                    <a:pt x="144780" y="45596200"/>
                  </a:moveTo>
                  <a:lnTo>
                    <a:pt x="49044411" y="45596200"/>
                  </a:lnTo>
                  <a:lnTo>
                    <a:pt x="49044411" y="45740979"/>
                  </a:lnTo>
                  <a:lnTo>
                    <a:pt x="144780" y="45740979"/>
                  </a:lnTo>
                  <a:lnTo>
                    <a:pt x="144780" y="45596200"/>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8" name="Group 8"/>
          <p:cNvGrpSpPr/>
          <p:nvPr/>
        </p:nvGrpSpPr>
        <p:grpSpPr>
          <a:xfrm>
            <a:off x="454072" y="756000"/>
            <a:ext cx="2162214" cy="3741928"/>
            <a:chOff x="0" y="0"/>
            <a:chExt cx="26430699" cy="45740979"/>
          </a:xfrm>
        </p:grpSpPr>
        <p:sp>
          <p:nvSpPr>
            <p:cNvPr id="9" name="Freeform 9"/>
            <p:cNvSpPr/>
            <p:nvPr/>
          </p:nvSpPr>
          <p:spPr>
            <a:xfrm>
              <a:off x="72390" y="72390"/>
              <a:ext cx="26285917" cy="45596199"/>
            </a:xfrm>
            <a:custGeom>
              <a:avLst/>
              <a:gdLst/>
              <a:ahLst/>
              <a:cxnLst/>
              <a:rect l="l" t="t" r="r" b="b"/>
              <a:pathLst>
                <a:path w="26285917" h="45596199">
                  <a:moveTo>
                    <a:pt x="0" y="0"/>
                  </a:moveTo>
                  <a:lnTo>
                    <a:pt x="26285917" y="0"/>
                  </a:lnTo>
                  <a:lnTo>
                    <a:pt x="26285917" y="45596199"/>
                  </a:lnTo>
                  <a:lnTo>
                    <a:pt x="0" y="45596199"/>
                  </a:lnTo>
                  <a:lnTo>
                    <a:pt x="0" y="0"/>
                  </a:lnTo>
                  <a:close/>
                </a:path>
              </a:pathLst>
            </a:custGeom>
            <a:solidFill>
              <a:srgbClr val="D9D9D9"/>
            </a:solidFill>
          </p:spPr>
          <p:txBody>
            <a:bodyPr/>
            <a:lstStyle/>
            <a:p>
              <a:endParaRPr lang="en-GB"/>
            </a:p>
          </p:txBody>
        </p:sp>
        <p:sp>
          <p:nvSpPr>
            <p:cNvPr id="10" name="Freeform 10"/>
            <p:cNvSpPr/>
            <p:nvPr/>
          </p:nvSpPr>
          <p:spPr>
            <a:xfrm>
              <a:off x="0" y="0"/>
              <a:ext cx="26430700" cy="45740979"/>
            </a:xfrm>
            <a:custGeom>
              <a:avLst/>
              <a:gdLst/>
              <a:ahLst/>
              <a:cxnLst/>
              <a:rect l="l" t="t" r="r" b="b"/>
              <a:pathLst>
                <a:path w="26430700" h="45740979">
                  <a:moveTo>
                    <a:pt x="26285918" y="45596200"/>
                  </a:moveTo>
                  <a:lnTo>
                    <a:pt x="26430700" y="45596200"/>
                  </a:lnTo>
                  <a:lnTo>
                    <a:pt x="26430700" y="45740979"/>
                  </a:lnTo>
                  <a:lnTo>
                    <a:pt x="26285918" y="45740979"/>
                  </a:lnTo>
                  <a:lnTo>
                    <a:pt x="26285918" y="45596200"/>
                  </a:lnTo>
                  <a:close/>
                  <a:moveTo>
                    <a:pt x="0" y="144780"/>
                  </a:moveTo>
                  <a:lnTo>
                    <a:pt x="144780" y="144780"/>
                  </a:lnTo>
                  <a:lnTo>
                    <a:pt x="144780" y="45596200"/>
                  </a:lnTo>
                  <a:lnTo>
                    <a:pt x="0" y="45596200"/>
                  </a:lnTo>
                  <a:lnTo>
                    <a:pt x="0" y="144780"/>
                  </a:lnTo>
                  <a:close/>
                  <a:moveTo>
                    <a:pt x="0" y="45596200"/>
                  </a:moveTo>
                  <a:lnTo>
                    <a:pt x="144780" y="45596200"/>
                  </a:lnTo>
                  <a:lnTo>
                    <a:pt x="144780" y="45740979"/>
                  </a:lnTo>
                  <a:lnTo>
                    <a:pt x="0" y="45740979"/>
                  </a:lnTo>
                  <a:lnTo>
                    <a:pt x="0" y="45596200"/>
                  </a:lnTo>
                  <a:close/>
                  <a:moveTo>
                    <a:pt x="26285918" y="144780"/>
                  </a:moveTo>
                  <a:lnTo>
                    <a:pt x="26430700" y="144780"/>
                  </a:lnTo>
                  <a:lnTo>
                    <a:pt x="26430700" y="45596200"/>
                  </a:lnTo>
                  <a:lnTo>
                    <a:pt x="26285918" y="45596200"/>
                  </a:lnTo>
                  <a:lnTo>
                    <a:pt x="26285918" y="144780"/>
                  </a:lnTo>
                  <a:close/>
                  <a:moveTo>
                    <a:pt x="144780" y="45596200"/>
                  </a:moveTo>
                  <a:lnTo>
                    <a:pt x="26285918" y="45596200"/>
                  </a:lnTo>
                  <a:lnTo>
                    <a:pt x="26285918" y="45740979"/>
                  </a:lnTo>
                  <a:lnTo>
                    <a:pt x="144780" y="45740979"/>
                  </a:lnTo>
                  <a:lnTo>
                    <a:pt x="144780" y="45596200"/>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1" name="TextBox 11"/>
          <p:cNvSpPr txBox="1"/>
          <p:nvPr/>
        </p:nvSpPr>
        <p:spPr>
          <a:xfrm>
            <a:off x="604684" y="1344444"/>
            <a:ext cx="1842983" cy="3049952"/>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Are there any personal circumstances you need to be included in your reference?</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Missed school (physical or mental health condition; caring for a family member)</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Financial hardship, e.g. receiving a bursary to cover the cost of your studies.</a:t>
            </a:r>
          </a:p>
        </p:txBody>
      </p:sp>
      <p:sp>
        <p:nvSpPr>
          <p:cNvPr id="12" name="TextBox 12"/>
          <p:cNvSpPr txBox="1"/>
          <p:nvPr/>
        </p:nvSpPr>
        <p:spPr>
          <a:xfrm>
            <a:off x="613688" y="895203"/>
            <a:ext cx="1862138"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Personal Circumstances</a:t>
            </a:r>
          </a:p>
        </p:txBody>
      </p:sp>
      <p:grpSp>
        <p:nvGrpSpPr>
          <p:cNvPr id="13" name="Group 13"/>
          <p:cNvGrpSpPr/>
          <p:nvPr/>
        </p:nvGrpSpPr>
        <p:grpSpPr>
          <a:xfrm>
            <a:off x="2779985" y="4597076"/>
            <a:ext cx="4024015" cy="5338924"/>
            <a:chOff x="0" y="0"/>
            <a:chExt cx="49189191" cy="65262517"/>
          </a:xfrm>
        </p:grpSpPr>
        <p:sp>
          <p:nvSpPr>
            <p:cNvPr id="14" name="Freeform 14"/>
            <p:cNvSpPr/>
            <p:nvPr/>
          </p:nvSpPr>
          <p:spPr>
            <a:xfrm>
              <a:off x="72390" y="72390"/>
              <a:ext cx="49044410" cy="65117739"/>
            </a:xfrm>
            <a:custGeom>
              <a:avLst/>
              <a:gdLst/>
              <a:ahLst/>
              <a:cxnLst/>
              <a:rect l="l" t="t" r="r" b="b"/>
              <a:pathLst>
                <a:path w="49044410" h="65117739">
                  <a:moveTo>
                    <a:pt x="0" y="0"/>
                  </a:moveTo>
                  <a:lnTo>
                    <a:pt x="49044410" y="0"/>
                  </a:lnTo>
                  <a:lnTo>
                    <a:pt x="49044410" y="65117739"/>
                  </a:lnTo>
                  <a:lnTo>
                    <a:pt x="0" y="65117739"/>
                  </a:lnTo>
                  <a:lnTo>
                    <a:pt x="0" y="0"/>
                  </a:lnTo>
                  <a:close/>
                </a:path>
              </a:pathLst>
            </a:custGeom>
            <a:solidFill>
              <a:srgbClr val="FFFFFF"/>
            </a:solidFill>
          </p:spPr>
          <p:txBody>
            <a:bodyPr/>
            <a:lstStyle/>
            <a:p>
              <a:endParaRPr lang="en-GB"/>
            </a:p>
          </p:txBody>
        </p:sp>
        <p:sp>
          <p:nvSpPr>
            <p:cNvPr id="15" name="Freeform 15"/>
            <p:cNvSpPr/>
            <p:nvPr/>
          </p:nvSpPr>
          <p:spPr>
            <a:xfrm>
              <a:off x="0" y="0"/>
              <a:ext cx="49189190" cy="65262516"/>
            </a:xfrm>
            <a:custGeom>
              <a:avLst/>
              <a:gdLst/>
              <a:ahLst/>
              <a:cxnLst/>
              <a:rect l="l" t="t" r="r" b="b"/>
              <a:pathLst>
                <a:path w="49189190" h="65262516">
                  <a:moveTo>
                    <a:pt x="49044411" y="65117737"/>
                  </a:moveTo>
                  <a:lnTo>
                    <a:pt x="49189190" y="65117737"/>
                  </a:lnTo>
                  <a:lnTo>
                    <a:pt x="49189190" y="65262516"/>
                  </a:lnTo>
                  <a:lnTo>
                    <a:pt x="49044411" y="65262516"/>
                  </a:lnTo>
                  <a:lnTo>
                    <a:pt x="49044411" y="65117737"/>
                  </a:lnTo>
                  <a:close/>
                  <a:moveTo>
                    <a:pt x="0" y="144780"/>
                  </a:moveTo>
                  <a:lnTo>
                    <a:pt x="144780" y="144780"/>
                  </a:lnTo>
                  <a:lnTo>
                    <a:pt x="144780" y="65117737"/>
                  </a:lnTo>
                  <a:lnTo>
                    <a:pt x="0" y="65117737"/>
                  </a:lnTo>
                  <a:lnTo>
                    <a:pt x="0" y="144780"/>
                  </a:lnTo>
                  <a:close/>
                  <a:moveTo>
                    <a:pt x="0" y="65117737"/>
                  </a:moveTo>
                  <a:lnTo>
                    <a:pt x="144780" y="65117737"/>
                  </a:lnTo>
                  <a:lnTo>
                    <a:pt x="144780" y="65262516"/>
                  </a:lnTo>
                  <a:lnTo>
                    <a:pt x="0" y="65262516"/>
                  </a:lnTo>
                  <a:lnTo>
                    <a:pt x="0" y="65117737"/>
                  </a:lnTo>
                  <a:close/>
                  <a:moveTo>
                    <a:pt x="49044411" y="144780"/>
                  </a:moveTo>
                  <a:lnTo>
                    <a:pt x="49189190" y="144780"/>
                  </a:lnTo>
                  <a:lnTo>
                    <a:pt x="49189190" y="65117737"/>
                  </a:lnTo>
                  <a:lnTo>
                    <a:pt x="49044411" y="65117737"/>
                  </a:lnTo>
                  <a:lnTo>
                    <a:pt x="49044411" y="144780"/>
                  </a:lnTo>
                  <a:close/>
                  <a:moveTo>
                    <a:pt x="144780" y="65117737"/>
                  </a:moveTo>
                  <a:lnTo>
                    <a:pt x="49044411" y="65117737"/>
                  </a:lnTo>
                  <a:lnTo>
                    <a:pt x="49044411" y="65262516"/>
                  </a:lnTo>
                  <a:lnTo>
                    <a:pt x="144780" y="65262516"/>
                  </a:lnTo>
                  <a:lnTo>
                    <a:pt x="144780" y="65117737"/>
                  </a:lnTo>
                  <a:close/>
                  <a:moveTo>
                    <a:pt x="49044411" y="0"/>
                  </a:moveTo>
                  <a:lnTo>
                    <a:pt x="49189190" y="0"/>
                  </a:lnTo>
                  <a:lnTo>
                    <a:pt x="49189190" y="144780"/>
                  </a:lnTo>
                  <a:lnTo>
                    <a:pt x="49044411" y="144780"/>
                  </a:lnTo>
                  <a:lnTo>
                    <a:pt x="49044411" y="0"/>
                  </a:lnTo>
                  <a:close/>
                  <a:moveTo>
                    <a:pt x="0" y="0"/>
                  </a:moveTo>
                  <a:lnTo>
                    <a:pt x="144780" y="0"/>
                  </a:lnTo>
                  <a:lnTo>
                    <a:pt x="144780" y="144780"/>
                  </a:lnTo>
                  <a:lnTo>
                    <a:pt x="0" y="144780"/>
                  </a:lnTo>
                  <a:lnTo>
                    <a:pt x="0" y="0"/>
                  </a:lnTo>
                  <a:close/>
                  <a:moveTo>
                    <a:pt x="144780" y="0"/>
                  </a:moveTo>
                  <a:lnTo>
                    <a:pt x="49044411" y="0"/>
                  </a:lnTo>
                  <a:lnTo>
                    <a:pt x="49044411" y="144780"/>
                  </a:lnTo>
                  <a:lnTo>
                    <a:pt x="144780" y="144780"/>
                  </a:lnTo>
                  <a:lnTo>
                    <a:pt x="144780" y="0"/>
                  </a:lnTo>
                  <a:close/>
                </a:path>
              </a:pathLst>
            </a:custGeom>
            <a:solidFill>
              <a:srgbClr val="AA9E95"/>
            </a:solidFill>
          </p:spPr>
          <p:txBody>
            <a:bodyPr/>
            <a:lstStyle/>
            <a:p>
              <a:endParaRPr lang="en-GB"/>
            </a:p>
          </p:txBody>
        </p:sp>
      </p:grpSp>
      <p:grpSp>
        <p:nvGrpSpPr>
          <p:cNvPr id="16" name="Group 16"/>
          <p:cNvGrpSpPr/>
          <p:nvPr/>
        </p:nvGrpSpPr>
        <p:grpSpPr>
          <a:xfrm>
            <a:off x="454072" y="4597076"/>
            <a:ext cx="2162214" cy="5338924"/>
            <a:chOff x="0" y="0"/>
            <a:chExt cx="26430699" cy="65262517"/>
          </a:xfrm>
        </p:grpSpPr>
        <p:sp>
          <p:nvSpPr>
            <p:cNvPr id="17" name="Freeform 17"/>
            <p:cNvSpPr/>
            <p:nvPr/>
          </p:nvSpPr>
          <p:spPr>
            <a:xfrm>
              <a:off x="72390" y="72390"/>
              <a:ext cx="26285917" cy="65117739"/>
            </a:xfrm>
            <a:custGeom>
              <a:avLst/>
              <a:gdLst/>
              <a:ahLst/>
              <a:cxnLst/>
              <a:rect l="l" t="t" r="r" b="b"/>
              <a:pathLst>
                <a:path w="26285917" h="65117739">
                  <a:moveTo>
                    <a:pt x="0" y="0"/>
                  </a:moveTo>
                  <a:lnTo>
                    <a:pt x="26285917" y="0"/>
                  </a:lnTo>
                  <a:lnTo>
                    <a:pt x="26285917" y="65117739"/>
                  </a:lnTo>
                  <a:lnTo>
                    <a:pt x="0" y="65117739"/>
                  </a:lnTo>
                  <a:lnTo>
                    <a:pt x="0" y="0"/>
                  </a:lnTo>
                  <a:close/>
                </a:path>
              </a:pathLst>
            </a:custGeom>
            <a:solidFill>
              <a:srgbClr val="D9D9D9"/>
            </a:solidFill>
          </p:spPr>
          <p:txBody>
            <a:bodyPr/>
            <a:lstStyle/>
            <a:p>
              <a:endParaRPr lang="en-GB"/>
            </a:p>
          </p:txBody>
        </p:sp>
        <p:sp>
          <p:nvSpPr>
            <p:cNvPr id="18" name="Freeform 18"/>
            <p:cNvSpPr/>
            <p:nvPr/>
          </p:nvSpPr>
          <p:spPr>
            <a:xfrm>
              <a:off x="0" y="0"/>
              <a:ext cx="26430700" cy="65262516"/>
            </a:xfrm>
            <a:custGeom>
              <a:avLst/>
              <a:gdLst/>
              <a:ahLst/>
              <a:cxnLst/>
              <a:rect l="l" t="t" r="r" b="b"/>
              <a:pathLst>
                <a:path w="26430700" h="65262516">
                  <a:moveTo>
                    <a:pt x="26285918" y="65117737"/>
                  </a:moveTo>
                  <a:lnTo>
                    <a:pt x="26430700" y="65117737"/>
                  </a:lnTo>
                  <a:lnTo>
                    <a:pt x="26430700" y="65262516"/>
                  </a:lnTo>
                  <a:lnTo>
                    <a:pt x="26285918" y="65262516"/>
                  </a:lnTo>
                  <a:lnTo>
                    <a:pt x="26285918" y="65117737"/>
                  </a:lnTo>
                  <a:close/>
                  <a:moveTo>
                    <a:pt x="0" y="144780"/>
                  </a:moveTo>
                  <a:lnTo>
                    <a:pt x="144780" y="144780"/>
                  </a:lnTo>
                  <a:lnTo>
                    <a:pt x="144780" y="65117737"/>
                  </a:lnTo>
                  <a:lnTo>
                    <a:pt x="0" y="65117737"/>
                  </a:lnTo>
                  <a:lnTo>
                    <a:pt x="0" y="144780"/>
                  </a:lnTo>
                  <a:close/>
                  <a:moveTo>
                    <a:pt x="0" y="65117737"/>
                  </a:moveTo>
                  <a:lnTo>
                    <a:pt x="144780" y="65117737"/>
                  </a:lnTo>
                  <a:lnTo>
                    <a:pt x="144780" y="65262516"/>
                  </a:lnTo>
                  <a:lnTo>
                    <a:pt x="0" y="65262516"/>
                  </a:lnTo>
                  <a:lnTo>
                    <a:pt x="0" y="65117737"/>
                  </a:lnTo>
                  <a:close/>
                  <a:moveTo>
                    <a:pt x="26285918" y="144780"/>
                  </a:moveTo>
                  <a:lnTo>
                    <a:pt x="26430700" y="144780"/>
                  </a:lnTo>
                  <a:lnTo>
                    <a:pt x="26430700" y="65117737"/>
                  </a:lnTo>
                  <a:lnTo>
                    <a:pt x="26285918" y="65117737"/>
                  </a:lnTo>
                  <a:lnTo>
                    <a:pt x="26285918" y="144780"/>
                  </a:lnTo>
                  <a:close/>
                  <a:moveTo>
                    <a:pt x="144780" y="65117737"/>
                  </a:moveTo>
                  <a:lnTo>
                    <a:pt x="26285918" y="65117737"/>
                  </a:lnTo>
                  <a:lnTo>
                    <a:pt x="26285918" y="65262516"/>
                  </a:lnTo>
                  <a:lnTo>
                    <a:pt x="144780" y="65262516"/>
                  </a:lnTo>
                  <a:lnTo>
                    <a:pt x="144780" y="65117737"/>
                  </a:lnTo>
                  <a:close/>
                  <a:moveTo>
                    <a:pt x="26285918" y="0"/>
                  </a:moveTo>
                  <a:lnTo>
                    <a:pt x="26430700" y="0"/>
                  </a:lnTo>
                  <a:lnTo>
                    <a:pt x="26430700" y="144780"/>
                  </a:lnTo>
                  <a:lnTo>
                    <a:pt x="26285918" y="144780"/>
                  </a:lnTo>
                  <a:lnTo>
                    <a:pt x="26285918" y="0"/>
                  </a:lnTo>
                  <a:close/>
                  <a:moveTo>
                    <a:pt x="0" y="0"/>
                  </a:moveTo>
                  <a:lnTo>
                    <a:pt x="144780" y="0"/>
                  </a:lnTo>
                  <a:lnTo>
                    <a:pt x="144780" y="144780"/>
                  </a:lnTo>
                  <a:lnTo>
                    <a:pt x="0" y="144780"/>
                  </a:lnTo>
                  <a:lnTo>
                    <a:pt x="0" y="0"/>
                  </a:lnTo>
                  <a:close/>
                  <a:moveTo>
                    <a:pt x="144780" y="0"/>
                  </a:moveTo>
                  <a:lnTo>
                    <a:pt x="26285918" y="0"/>
                  </a:lnTo>
                  <a:lnTo>
                    <a:pt x="26285918" y="144780"/>
                  </a:lnTo>
                  <a:lnTo>
                    <a:pt x="144780" y="144780"/>
                  </a:lnTo>
                  <a:lnTo>
                    <a:pt x="144780" y="0"/>
                  </a:lnTo>
                  <a:close/>
                </a:path>
              </a:pathLst>
            </a:custGeom>
            <a:solidFill>
              <a:srgbClr val="FFFFFF"/>
            </a:solidFill>
          </p:spPr>
          <p:txBody>
            <a:bodyPr/>
            <a:lstStyle/>
            <a:p>
              <a:endParaRPr lang="en-GB"/>
            </a:p>
          </p:txBody>
        </p:sp>
      </p:grpSp>
      <p:sp>
        <p:nvSpPr>
          <p:cNvPr id="19" name="TextBox 19"/>
          <p:cNvSpPr txBox="1"/>
          <p:nvPr/>
        </p:nvSpPr>
        <p:spPr>
          <a:xfrm>
            <a:off x="604684" y="5174229"/>
            <a:ext cx="1842983" cy="4802552"/>
          </a:xfrm>
          <a:prstGeom prst="rect">
            <a:avLst/>
          </a:prstGeom>
        </p:spPr>
        <p:txBody>
          <a:bodyPr lIns="0" tIns="0" rIns="0" bIns="0" rtlCol="0" anchor="t">
            <a:spAutoFit/>
          </a:bodyPr>
          <a:lstStyle/>
          <a:p>
            <a:pPr algn="l">
              <a:lnSpc>
                <a:spcPts val="1798"/>
              </a:lnSpc>
            </a:pPr>
            <a:r>
              <a:rPr lang="en-US" sz="1198">
                <a:solidFill>
                  <a:srgbClr val="2B2B2B"/>
                </a:solidFill>
                <a:latin typeface="Montserrat"/>
                <a:ea typeface="Montserrat"/>
                <a:cs typeface="Montserrat"/>
                <a:sym typeface="Montserrat"/>
              </a:rPr>
              <a:t>Is there anything else that could be included?</a:t>
            </a:r>
          </a:p>
          <a:p>
            <a:pPr algn="l">
              <a:lnSpc>
                <a:spcPts val="1798"/>
              </a:lnSpc>
            </a:pPr>
            <a:r>
              <a:rPr lang="en-US" sz="1198">
                <a:solidFill>
                  <a:srgbClr val="2B2B2B"/>
                </a:solidFill>
                <a:latin typeface="Montserrat"/>
                <a:ea typeface="Montserrat"/>
                <a:cs typeface="Montserrat"/>
                <a:sym typeface="Montserrat"/>
              </a:rPr>
              <a:t> </a:t>
            </a:r>
          </a:p>
          <a:p>
            <a:pPr algn="l">
              <a:lnSpc>
                <a:spcPts val="1798"/>
              </a:lnSpc>
            </a:pPr>
            <a:r>
              <a:rPr lang="en-US" sz="1198">
                <a:solidFill>
                  <a:srgbClr val="2B2B2B"/>
                </a:solidFill>
                <a:latin typeface="Montserrat"/>
                <a:ea typeface="Montserrat"/>
                <a:cs typeface="Montserrat"/>
                <a:sym typeface="Montserrat"/>
              </a:rPr>
              <a:t>Being limited in the qualifications you could choose, e.g. a new school not offering the same options as your previous one. </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Have different qualifications, skills and experience to other applicants, e.g. serving in the Armed Forces</a:t>
            </a: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endParaRPr lang="en-US" sz="1198">
              <a:solidFill>
                <a:srgbClr val="2B2B2B"/>
              </a:solidFill>
              <a:latin typeface="Montserrat"/>
              <a:ea typeface="Montserrat"/>
              <a:cs typeface="Montserrat"/>
              <a:sym typeface="Montserrat"/>
            </a:endParaRPr>
          </a:p>
          <a:p>
            <a:pPr algn="l">
              <a:lnSpc>
                <a:spcPts val="1798"/>
              </a:lnSpc>
            </a:pPr>
            <a:r>
              <a:rPr lang="en-US" sz="1198">
                <a:solidFill>
                  <a:srgbClr val="2B2B2B"/>
                </a:solidFill>
                <a:latin typeface="Montserrat"/>
                <a:ea typeface="Montserrat"/>
                <a:cs typeface="Montserrat"/>
                <a:sym typeface="Montserrat"/>
              </a:rPr>
              <a:t>Any other information that may be useful to present the best possible version of you!</a:t>
            </a:r>
          </a:p>
          <a:p>
            <a:pPr algn="l">
              <a:lnSpc>
                <a:spcPts val="1798"/>
              </a:lnSpc>
            </a:pPr>
            <a:endParaRPr lang="en-US" sz="1198">
              <a:solidFill>
                <a:srgbClr val="2B2B2B"/>
              </a:solidFill>
              <a:latin typeface="Montserrat"/>
              <a:ea typeface="Montserrat"/>
              <a:cs typeface="Montserrat"/>
              <a:sym typeface="Montserrat"/>
            </a:endParaRPr>
          </a:p>
        </p:txBody>
      </p:sp>
      <p:sp>
        <p:nvSpPr>
          <p:cNvPr id="20" name="TextBox 20"/>
          <p:cNvSpPr txBox="1"/>
          <p:nvPr/>
        </p:nvSpPr>
        <p:spPr>
          <a:xfrm>
            <a:off x="604684" y="4722132"/>
            <a:ext cx="1691540" cy="198120"/>
          </a:xfrm>
          <a:prstGeom prst="rect">
            <a:avLst/>
          </a:prstGeom>
        </p:spPr>
        <p:txBody>
          <a:bodyPr lIns="0" tIns="0" rIns="0" bIns="0" rtlCol="0" anchor="t">
            <a:spAutoFit/>
          </a:bodyPr>
          <a:lstStyle/>
          <a:p>
            <a:pPr algn="ctr">
              <a:lnSpc>
                <a:spcPts val="1679"/>
              </a:lnSpc>
              <a:spcBef>
                <a:spcPct val="0"/>
              </a:spcBef>
            </a:pPr>
            <a:r>
              <a:rPr lang="en-US" sz="1200">
                <a:solidFill>
                  <a:srgbClr val="2B2B2B"/>
                </a:solidFill>
                <a:latin typeface="League Spartan"/>
                <a:ea typeface="League Spartan"/>
                <a:cs typeface="League Spartan"/>
                <a:sym typeface="League Spartan"/>
              </a:rPr>
              <a:t>Further information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pSp>
        <p:nvGrpSpPr>
          <p:cNvPr id="5" name="Group 5"/>
          <p:cNvGrpSpPr/>
          <p:nvPr/>
        </p:nvGrpSpPr>
        <p:grpSpPr>
          <a:xfrm>
            <a:off x="254553" y="245832"/>
            <a:ext cx="7050895" cy="1475721"/>
            <a:chOff x="0" y="0"/>
            <a:chExt cx="77037529" cy="16123614"/>
          </a:xfrm>
        </p:grpSpPr>
        <p:sp>
          <p:nvSpPr>
            <p:cNvPr id="6" name="Freeform 6"/>
            <p:cNvSpPr/>
            <p:nvPr/>
          </p:nvSpPr>
          <p:spPr>
            <a:xfrm>
              <a:off x="72390" y="72390"/>
              <a:ext cx="76892748" cy="15978833"/>
            </a:xfrm>
            <a:custGeom>
              <a:avLst/>
              <a:gdLst/>
              <a:ahLst/>
              <a:cxnLst/>
              <a:rect l="l" t="t" r="r" b="b"/>
              <a:pathLst>
                <a:path w="76892748" h="15978833">
                  <a:moveTo>
                    <a:pt x="0" y="0"/>
                  </a:moveTo>
                  <a:lnTo>
                    <a:pt x="76892748" y="0"/>
                  </a:lnTo>
                  <a:lnTo>
                    <a:pt x="76892748" y="15978833"/>
                  </a:lnTo>
                  <a:lnTo>
                    <a:pt x="0" y="15978833"/>
                  </a:lnTo>
                  <a:lnTo>
                    <a:pt x="0" y="0"/>
                  </a:lnTo>
                  <a:close/>
                </a:path>
              </a:pathLst>
            </a:custGeom>
            <a:solidFill>
              <a:srgbClr val="D9D9D9"/>
            </a:solidFill>
          </p:spPr>
          <p:txBody>
            <a:bodyPr/>
            <a:lstStyle/>
            <a:p>
              <a:endParaRPr lang="en-GB"/>
            </a:p>
          </p:txBody>
        </p:sp>
        <p:sp>
          <p:nvSpPr>
            <p:cNvPr id="7" name="Freeform 7"/>
            <p:cNvSpPr/>
            <p:nvPr/>
          </p:nvSpPr>
          <p:spPr>
            <a:xfrm>
              <a:off x="0" y="0"/>
              <a:ext cx="77037530" cy="16123614"/>
            </a:xfrm>
            <a:custGeom>
              <a:avLst/>
              <a:gdLst/>
              <a:ahLst/>
              <a:cxnLst/>
              <a:rect l="l" t="t" r="r" b="b"/>
              <a:pathLst>
                <a:path w="77037530" h="16123614">
                  <a:moveTo>
                    <a:pt x="76892752" y="15978834"/>
                  </a:moveTo>
                  <a:lnTo>
                    <a:pt x="77037530" y="15978834"/>
                  </a:lnTo>
                  <a:lnTo>
                    <a:pt x="77037530" y="16123614"/>
                  </a:lnTo>
                  <a:lnTo>
                    <a:pt x="76892752" y="16123614"/>
                  </a:lnTo>
                  <a:lnTo>
                    <a:pt x="76892752" y="15978834"/>
                  </a:lnTo>
                  <a:close/>
                  <a:moveTo>
                    <a:pt x="0" y="144780"/>
                  </a:moveTo>
                  <a:lnTo>
                    <a:pt x="144780" y="144780"/>
                  </a:lnTo>
                  <a:lnTo>
                    <a:pt x="144780" y="15978834"/>
                  </a:lnTo>
                  <a:lnTo>
                    <a:pt x="0" y="15978834"/>
                  </a:lnTo>
                  <a:lnTo>
                    <a:pt x="0" y="144780"/>
                  </a:lnTo>
                  <a:close/>
                  <a:moveTo>
                    <a:pt x="0" y="15978834"/>
                  </a:moveTo>
                  <a:lnTo>
                    <a:pt x="144780" y="15978834"/>
                  </a:lnTo>
                  <a:lnTo>
                    <a:pt x="144780" y="16123614"/>
                  </a:lnTo>
                  <a:lnTo>
                    <a:pt x="0" y="16123614"/>
                  </a:lnTo>
                  <a:lnTo>
                    <a:pt x="0" y="15978834"/>
                  </a:lnTo>
                  <a:close/>
                  <a:moveTo>
                    <a:pt x="76892752" y="144780"/>
                  </a:moveTo>
                  <a:lnTo>
                    <a:pt x="77037530" y="144780"/>
                  </a:lnTo>
                  <a:lnTo>
                    <a:pt x="77037530" y="15978834"/>
                  </a:lnTo>
                  <a:lnTo>
                    <a:pt x="76892752" y="15978834"/>
                  </a:lnTo>
                  <a:lnTo>
                    <a:pt x="76892752" y="144780"/>
                  </a:lnTo>
                  <a:close/>
                  <a:moveTo>
                    <a:pt x="144780" y="15978834"/>
                  </a:moveTo>
                  <a:lnTo>
                    <a:pt x="76892752" y="15978834"/>
                  </a:lnTo>
                  <a:lnTo>
                    <a:pt x="76892752" y="16123614"/>
                  </a:lnTo>
                  <a:lnTo>
                    <a:pt x="144780" y="16123614"/>
                  </a:lnTo>
                  <a:lnTo>
                    <a:pt x="144780" y="15978834"/>
                  </a:lnTo>
                  <a:close/>
                  <a:moveTo>
                    <a:pt x="76892752" y="0"/>
                  </a:moveTo>
                  <a:lnTo>
                    <a:pt x="77037530" y="0"/>
                  </a:lnTo>
                  <a:lnTo>
                    <a:pt x="77037530" y="144780"/>
                  </a:lnTo>
                  <a:lnTo>
                    <a:pt x="76892752" y="144780"/>
                  </a:lnTo>
                  <a:lnTo>
                    <a:pt x="76892752" y="0"/>
                  </a:lnTo>
                  <a:close/>
                  <a:moveTo>
                    <a:pt x="0" y="0"/>
                  </a:moveTo>
                  <a:lnTo>
                    <a:pt x="144780" y="0"/>
                  </a:lnTo>
                  <a:lnTo>
                    <a:pt x="144780" y="144780"/>
                  </a:lnTo>
                  <a:lnTo>
                    <a:pt x="0" y="144780"/>
                  </a:lnTo>
                  <a:lnTo>
                    <a:pt x="0" y="0"/>
                  </a:lnTo>
                  <a:close/>
                  <a:moveTo>
                    <a:pt x="144780" y="0"/>
                  </a:moveTo>
                  <a:lnTo>
                    <a:pt x="76892752" y="0"/>
                  </a:lnTo>
                  <a:lnTo>
                    <a:pt x="76892752" y="144780"/>
                  </a:lnTo>
                  <a:lnTo>
                    <a:pt x="144780" y="144780"/>
                  </a:lnTo>
                  <a:lnTo>
                    <a:pt x="144780" y="0"/>
                  </a:lnTo>
                  <a:close/>
                </a:path>
              </a:pathLst>
            </a:custGeom>
            <a:solidFill>
              <a:srgbClr val="DDC6C6"/>
            </a:solidFill>
          </p:spPr>
          <p:txBody>
            <a:bodyPr/>
            <a:lstStyle/>
            <a:p>
              <a:endParaRPr lang="en-GB"/>
            </a:p>
          </p:txBody>
        </p:sp>
      </p:grpSp>
      <p:grpSp>
        <p:nvGrpSpPr>
          <p:cNvPr id="8" name="Group 8"/>
          <p:cNvGrpSpPr/>
          <p:nvPr/>
        </p:nvGrpSpPr>
        <p:grpSpPr>
          <a:xfrm>
            <a:off x="756000" y="527610"/>
            <a:ext cx="6048000" cy="880196"/>
            <a:chOff x="0" y="0"/>
            <a:chExt cx="4653345" cy="677225"/>
          </a:xfrm>
        </p:grpSpPr>
        <p:sp>
          <p:nvSpPr>
            <p:cNvPr id="9" name="Freeform 9"/>
            <p:cNvSpPr/>
            <p:nvPr/>
          </p:nvSpPr>
          <p:spPr>
            <a:xfrm>
              <a:off x="0" y="0"/>
              <a:ext cx="4653345" cy="677225"/>
            </a:xfrm>
            <a:custGeom>
              <a:avLst/>
              <a:gdLst/>
              <a:ahLst/>
              <a:cxnLst/>
              <a:rect l="l" t="t" r="r" b="b"/>
              <a:pathLst>
                <a:path w="4653345" h="677225">
                  <a:moveTo>
                    <a:pt x="55043" y="0"/>
                  </a:moveTo>
                  <a:lnTo>
                    <a:pt x="4598301" y="0"/>
                  </a:lnTo>
                  <a:cubicBezTo>
                    <a:pt x="4612900" y="0"/>
                    <a:pt x="4626900" y="5799"/>
                    <a:pt x="4637223" y="16122"/>
                  </a:cubicBezTo>
                  <a:cubicBezTo>
                    <a:pt x="4647545" y="26444"/>
                    <a:pt x="4653345" y="40445"/>
                    <a:pt x="4653345" y="55043"/>
                  </a:cubicBezTo>
                  <a:lnTo>
                    <a:pt x="4653345" y="622181"/>
                  </a:lnTo>
                  <a:cubicBezTo>
                    <a:pt x="4653345" y="636780"/>
                    <a:pt x="4647545" y="650780"/>
                    <a:pt x="4637223" y="661103"/>
                  </a:cubicBezTo>
                  <a:cubicBezTo>
                    <a:pt x="4626900" y="671426"/>
                    <a:pt x="4612900" y="677225"/>
                    <a:pt x="4598301" y="677225"/>
                  </a:cubicBezTo>
                  <a:lnTo>
                    <a:pt x="55043" y="677225"/>
                  </a:lnTo>
                  <a:cubicBezTo>
                    <a:pt x="40445" y="677225"/>
                    <a:pt x="26444" y="671426"/>
                    <a:pt x="16122" y="661103"/>
                  </a:cubicBezTo>
                  <a:cubicBezTo>
                    <a:pt x="5799" y="650780"/>
                    <a:pt x="0" y="636780"/>
                    <a:pt x="0" y="622181"/>
                  </a:cubicBezTo>
                  <a:lnTo>
                    <a:pt x="0" y="55043"/>
                  </a:lnTo>
                  <a:cubicBezTo>
                    <a:pt x="0" y="40445"/>
                    <a:pt x="5799" y="26444"/>
                    <a:pt x="16122" y="16122"/>
                  </a:cubicBezTo>
                  <a:cubicBezTo>
                    <a:pt x="26444" y="5799"/>
                    <a:pt x="40445" y="0"/>
                    <a:pt x="55043" y="0"/>
                  </a:cubicBezTo>
                  <a:close/>
                </a:path>
              </a:pathLst>
            </a:custGeom>
            <a:solidFill>
              <a:srgbClr val="F5F4F2"/>
            </a:solidFill>
            <a:ln w="9525" cap="rnd">
              <a:solidFill>
                <a:srgbClr val="F5F4F2"/>
              </a:solidFill>
              <a:prstDash val="solid"/>
              <a:round/>
            </a:ln>
          </p:spPr>
          <p:txBody>
            <a:bodyPr/>
            <a:lstStyle/>
            <a:p>
              <a:endParaRPr lang="en-GB"/>
            </a:p>
          </p:txBody>
        </p:sp>
        <p:sp>
          <p:nvSpPr>
            <p:cNvPr id="10" name="TextBox 10"/>
            <p:cNvSpPr txBox="1"/>
            <p:nvPr/>
          </p:nvSpPr>
          <p:spPr>
            <a:xfrm>
              <a:off x="0" y="-19050"/>
              <a:ext cx="4653345" cy="696275"/>
            </a:xfrm>
            <a:prstGeom prst="rect">
              <a:avLst/>
            </a:prstGeom>
          </p:spPr>
          <p:txBody>
            <a:bodyPr lIns="27269" tIns="27269" rIns="27269" bIns="27269" rtlCol="0" anchor="ctr"/>
            <a:lstStyle/>
            <a:p>
              <a:pPr algn="ctr">
                <a:lnSpc>
                  <a:spcPts val="1052"/>
                </a:lnSpc>
                <a:spcBef>
                  <a:spcPct val="0"/>
                </a:spcBef>
              </a:pPr>
              <a:endParaRPr/>
            </a:p>
          </p:txBody>
        </p:sp>
      </p:grpSp>
      <p:sp>
        <p:nvSpPr>
          <p:cNvPr id="11" name="Freeform 11"/>
          <p:cNvSpPr/>
          <p:nvPr/>
        </p:nvSpPr>
        <p:spPr>
          <a:xfrm flipH="1">
            <a:off x="973255" y="686527"/>
            <a:ext cx="562362" cy="562362"/>
          </a:xfrm>
          <a:custGeom>
            <a:avLst/>
            <a:gdLst/>
            <a:ahLst/>
            <a:cxnLst/>
            <a:rect l="l" t="t" r="r" b="b"/>
            <a:pathLst>
              <a:path w="562362" h="562362">
                <a:moveTo>
                  <a:pt x="562362" y="0"/>
                </a:moveTo>
                <a:lnTo>
                  <a:pt x="0" y="0"/>
                </a:lnTo>
                <a:lnTo>
                  <a:pt x="0" y="562362"/>
                </a:lnTo>
                <a:lnTo>
                  <a:pt x="562362" y="562362"/>
                </a:lnTo>
                <a:lnTo>
                  <a:pt x="562362"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Freeform 12"/>
          <p:cNvSpPr/>
          <p:nvPr/>
        </p:nvSpPr>
        <p:spPr>
          <a:xfrm rot="1510076">
            <a:off x="6256821" y="2545547"/>
            <a:ext cx="875980" cy="512448"/>
          </a:xfrm>
          <a:custGeom>
            <a:avLst/>
            <a:gdLst/>
            <a:ahLst/>
            <a:cxnLst/>
            <a:rect l="l" t="t" r="r" b="b"/>
            <a:pathLst>
              <a:path w="875980" h="512448">
                <a:moveTo>
                  <a:pt x="0" y="0"/>
                </a:moveTo>
                <a:lnTo>
                  <a:pt x="875980" y="0"/>
                </a:lnTo>
                <a:lnTo>
                  <a:pt x="875980" y="512448"/>
                </a:lnTo>
                <a:lnTo>
                  <a:pt x="0" y="51244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aphicFrame>
        <p:nvGraphicFramePr>
          <p:cNvPr id="13" name="Table 13"/>
          <p:cNvGraphicFramePr>
            <a:graphicFrameLocks noGrp="1"/>
          </p:cNvGraphicFramePr>
          <p:nvPr/>
        </p:nvGraphicFramePr>
        <p:xfrm>
          <a:off x="756000" y="3480674"/>
          <a:ext cx="6048000" cy="6035709"/>
        </p:xfrm>
        <a:graphic>
          <a:graphicData uri="http://schemas.openxmlformats.org/drawingml/2006/table">
            <a:tbl>
              <a:tblPr/>
              <a:tblGrid>
                <a:gridCol w="1288614">
                  <a:extLst>
                    <a:ext uri="{9D8B030D-6E8A-4147-A177-3AD203B41FA5}">
                      <a16:colId xmlns:a16="http://schemas.microsoft.com/office/drawing/2014/main" val="20000"/>
                    </a:ext>
                  </a:extLst>
                </a:gridCol>
                <a:gridCol w="724606">
                  <a:extLst>
                    <a:ext uri="{9D8B030D-6E8A-4147-A177-3AD203B41FA5}">
                      <a16:colId xmlns:a16="http://schemas.microsoft.com/office/drawing/2014/main" val="20001"/>
                    </a:ext>
                  </a:extLst>
                </a:gridCol>
                <a:gridCol w="1404939">
                  <a:extLst>
                    <a:ext uri="{9D8B030D-6E8A-4147-A177-3AD203B41FA5}">
                      <a16:colId xmlns:a16="http://schemas.microsoft.com/office/drawing/2014/main" val="20002"/>
                    </a:ext>
                  </a:extLst>
                </a:gridCol>
                <a:gridCol w="2629841">
                  <a:extLst>
                    <a:ext uri="{9D8B030D-6E8A-4147-A177-3AD203B41FA5}">
                      <a16:colId xmlns:a16="http://schemas.microsoft.com/office/drawing/2014/main" val="20003"/>
                    </a:ext>
                  </a:extLst>
                </a:gridCol>
              </a:tblGrid>
              <a:tr h="1031957">
                <a:tc>
                  <a:txBody>
                    <a:bodyPr/>
                    <a:lstStyle/>
                    <a:p>
                      <a:pPr algn="ctr">
                        <a:lnSpc>
                          <a:spcPts val="1679"/>
                        </a:lnSpc>
                        <a:defRPr/>
                      </a:pPr>
                      <a:r>
                        <a:rPr lang="en-US" sz="1200" b="1">
                          <a:solidFill>
                            <a:srgbClr val="000000"/>
                          </a:solidFill>
                          <a:latin typeface="League Spartan"/>
                          <a:ea typeface="League Spartan"/>
                          <a:cs typeface="League Spartan"/>
                          <a:sym typeface="League Spartan"/>
                        </a:rPr>
                        <a:t>Course </a:t>
                      </a:r>
                      <a:endParaRPr lang="en-US" sz="1100"/>
                    </a:p>
                    <a:p>
                      <a:pPr algn="ctr">
                        <a:lnSpc>
                          <a:spcPts val="1679"/>
                        </a:lnSpc>
                      </a:pPr>
                      <a:r>
                        <a:rPr lang="en-US" sz="1200" b="1">
                          <a:solidFill>
                            <a:srgbClr val="000000"/>
                          </a:solidFill>
                          <a:latin typeface="League Spartan"/>
                          <a:ea typeface="League Spartan"/>
                          <a:cs typeface="League Spartan"/>
                          <a:sym typeface="League Spartan"/>
                        </a:rPr>
                        <a:t>Title</a:t>
                      </a:r>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Course Code</a:t>
                      </a: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University or Provider</a:t>
                      </a: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Skills Required (found in course description)</a:t>
                      </a:r>
                      <a:endParaRPr lang="en-US" sz="1100"/>
                    </a:p>
                    <a:p>
                      <a:pPr algn="ctr">
                        <a:lnSpc>
                          <a:spcPts val="1679"/>
                        </a:lnSpc>
                      </a:pPr>
                      <a:r>
                        <a:rPr lang="en-US" sz="1200" b="1">
                          <a:solidFill>
                            <a:srgbClr val="000000"/>
                          </a:solidFill>
                          <a:latin typeface="League Spartan"/>
                          <a:ea typeface="League Spartan"/>
                          <a:cs typeface="League Spartan"/>
                          <a:sym typeface="League Spartan"/>
                        </a:rPr>
                        <a:t>Highlight those that are common across most</a:t>
                      </a:r>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290087">
                <a:tc>
                  <a:txBody>
                    <a:bodyPr/>
                    <a:lstStyle/>
                    <a:p>
                      <a:pPr algn="ctr">
                        <a:lnSpc>
                          <a:spcPts val="1679"/>
                        </a:lnSpc>
                        <a:defRPr/>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13665">
                <a:tc>
                  <a:txBody>
                    <a:bodyPr/>
                    <a:lstStyle/>
                    <a:p>
                      <a:pPr algn="ctr">
                        <a:lnSpc>
                          <a:spcPts val="1679"/>
                        </a:lnSpc>
                        <a:defRPr/>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4" name="TextBox 14"/>
          <p:cNvSpPr txBox="1"/>
          <p:nvPr/>
        </p:nvSpPr>
        <p:spPr>
          <a:xfrm>
            <a:off x="1010234" y="1925666"/>
            <a:ext cx="5539531" cy="1555008"/>
          </a:xfrm>
          <a:prstGeom prst="rect">
            <a:avLst/>
          </a:prstGeom>
        </p:spPr>
        <p:txBody>
          <a:bodyPr lIns="0" tIns="0" rIns="0" bIns="0" rtlCol="0" anchor="t">
            <a:spAutoFit/>
          </a:bodyPr>
          <a:lstStyle/>
          <a:p>
            <a:pPr algn="l">
              <a:lnSpc>
                <a:spcPts val="2490"/>
              </a:lnSpc>
            </a:pPr>
            <a:r>
              <a:rPr lang="en-US" sz="1779" b="1">
                <a:solidFill>
                  <a:srgbClr val="2B2B2B"/>
                </a:solidFill>
                <a:latin typeface="Montserrat Bold"/>
                <a:ea typeface="Montserrat Bold"/>
                <a:cs typeface="Montserrat Bold"/>
                <a:sym typeface="Montserrat Bold"/>
              </a:rPr>
              <a:t>What</a:t>
            </a:r>
            <a:r>
              <a:rPr lang="en-US" sz="1779">
                <a:solidFill>
                  <a:srgbClr val="2B2B2B"/>
                </a:solidFill>
                <a:latin typeface="Montserrat"/>
                <a:ea typeface="Montserrat"/>
                <a:cs typeface="Montserrat"/>
                <a:sym typeface="Montserrat"/>
              </a:rPr>
              <a:t> </a:t>
            </a:r>
            <a:r>
              <a:rPr lang="en-US" sz="1779" b="1">
                <a:solidFill>
                  <a:srgbClr val="2B2B2B"/>
                </a:solidFill>
                <a:latin typeface="Montserrat Bold"/>
                <a:ea typeface="Montserrat Bold"/>
                <a:cs typeface="Montserrat Bold"/>
                <a:sym typeface="Montserrat Bold"/>
              </a:rPr>
              <a:t>course and which provider? </a:t>
            </a:r>
          </a:p>
          <a:p>
            <a:pPr algn="l">
              <a:lnSpc>
                <a:spcPts val="2490"/>
              </a:lnSpc>
            </a:pPr>
            <a:r>
              <a:rPr lang="en-US" sz="1779">
                <a:solidFill>
                  <a:srgbClr val="2B2B2B"/>
                </a:solidFill>
                <a:latin typeface="Montserrat"/>
                <a:ea typeface="Montserrat"/>
                <a:cs typeface="Montserrat"/>
                <a:sym typeface="Montserrat"/>
              </a:rPr>
              <a:t>Write down your 5 researched choices (plus course code) of Course/Apprenticeship and University/Provider </a:t>
            </a:r>
          </a:p>
          <a:p>
            <a:pPr algn="l">
              <a:lnSpc>
                <a:spcPts val="2490"/>
              </a:lnSpc>
            </a:pPr>
            <a:endParaRPr lang="en-US" sz="1779">
              <a:solidFill>
                <a:srgbClr val="2B2B2B"/>
              </a:solidFill>
              <a:latin typeface="Montserrat"/>
              <a:ea typeface="Montserrat"/>
              <a:cs typeface="Montserrat"/>
              <a:sym typeface="Montserrat"/>
            </a:endParaRPr>
          </a:p>
        </p:txBody>
      </p:sp>
      <p:sp>
        <p:nvSpPr>
          <p:cNvPr id="15" name="TextBox 15"/>
          <p:cNvSpPr txBox="1"/>
          <p:nvPr/>
        </p:nvSpPr>
        <p:spPr>
          <a:xfrm>
            <a:off x="1535617" y="703292"/>
            <a:ext cx="5041804" cy="431799"/>
          </a:xfrm>
          <a:prstGeom prst="rect">
            <a:avLst/>
          </a:prstGeom>
        </p:spPr>
        <p:txBody>
          <a:bodyPr lIns="0" tIns="0" rIns="0" bIns="0" rtlCol="0" anchor="t">
            <a:spAutoFit/>
          </a:bodyPr>
          <a:lstStyle/>
          <a:p>
            <a:pPr algn="ctr">
              <a:lnSpc>
                <a:spcPts val="3500"/>
              </a:lnSpc>
            </a:pPr>
            <a:r>
              <a:rPr lang="en-US" sz="2500">
                <a:solidFill>
                  <a:srgbClr val="2B2B2B"/>
                </a:solidFill>
                <a:latin typeface="League Spartan"/>
                <a:ea typeface="League Spartan"/>
                <a:cs typeface="League Spartan"/>
                <a:sym typeface="League Spartan"/>
              </a:rPr>
              <a:t>COURSE RESEARCH TASK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6A6A6"/>
        </a:solidFill>
        <a:effectLst/>
      </p:bgPr>
    </p:bg>
    <p:spTree>
      <p:nvGrpSpPr>
        <p:cNvPr id="1" name=""/>
        <p:cNvGrpSpPr/>
        <p:nvPr/>
      </p:nvGrpSpPr>
      <p:grpSpPr>
        <a:xfrm>
          <a:off x="0" y="0"/>
          <a:ext cx="0" cy="0"/>
          <a:chOff x="0" y="0"/>
          <a:chExt cx="0" cy="0"/>
        </a:xfrm>
      </p:grpSpPr>
      <p:grpSp>
        <p:nvGrpSpPr>
          <p:cNvPr id="2" name="Group 2"/>
          <p:cNvGrpSpPr/>
          <p:nvPr/>
        </p:nvGrpSpPr>
        <p:grpSpPr>
          <a:xfrm>
            <a:off x="254553" y="245832"/>
            <a:ext cx="7050895" cy="10200335"/>
            <a:chOff x="0" y="0"/>
            <a:chExt cx="86189481" cy="124687953"/>
          </a:xfrm>
        </p:grpSpPr>
        <p:sp>
          <p:nvSpPr>
            <p:cNvPr id="3" name="Freeform 3"/>
            <p:cNvSpPr/>
            <p:nvPr/>
          </p:nvSpPr>
          <p:spPr>
            <a:xfrm>
              <a:off x="72390" y="72390"/>
              <a:ext cx="86044704" cy="124543173"/>
            </a:xfrm>
            <a:custGeom>
              <a:avLst/>
              <a:gdLst/>
              <a:ahLst/>
              <a:cxnLst/>
              <a:rect l="l" t="t" r="r" b="b"/>
              <a:pathLst>
                <a:path w="86044704" h="124543173">
                  <a:moveTo>
                    <a:pt x="0" y="0"/>
                  </a:moveTo>
                  <a:lnTo>
                    <a:pt x="86044704" y="0"/>
                  </a:lnTo>
                  <a:lnTo>
                    <a:pt x="86044704" y="124543173"/>
                  </a:lnTo>
                  <a:lnTo>
                    <a:pt x="0" y="124543173"/>
                  </a:lnTo>
                  <a:lnTo>
                    <a:pt x="0" y="0"/>
                  </a:lnTo>
                  <a:close/>
                </a:path>
              </a:pathLst>
            </a:custGeom>
            <a:solidFill>
              <a:srgbClr val="FFFFFF"/>
            </a:solidFill>
          </p:spPr>
          <p:txBody>
            <a:bodyPr/>
            <a:lstStyle/>
            <a:p>
              <a:endParaRPr lang="en-GB"/>
            </a:p>
          </p:txBody>
        </p:sp>
        <p:sp>
          <p:nvSpPr>
            <p:cNvPr id="4" name="Freeform 4"/>
            <p:cNvSpPr/>
            <p:nvPr/>
          </p:nvSpPr>
          <p:spPr>
            <a:xfrm>
              <a:off x="0" y="0"/>
              <a:ext cx="86189480" cy="124687955"/>
            </a:xfrm>
            <a:custGeom>
              <a:avLst/>
              <a:gdLst/>
              <a:ahLst/>
              <a:cxnLst/>
              <a:rect l="l" t="t" r="r" b="b"/>
              <a:pathLst>
                <a:path w="86189480" h="124687955">
                  <a:moveTo>
                    <a:pt x="86044701" y="124543170"/>
                  </a:moveTo>
                  <a:lnTo>
                    <a:pt x="86189480" y="124543170"/>
                  </a:lnTo>
                  <a:lnTo>
                    <a:pt x="86189480" y="124687955"/>
                  </a:lnTo>
                  <a:lnTo>
                    <a:pt x="86044701" y="124687955"/>
                  </a:lnTo>
                  <a:lnTo>
                    <a:pt x="86044701" y="124543170"/>
                  </a:lnTo>
                  <a:close/>
                  <a:moveTo>
                    <a:pt x="0" y="144780"/>
                  </a:moveTo>
                  <a:lnTo>
                    <a:pt x="144780" y="144780"/>
                  </a:lnTo>
                  <a:lnTo>
                    <a:pt x="144780" y="124543170"/>
                  </a:lnTo>
                  <a:lnTo>
                    <a:pt x="0" y="124543170"/>
                  </a:lnTo>
                  <a:lnTo>
                    <a:pt x="0" y="144780"/>
                  </a:lnTo>
                  <a:close/>
                  <a:moveTo>
                    <a:pt x="0" y="124543170"/>
                  </a:moveTo>
                  <a:lnTo>
                    <a:pt x="144780" y="124543170"/>
                  </a:lnTo>
                  <a:lnTo>
                    <a:pt x="144780" y="124687955"/>
                  </a:lnTo>
                  <a:lnTo>
                    <a:pt x="0" y="124687955"/>
                  </a:lnTo>
                  <a:lnTo>
                    <a:pt x="0" y="124543170"/>
                  </a:lnTo>
                  <a:close/>
                  <a:moveTo>
                    <a:pt x="86044701" y="144780"/>
                  </a:moveTo>
                  <a:lnTo>
                    <a:pt x="86189480" y="144780"/>
                  </a:lnTo>
                  <a:lnTo>
                    <a:pt x="86189480" y="124543170"/>
                  </a:lnTo>
                  <a:lnTo>
                    <a:pt x="86044701" y="124543170"/>
                  </a:lnTo>
                  <a:lnTo>
                    <a:pt x="86044701" y="144780"/>
                  </a:lnTo>
                  <a:close/>
                  <a:moveTo>
                    <a:pt x="144780" y="124543170"/>
                  </a:moveTo>
                  <a:lnTo>
                    <a:pt x="86044701" y="124543170"/>
                  </a:lnTo>
                  <a:lnTo>
                    <a:pt x="86044701" y="124687955"/>
                  </a:lnTo>
                  <a:lnTo>
                    <a:pt x="144780" y="124687955"/>
                  </a:lnTo>
                  <a:lnTo>
                    <a:pt x="144780" y="124543170"/>
                  </a:lnTo>
                  <a:close/>
                  <a:moveTo>
                    <a:pt x="86044701" y="0"/>
                  </a:moveTo>
                  <a:lnTo>
                    <a:pt x="86189480" y="0"/>
                  </a:lnTo>
                  <a:lnTo>
                    <a:pt x="86189480" y="144780"/>
                  </a:lnTo>
                  <a:lnTo>
                    <a:pt x="86044701" y="144780"/>
                  </a:lnTo>
                  <a:lnTo>
                    <a:pt x="86044701" y="0"/>
                  </a:lnTo>
                  <a:close/>
                  <a:moveTo>
                    <a:pt x="0" y="0"/>
                  </a:moveTo>
                  <a:lnTo>
                    <a:pt x="144780" y="0"/>
                  </a:lnTo>
                  <a:lnTo>
                    <a:pt x="144780" y="144780"/>
                  </a:lnTo>
                  <a:lnTo>
                    <a:pt x="0" y="144780"/>
                  </a:lnTo>
                  <a:lnTo>
                    <a:pt x="0" y="0"/>
                  </a:lnTo>
                  <a:close/>
                  <a:moveTo>
                    <a:pt x="144780" y="0"/>
                  </a:moveTo>
                  <a:lnTo>
                    <a:pt x="86044701" y="0"/>
                  </a:lnTo>
                  <a:lnTo>
                    <a:pt x="86044701" y="144780"/>
                  </a:lnTo>
                  <a:lnTo>
                    <a:pt x="144780" y="144780"/>
                  </a:lnTo>
                  <a:lnTo>
                    <a:pt x="144780" y="0"/>
                  </a:lnTo>
                  <a:close/>
                </a:path>
              </a:pathLst>
            </a:custGeom>
            <a:solidFill>
              <a:srgbClr val="F4F4F4"/>
            </a:solidFill>
          </p:spPr>
          <p:txBody>
            <a:bodyPr/>
            <a:lstStyle/>
            <a:p>
              <a:endParaRPr lang="en-GB"/>
            </a:p>
          </p:txBody>
        </p:sp>
      </p:grpSp>
      <p:graphicFrame>
        <p:nvGraphicFramePr>
          <p:cNvPr id="5" name="Table 5"/>
          <p:cNvGraphicFramePr>
            <a:graphicFrameLocks noGrp="1"/>
          </p:cNvGraphicFramePr>
          <p:nvPr/>
        </p:nvGraphicFramePr>
        <p:xfrm>
          <a:off x="756000" y="756000"/>
          <a:ext cx="6048000" cy="8743950"/>
        </p:xfrm>
        <a:graphic>
          <a:graphicData uri="http://schemas.openxmlformats.org/drawingml/2006/table">
            <a:tbl>
              <a:tblPr/>
              <a:tblGrid>
                <a:gridCol w="1288614">
                  <a:extLst>
                    <a:ext uri="{9D8B030D-6E8A-4147-A177-3AD203B41FA5}">
                      <a16:colId xmlns:a16="http://schemas.microsoft.com/office/drawing/2014/main" val="20000"/>
                    </a:ext>
                  </a:extLst>
                </a:gridCol>
                <a:gridCol w="724606">
                  <a:extLst>
                    <a:ext uri="{9D8B030D-6E8A-4147-A177-3AD203B41FA5}">
                      <a16:colId xmlns:a16="http://schemas.microsoft.com/office/drawing/2014/main" val="20001"/>
                    </a:ext>
                  </a:extLst>
                </a:gridCol>
                <a:gridCol w="1404939">
                  <a:extLst>
                    <a:ext uri="{9D8B030D-6E8A-4147-A177-3AD203B41FA5}">
                      <a16:colId xmlns:a16="http://schemas.microsoft.com/office/drawing/2014/main" val="20002"/>
                    </a:ext>
                  </a:extLst>
                </a:gridCol>
                <a:gridCol w="2629841">
                  <a:extLst>
                    <a:ext uri="{9D8B030D-6E8A-4147-A177-3AD203B41FA5}">
                      <a16:colId xmlns:a16="http://schemas.microsoft.com/office/drawing/2014/main" val="20003"/>
                    </a:ext>
                  </a:extLst>
                </a:gridCol>
              </a:tblGrid>
              <a:tr h="1030946">
                <a:tc>
                  <a:txBody>
                    <a:bodyPr/>
                    <a:lstStyle/>
                    <a:p>
                      <a:pPr algn="ctr">
                        <a:lnSpc>
                          <a:spcPts val="1679"/>
                        </a:lnSpc>
                        <a:defRPr/>
                      </a:pPr>
                      <a:r>
                        <a:rPr lang="en-US" sz="1200" b="1">
                          <a:solidFill>
                            <a:srgbClr val="000000"/>
                          </a:solidFill>
                          <a:latin typeface="League Spartan"/>
                          <a:ea typeface="League Spartan"/>
                          <a:cs typeface="League Spartan"/>
                          <a:sym typeface="League Spartan"/>
                        </a:rPr>
                        <a:t>Course </a:t>
                      </a:r>
                      <a:endParaRPr lang="en-US" sz="1100"/>
                    </a:p>
                    <a:p>
                      <a:pPr algn="ctr">
                        <a:lnSpc>
                          <a:spcPts val="1679"/>
                        </a:lnSpc>
                      </a:pPr>
                      <a:r>
                        <a:rPr lang="en-US" sz="1200" b="1">
                          <a:solidFill>
                            <a:srgbClr val="000000"/>
                          </a:solidFill>
                          <a:latin typeface="League Spartan"/>
                          <a:ea typeface="League Spartan"/>
                          <a:cs typeface="League Spartan"/>
                          <a:sym typeface="League Spartan"/>
                        </a:rPr>
                        <a:t>Title</a:t>
                      </a:r>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Course Code</a:t>
                      </a: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University or Provider</a:t>
                      </a: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r>
                        <a:rPr lang="en-US" sz="1200" b="1">
                          <a:solidFill>
                            <a:srgbClr val="000000"/>
                          </a:solidFill>
                          <a:latin typeface="League Spartan"/>
                          <a:ea typeface="League Spartan"/>
                          <a:cs typeface="League Spartan"/>
                          <a:sym typeface="League Spartan"/>
                        </a:rPr>
                        <a:t>Skills Required (found in course description)</a:t>
                      </a:r>
                      <a:endParaRPr lang="en-US" sz="1100"/>
                    </a:p>
                    <a:p>
                      <a:pPr algn="ctr">
                        <a:lnSpc>
                          <a:spcPts val="1679"/>
                        </a:lnSpc>
                      </a:pPr>
                      <a:r>
                        <a:rPr lang="en-US" sz="1200" b="1">
                          <a:solidFill>
                            <a:srgbClr val="000000"/>
                          </a:solidFill>
                          <a:latin typeface="League Spartan"/>
                          <a:ea typeface="League Spartan"/>
                          <a:cs typeface="League Spartan"/>
                          <a:sym typeface="League Spartan"/>
                        </a:rPr>
                        <a:t>Highlight those that are common across most</a:t>
                      </a:r>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711006">
                <a:tc>
                  <a:txBody>
                    <a:bodyPr/>
                    <a:lstStyle/>
                    <a:p>
                      <a:pPr algn="ctr">
                        <a:lnSpc>
                          <a:spcPts val="1679"/>
                        </a:lnSpc>
                        <a:defRPr/>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500999">
                <a:tc>
                  <a:txBody>
                    <a:bodyPr/>
                    <a:lstStyle/>
                    <a:p>
                      <a:pPr algn="ctr">
                        <a:lnSpc>
                          <a:spcPts val="1679"/>
                        </a:lnSpc>
                        <a:defRPr/>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500999">
                <a:tc>
                  <a:txBody>
                    <a:bodyPr/>
                    <a:lstStyle/>
                    <a:p>
                      <a:pPr algn="ctr">
                        <a:lnSpc>
                          <a:spcPts val="1679"/>
                        </a:lnSpc>
                        <a:defRPr/>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p>
                      <a:pPr algn="ctr">
                        <a:lnSpc>
                          <a:spcPts val="1679"/>
                        </a:lnSpc>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57150" marR="57150" marT="57150" marB="571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6078467E68384983619F36D0E562CD" ma:contentTypeVersion="16" ma:contentTypeDescription="Create a new document." ma:contentTypeScope="" ma:versionID="2f7bd232c6378d2ea6ba239f0f01aff8">
  <xsd:schema xmlns:xsd="http://www.w3.org/2001/XMLSchema" xmlns:xs="http://www.w3.org/2001/XMLSchema" xmlns:p="http://schemas.microsoft.com/office/2006/metadata/properties" xmlns:ns2="17a39593-945a-4813-81bf-1728cf9e5038" xmlns:ns3="dd7513d7-cd69-40fb-be6d-71c5a194e042" targetNamespace="http://schemas.microsoft.com/office/2006/metadata/properties" ma:root="true" ma:fieldsID="e9795181a54cfe5551c469601454876b" ns2:_="" ns3:_="">
    <xsd:import namespace="17a39593-945a-4813-81bf-1728cf9e5038"/>
    <xsd:import namespace="dd7513d7-cd69-40fb-be6d-71c5a194e042"/>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2:SharedWithUsers" minOccurs="0"/>
                <xsd:element ref="ns2:SharedWithDetails" minOccurs="0"/>
                <xsd:element ref="ns3:MediaServiceOCR" minOccurs="0"/>
                <xsd:element ref="ns3:MediaServiceObjectDetectorVersions"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7513d7-cd69-40fb-be6d-71c5a194e04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TaxCatchAll xmlns="17a39593-945a-4813-81bf-1728cf9e5038"/>
    <lcf76f155ced4ddcb4097134ff3c332f xmlns="dd7513d7-cd69-40fb-be6d-71c5a194e04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93CA52-198B-48FB-A288-0B354E5EFB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a39593-945a-4813-81bf-1728cf9e5038"/>
    <ds:schemaRef ds:uri="dd7513d7-cd69-40fb-be6d-71c5a194e0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3802DD3-E889-4E64-A484-AED7B274EC02}">
  <ds:schemaRefs>
    <ds:schemaRef ds:uri="http://schemas.microsoft.com/sharepoint/events"/>
  </ds:schemaRefs>
</ds:datastoreItem>
</file>

<file path=customXml/itemProps3.xml><?xml version="1.0" encoding="utf-8"?>
<ds:datastoreItem xmlns:ds="http://schemas.openxmlformats.org/officeDocument/2006/customXml" ds:itemID="{A318CE6E-BF36-4E91-A690-438759ACD699}">
  <ds:schemaRefs>
    <ds:schemaRef ds:uri="http://schemas.microsoft.com/sharepoint/v3/contenttype/forms"/>
  </ds:schemaRefs>
</ds:datastoreItem>
</file>

<file path=customXml/itemProps4.xml><?xml version="1.0" encoding="utf-8"?>
<ds:datastoreItem xmlns:ds="http://schemas.openxmlformats.org/officeDocument/2006/customXml" ds:itemID="{7CFE91BE-F3F6-479A-A014-196D7BC45074}">
  <ds:schemaRefs>
    <ds:schemaRef ds:uri="http://www.w3.org/XML/1998/namespace"/>
    <ds:schemaRef ds:uri="http://purl.org/dc/elements/1.1/"/>
    <ds:schemaRef ds:uri="http://purl.org/dc/dcmitype/"/>
    <ds:schemaRef ds:uri="http://schemas.microsoft.com/office/2006/documentManagement/types"/>
    <ds:schemaRef ds:uri="dd7513d7-cd69-40fb-be6d-71c5a194e042"/>
    <ds:schemaRef ds:uri="http://purl.org/dc/terms/"/>
    <ds:schemaRef ds:uri="http://schemas.microsoft.com/office/2006/metadata/properties"/>
    <ds:schemaRef ds:uri="http://schemas.microsoft.com/office/infopath/2007/PartnerControls"/>
    <ds:schemaRef ds:uri="http://schemas.openxmlformats.org/package/2006/metadata/core-properties"/>
    <ds:schemaRef ds:uri="17a39593-945a-4813-81bf-1728cf9e5038"/>
  </ds:schemaRefs>
</ds:datastoreItem>
</file>

<file path=docProps/app.xml><?xml version="1.0" encoding="utf-8"?>
<Properties xmlns="http://schemas.openxmlformats.org/officeDocument/2006/extended-properties" xmlns:vt="http://schemas.openxmlformats.org/officeDocument/2006/docPropsVTypes">
  <TotalTime>1</TotalTime>
  <Words>628</Words>
  <Application>Microsoft Office PowerPoint</Application>
  <PresentationFormat>Custom</PresentationFormat>
  <Paragraphs>121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League Spartan</vt:lpstr>
      <vt:lpstr>Arial</vt:lpstr>
      <vt:lpstr>Calibri</vt:lpstr>
      <vt:lpstr>Montserrat Bold</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UCAS Personal Statement Preliminary Scaffold</dc:title>
  <dc:creator>Mr T Grice</dc:creator>
  <cp:lastModifiedBy>Mr T Grice</cp:lastModifiedBy>
  <cp:revision>2</cp:revision>
  <dcterms:created xsi:type="dcterms:W3CDTF">2006-08-16T00:00:00Z</dcterms:created>
  <dcterms:modified xsi:type="dcterms:W3CDTF">2025-06-13T10:11:43Z</dcterms:modified>
  <dc:identifier>DAGqOAdoaew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0x0101002D6078467E68384983619F36D0E562CD</vt:lpwstr>
  </property>
</Properties>
</file>