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8" r:id="rId3"/>
    <p:sldId id="270" r:id="rId4"/>
    <p:sldId id="295" r:id="rId5"/>
    <p:sldId id="296" r:id="rId6"/>
    <p:sldId id="269" r:id="rId7"/>
    <p:sldId id="271" r:id="rId8"/>
    <p:sldId id="272" r:id="rId9"/>
    <p:sldId id="273" r:id="rId10"/>
    <p:sldId id="275" r:id="rId11"/>
    <p:sldId id="274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97" r:id="rId22"/>
    <p:sldId id="298" r:id="rId23"/>
    <p:sldId id="299" r:id="rId24"/>
    <p:sldId id="300" r:id="rId25"/>
    <p:sldId id="285" r:id="rId26"/>
    <p:sldId id="287" r:id="rId27"/>
    <p:sldId id="288" r:id="rId28"/>
    <p:sldId id="289" r:id="rId29"/>
    <p:sldId id="290" r:id="rId30"/>
    <p:sldId id="286" r:id="rId31"/>
    <p:sldId id="291" r:id="rId32"/>
    <p:sldId id="292" r:id="rId33"/>
    <p:sldId id="293" r:id="rId34"/>
    <p:sldId id="294" r:id="rId35"/>
    <p:sldId id="263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D5EA"/>
    <a:srgbClr val="E9EBF5"/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SLR1.2 Memory and storage | Data capacity and calculating data capacity requirements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4.tiff"/><Relationship Id="rId4" Type="http://schemas.openxmlformats.org/officeDocument/2006/relationships/image" Target="../media/image13.tif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4.tiff"/><Relationship Id="rId4" Type="http://schemas.openxmlformats.org/officeDocument/2006/relationships/image" Target="../media/image13.tif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4.tiff"/><Relationship Id="rId4" Type="http://schemas.openxmlformats.org/officeDocument/2006/relationships/image" Target="../media/image13.tif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4.tiff"/><Relationship Id="rId4" Type="http://schemas.openxmlformats.org/officeDocument/2006/relationships/image" Target="../media/image13.tif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0.png"/><Relationship Id="rId5" Type="http://schemas.openxmlformats.org/officeDocument/2006/relationships/image" Target="../media/image14.tiff"/><Relationship Id="rId4" Type="http://schemas.openxmlformats.org/officeDocument/2006/relationships/image" Target="../media/image13.tif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SLR1.2 Memory and storage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Data capacity and calculating data capacity requirements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654F952-6CA2-47C1-BB9B-FB852429775C}"/>
              </a:ext>
            </a:extLst>
          </p:cNvPr>
          <p:cNvGrpSpPr/>
          <p:nvPr/>
        </p:nvGrpSpPr>
        <p:grpSpPr>
          <a:xfrm>
            <a:off x="565408" y="1688587"/>
            <a:ext cx="2624183" cy="3094183"/>
            <a:chOff x="565408" y="2108466"/>
            <a:chExt cx="2624183" cy="3094183"/>
          </a:xfrm>
        </p:grpSpPr>
        <p:pic>
          <p:nvPicPr>
            <p:cNvPr id="21" name="Picture 20" descr="A close up of a sign&#10;&#10;Description automatically generated">
              <a:extLst>
                <a:ext uri="{FF2B5EF4-FFF2-40B4-BE49-F238E27FC236}">
                  <a16:creationId xmlns:a16="http://schemas.microsoft.com/office/drawing/2014/main" id="{75BD0496-FDD8-4A65-8DFA-FA816442C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5408" y="2578466"/>
              <a:ext cx="2624183" cy="2624183"/>
            </a:xfrm>
            <a:prstGeom prst="rect">
              <a:avLst/>
            </a:prstGeom>
          </p:spPr>
        </p:pic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933D02BB-E4F9-4A1D-BD77-B76B41C1AED0}"/>
                </a:ext>
              </a:extLst>
            </p:cNvPr>
            <p:cNvSpPr/>
            <p:nvPr/>
          </p:nvSpPr>
          <p:spPr>
            <a:xfrm>
              <a:off x="1241299" y="2108466"/>
              <a:ext cx="1272400" cy="4700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Text files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BB1FD8F2-AC11-4F83-A664-967D21CF401F}"/>
              </a:ext>
            </a:extLst>
          </p:cNvPr>
          <p:cNvGrpSpPr/>
          <p:nvPr/>
        </p:nvGrpSpPr>
        <p:grpSpPr>
          <a:xfrm>
            <a:off x="4457753" y="1688587"/>
            <a:ext cx="2624182" cy="3094182"/>
            <a:chOff x="4457753" y="2108466"/>
            <a:chExt cx="2624182" cy="3094182"/>
          </a:xfrm>
        </p:grpSpPr>
        <p:pic>
          <p:nvPicPr>
            <p:cNvPr id="17" name="Picture 16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E86388C0-EB72-4820-B151-091F11D94F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7753" y="2578466"/>
              <a:ext cx="2624182" cy="2624182"/>
            </a:xfrm>
            <a:prstGeom prst="rect">
              <a:avLst/>
            </a:prstGeom>
          </p:spPr>
        </p:pic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95A164E8-BF94-43AA-A216-ADFCCFA8F0C6}"/>
                </a:ext>
              </a:extLst>
            </p:cNvPr>
            <p:cNvSpPr/>
            <p:nvPr/>
          </p:nvSpPr>
          <p:spPr>
            <a:xfrm>
              <a:off x="4993683" y="2108466"/>
              <a:ext cx="1552028" cy="4700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Sound files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1CB9CC52-C47A-4992-BC84-24BD42B494F2}"/>
              </a:ext>
            </a:extLst>
          </p:cNvPr>
          <p:cNvGrpSpPr/>
          <p:nvPr/>
        </p:nvGrpSpPr>
        <p:grpSpPr>
          <a:xfrm>
            <a:off x="8136294" y="1688587"/>
            <a:ext cx="3311026" cy="3106130"/>
            <a:chOff x="8136294" y="2108466"/>
            <a:chExt cx="3311026" cy="3106130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6A8CB56-B078-4312-A9EC-E660297496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136294" y="2578466"/>
              <a:ext cx="3311026" cy="2636130"/>
            </a:xfrm>
            <a:prstGeom prst="rect">
              <a:avLst/>
            </a:prstGeom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3EDC9D9-122C-4370-90D2-C150045666A7}"/>
                </a:ext>
              </a:extLst>
            </p:cNvPr>
            <p:cNvSpPr/>
            <p:nvPr/>
          </p:nvSpPr>
          <p:spPr>
            <a:xfrm>
              <a:off x="9029074" y="2108466"/>
              <a:ext cx="1528624" cy="4700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Image files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18087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654F952-6CA2-47C1-BB9B-FB852429775C}"/>
              </a:ext>
            </a:extLst>
          </p:cNvPr>
          <p:cNvGrpSpPr/>
          <p:nvPr/>
        </p:nvGrpSpPr>
        <p:grpSpPr>
          <a:xfrm>
            <a:off x="565408" y="1688587"/>
            <a:ext cx="2624183" cy="3094183"/>
            <a:chOff x="565408" y="2108466"/>
            <a:chExt cx="2624183" cy="3094183"/>
          </a:xfrm>
        </p:grpSpPr>
        <p:pic>
          <p:nvPicPr>
            <p:cNvPr id="21" name="Picture 20" descr="A close up of a sign&#10;&#10;Description automatically generated">
              <a:extLst>
                <a:ext uri="{FF2B5EF4-FFF2-40B4-BE49-F238E27FC236}">
                  <a16:creationId xmlns:a16="http://schemas.microsoft.com/office/drawing/2014/main" id="{75BD0496-FDD8-4A65-8DFA-FA816442C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5408" y="2578466"/>
              <a:ext cx="2624183" cy="2624183"/>
            </a:xfrm>
            <a:prstGeom prst="rect">
              <a:avLst/>
            </a:prstGeom>
          </p:spPr>
        </p:pic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933D02BB-E4F9-4A1D-BD77-B76B41C1AED0}"/>
                </a:ext>
              </a:extLst>
            </p:cNvPr>
            <p:cNvSpPr/>
            <p:nvPr/>
          </p:nvSpPr>
          <p:spPr>
            <a:xfrm>
              <a:off x="1241299" y="2108466"/>
              <a:ext cx="1272400" cy="4700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Text files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BB1FD8F2-AC11-4F83-A664-967D21CF401F}"/>
              </a:ext>
            </a:extLst>
          </p:cNvPr>
          <p:cNvGrpSpPr/>
          <p:nvPr/>
        </p:nvGrpSpPr>
        <p:grpSpPr>
          <a:xfrm>
            <a:off x="4457753" y="1688587"/>
            <a:ext cx="2624182" cy="3094182"/>
            <a:chOff x="4457753" y="2108466"/>
            <a:chExt cx="2624182" cy="3094182"/>
          </a:xfrm>
        </p:grpSpPr>
        <p:pic>
          <p:nvPicPr>
            <p:cNvPr id="17" name="Picture 16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E86388C0-EB72-4820-B151-091F11D94F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7753" y="2578466"/>
              <a:ext cx="2624182" cy="2624182"/>
            </a:xfrm>
            <a:prstGeom prst="rect">
              <a:avLst/>
            </a:prstGeom>
          </p:spPr>
        </p:pic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95A164E8-BF94-43AA-A216-ADFCCFA8F0C6}"/>
                </a:ext>
              </a:extLst>
            </p:cNvPr>
            <p:cNvSpPr/>
            <p:nvPr/>
          </p:nvSpPr>
          <p:spPr>
            <a:xfrm>
              <a:off x="4993683" y="2108466"/>
              <a:ext cx="1552028" cy="4700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Sound files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1CB9CC52-C47A-4992-BC84-24BD42B494F2}"/>
              </a:ext>
            </a:extLst>
          </p:cNvPr>
          <p:cNvGrpSpPr/>
          <p:nvPr/>
        </p:nvGrpSpPr>
        <p:grpSpPr>
          <a:xfrm>
            <a:off x="8136294" y="1688587"/>
            <a:ext cx="3311026" cy="3106130"/>
            <a:chOff x="8136294" y="2108466"/>
            <a:chExt cx="3311026" cy="3106130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6A8CB56-B078-4312-A9EC-E660297496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136294" y="2578466"/>
              <a:ext cx="3311026" cy="2636130"/>
            </a:xfrm>
            <a:prstGeom prst="rect">
              <a:avLst/>
            </a:prstGeom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3EDC9D9-122C-4370-90D2-C150045666A7}"/>
                </a:ext>
              </a:extLst>
            </p:cNvPr>
            <p:cNvSpPr/>
            <p:nvPr/>
          </p:nvSpPr>
          <p:spPr>
            <a:xfrm>
              <a:off x="9029074" y="2108466"/>
              <a:ext cx="1528624" cy="4700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Image files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00DC0108-C00C-444B-9EB5-E763BD4B32DD}"/>
              </a:ext>
            </a:extLst>
          </p:cNvPr>
          <p:cNvSpPr/>
          <p:nvPr/>
        </p:nvSpPr>
        <p:spPr>
          <a:xfrm>
            <a:off x="650817" y="4899284"/>
            <a:ext cx="245336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Bits per character</a:t>
            </a:r>
          </a:p>
          <a:p>
            <a:pPr algn="ctr"/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  <a:b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 of characters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119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654F952-6CA2-47C1-BB9B-FB852429775C}"/>
              </a:ext>
            </a:extLst>
          </p:cNvPr>
          <p:cNvGrpSpPr/>
          <p:nvPr/>
        </p:nvGrpSpPr>
        <p:grpSpPr>
          <a:xfrm>
            <a:off x="565408" y="1688587"/>
            <a:ext cx="2624183" cy="3094183"/>
            <a:chOff x="565408" y="2108466"/>
            <a:chExt cx="2624183" cy="3094183"/>
          </a:xfrm>
        </p:grpSpPr>
        <p:pic>
          <p:nvPicPr>
            <p:cNvPr id="21" name="Picture 20" descr="A close up of a sign&#10;&#10;Description automatically generated">
              <a:extLst>
                <a:ext uri="{FF2B5EF4-FFF2-40B4-BE49-F238E27FC236}">
                  <a16:creationId xmlns:a16="http://schemas.microsoft.com/office/drawing/2014/main" id="{75BD0496-FDD8-4A65-8DFA-FA816442C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5408" y="2578466"/>
              <a:ext cx="2624183" cy="2624183"/>
            </a:xfrm>
            <a:prstGeom prst="rect">
              <a:avLst/>
            </a:prstGeom>
          </p:spPr>
        </p:pic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933D02BB-E4F9-4A1D-BD77-B76B41C1AED0}"/>
                </a:ext>
              </a:extLst>
            </p:cNvPr>
            <p:cNvSpPr/>
            <p:nvPr/>
          </p:nvSpPr>
          <p:spPr>
            <a:xfrm>
              <a:off x="1241299" y="2108466"/>
              <a:ext cx="1272400" cy="4700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Text files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BB1FD8F2-AC11-4F83-A664-967D21CF401F}"/>
              </a:ext>
            </a:extLst>
          </p:cNvPr>
          <p:cNvGrpSpPr/>
          <p:nvPr/>
        </p:nvGrpSpPr>
        <p:grpSpPr>
          <a:xfrm>
            <a:off x="4457753" y="1688587"/>
            <a:ext cx="2624182" cy="3094182"/>
            <a:chOff x="4457753" y="2108466"/>
            <a:chExt cx="2624182" cy="3094182"/>
          </a:xfrm>
        </p:grpSpPr>
        <p:pic>
          <p:nvPicPr>
            <p:cNvPr id="17" name="Picture 16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E86388C0-EB72-4820-B151-091F11D94F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7753" y="2578466"/>
              <a:ext cx="2624182" cy="2624182"/>
            </a:xfrm>
            <a:prstGeom prst="rect">
              <a:avLst/>
            </a:prstGeom>
          </p:spPr>
        </p:pic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95A164E8-BF94-43AA-A216-ADFCCFA8F0C6}"/>
                </a:ext>
              </a:extLst>
            </p:cNvPr>
            <p:cNvSpPr/>
            <p:nvPr/>
          </p:nvSpPr>
          <p:spPr>
            <a:xfrm>
              <a:off x="4993683" y="2108466"/>
              <a:ext cx="1552028" cy="4700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Sound files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1CB9CC52-C47A-4992-BC84-24BD42B494F2}"/>
              </a:ext>
            </a:extLst>
          </p:cNvPr>
          <p:cNvGrpSpPr/>
          <p:nvPr/>
        </p:nvGrpSpPr>
        <p:grpSpPr>
          <a:xfrm>
            <a:off x="8136294" y="1688587"/>
            <a:ext cx="3311026" cy="3106130"/>
            <a:chOff x="8136294" y="2108466"/>
            <a:chExt cx="3311026" cy="3106130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6A8CB56-B078-4312-A9EC-E660297496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136294" y="2578466"/>
              <a:ext cx="3311026" cy="2636130"/>
            </a:xfrm>
            <a:prstGeom prst="rect">
              <a:avLst/>
            </a:prstGeom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3EDC9D9-122C-4370-90D2-C150045666A7}"/>
                </a:ext>
              </a:extLst>
            </p:cNvPr>
            <p:cNvSpPr/>
            <p:nvPr/>
          </p:nvSpPr>
          <p:spPr>
            <a:xfrm>
              <a:off x="9029074" y="2108466"/>
              <a:ext cx="1528624" cy="4700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Image files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00DC0108-C00C-444B-9EB5-E763BD4B32DD}"/>
              </a:ext>
            </a:extLst>
          </p:cNvPr>
          <p:cNvSpPr/>
          <p:nvPr/>
        </p:nvSpPr>
        <p:spPr>
          <a:xfrm>
            <a:off x="650817" y="4899284"/>
            <a:ext cx="245336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Bits per character</a:t>
            </a:r>
          </a:p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 of characters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EFA25F2-7982-4236-85B7-C7777A0EFCAE}"/>
              </a:ext>
            </a:extLst>
          </p:cNvPr>
          <p:cNvSpPr/>
          <p:nvPr/>
        </p:nvSpPr>
        <p:spPr>
          <a:xfrm>
            <a:off x="4969722" y="4899284"/>
            <a:ext cx="1429430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Sample rate</a:t>
            </a:r>
          </a:p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Duration (s)</a:t>
            </a:r>
          </a:p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 depth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850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654F952-6CA2-47C1-BB9B-FB852429775C}"/>
              </a:ext>
            </a:extLst>
          </p:cNvPr>
          <p:cNvGrpSpPr/>
          <p:nvPr/>
        </p:nvGrpSpPr>
        <p:grpSpPr>
          <a:xfrm>
            <a:off x="565408" y="1688587"/>
            <a:ext cx="2624183" cy="3094183"/>
            <a:chOff x="565408" y="2108466"/>
            <a:chExt cx="2624183" cy="3094183"/>
          </a:xfrm>
        </p:grpSpPr>
        <p:pic>
          <p:nvPicPr>
            <p:cNvPr id="21" name="Picture 20" descr="A close up of a sign&#10;&#10;Description automatically generated">
              <a:extLst>
                <a:ext uri="{FF2B5EF4-FFF2-40B4-BE49-F238E27FC236}">
                  <a16:creationId xmlns:a16="http://schemas.microsoft.com/office/drawing/2014/main" id="{75BD0496-FDD8-4A65-8DFA-FA816442C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5408" y="2578466"/>
              <a:ext cx="2624183" cy="2624183"/>
            </a:xfrm>
            <a:prstGeom prst="rect">
              <a:avLst/>
            </a:prstGeom>
          </p:spPr>
        </p:pic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933D02BB-E4F9-4A1D-BD77-B76B41C1AED0}"/>
                </a:ext>
              </a:extLst>
            </p:cNvPr>
            <p:cNvSpPr/>
            <p:nvPr/>
          </p:nvSpPr>
          <p:spPr>
            <a:xfrm>
              <a:off x="1241299" y="2108466"/>
              <a:ext cx="1272400" cy="4700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Text files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BB1FD8F2-AC11-4F83-A664-967D21CF401F}"/>
              </a:ext>
            </a:extLst>
          </p:cNvPr>
          <p:cNvGrpSpPr/>
          <p:nvPr/>
        </p:nvGrpSpPr>
        <p:grpSpPr>
          <a:xfrm>
            <a:off x="4457753" y="1688587"/>
            <a:ext cx="2624182" cy="3094182"/>
            <a:chOff x="4457753" y="2108466"/>
            <a:chExt cx="2624182" cy="3094182"/>
          </a:xfrm>
        </p:grpSpPr>
        <p:pic>
          <p:nvPicPr>
            <p:cNvPr id="17" name="Picture 16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E86388C0-EB72-4820-B151-091F11D94F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7753" y="2578466"/>
              <a:ext cx="2624182" cy="2624182"/>
            </a:xfrm>
            <a:prstGeom prst="rect">
              <a:avLst/>
            </a:prstGeom>
          </p:spPr>
        </p:pic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95A164E8-BF94-43AA-A216-ADFCCFA8F0C6}"/>
                </a:ext>
              </a:extLst>
            </p:cNvPr>
            <p:cNvSpPr/>
            <p:nvPr/>
          </p:nvSpPr>
          <p:spPr>
            <a:xfrm>
              <a:off x="4993683" y="2108466"/>
              <a:ext cx="1552028" cy="4700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Sound files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1CB9CC52-C47A-4992-BC84-24BD42B494F2}"/>
              </a:ext>
            </a:extLst>
          </p:cNvPr>
          <p:cNvGrpSpPr/>
          <p:nvPr/>
        </p:nvGrpSpPr>
        <p:grpSpPr>
          <a:xfrm>
            <a:off x="8136294" y="1688587"/>
            <a:ext cx="3311026" cy="3106130"/>
            <a:chOff x="8136294" y="2108466"/>
            <a:chExt cx="3311026" cy="3106130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6A8CB56-B078-4312-A9EC-E660297496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136294" y="2578466"/>
              <a:ext cx="3311026" cy="2636130"/>
            </a:xfrm>
            <a:prstGeom prst="rect">
              <a:avLst/>
            </a:prstGeom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3EDC9D9-122C-4370-90D2-C150045666A7}"/>
                </a:ext>
              </a:extLst>
            </p:cNvPr>
            <p:cNvSpPr/>
            <p:nvPr/>
          </p:nvSpPr>
          <p:spPr>
            <a:xfrm>
              <a:off x="9029074" y="2108466"/>
              <a:ext cx="1528624" cy="47000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Image files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00DC0108-C00C-444B-9EB5-E763BD4B32DD}"/>
              </a:ext>
            </a:extLst>
          </p:cNvPr>
          <p:cNvSpPr/>
          <p:nvPr/>
        </p:nvSpPr>
        <p:spPr>
          <a:xfrm>
            <a:off x="650817" y="4899284"/>
            <a:ext cx="245336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Bits per character</a:t>
            </a:r>
          </a:p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 of characters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EFA25F2-7982-4236-85B7-C7777A0EFCAE}"/>
              </a:ext>
            </a:extLst>
          </p:cNvPr>
          <p:cNvSpPr/>
          <p:nvPr/>
        </p:nvSpPr>
        <p:spPr>
          <a:xfrm>
            <a:off x="4969722" y="4899284"/>
            <a:ext cx="1429430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Sample rate</a:t>
            </a:r>
          </a:p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Duration (s)</a:t>
            </a:r>
          </a:p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 depth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2216FDF-2E88-4AA4-89DC-E8AE69054D94}"/>
              </a:ext>
            </a:extLst>
          </p:cNvPr>
          <p:cNvSpPr/>
          <p:nvPr/>
        </p:nvSpPr>
        <p:spPr>
          <a:xfrm>
            <a:off x="8849106" y="4922637"/>
            <a:ext cx="1997663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Colour depth</a:t>
            </a:r>
          </a:p>
          <a:p>
            <a:pPr algn="ctr"/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 height (px)</a:t>
            </a:r>
          </a:p>
          <a:p>
            <a:pPr algn="ctr"/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 width (px)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816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B0B4207-6B0D-46E9-9A5E-1A0057F30016}"/>
              </a:ext>
            </a:extLst>
          </p:cNvPr>
          <p:cNvGrpSpPr/>
          <p:nvPr/>
        </p:nvGrpSpPr>
        <p:grpSpPr>
          <a:xfrm>
            <a:off x="176565" y="1266577"/>
            <a:ext cx="11780738" cy="3693740"/>
            <a:chOff x="176565" y="1481181"/>
            <a:chExt cx="11780738" cy="369374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00DC0108-C00C-444B-9EB5-E763BD4B32DD}"/>
                </a:ext>
              </a:extLst>
            </p:cNvPr>
            <p:cNvSpPr/>
            <p:nvPr/>
          </p:nvSpPr>
          <p:spPr>
            <a:xfrm>
              <a:off x="1055047" y="1481181"/>
              <a:ext cx="1547090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Hard disk</a:t>
              </a:r>
            </a:p>
            <a:p>
              <a:pPr algn="ctr"/>
              <a:r>
                <a:rPr lang="en-GB" sz="2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8TB</a:t>
              </a:r>
              <a:endPara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9330273-904E-4388-802B-CCE86B4834B4}"/>
                </a:ext>
              </a:extLst>
            </p:cNvPr>
            <p:cNvGrpSpPr/>
            <p:nvPr/>
          </p:nvGrpSpPr>
          <p:grpSpPr>
            <a:xfrm>
              <a:off x="176565" y="2435290"/>
              <a:ext cx="11780738" cy="2739631"/>
              <a:chOff x="519404" y="2689131"/>
              <a:chExt cx="10047227" cy="2336500"/>
            </a:xfrm>
          </p:grpSpPr>
          <p:pic>
            <p:nvPicPr>
              <p:cNvPr id="3" name="Picture 2" descr="A picture containing electronics, disk, game, table&#10;&#10;Description automatically generated">
                <a:extLst>
                  <a:ext uri="{FF2B5EF4-FFF2-40B4-BE49-F238E27FC236}">
                    <a16:creationId xmlns:a16="http://schemas.microsoft.com/office/drawing/2014/main" id="{FA87AFD2-0AC3-4B9D-9272-D72088F6FA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9404" y="2797753"/>
                <a:ext cx="2817869" cy="2227878"/>
              </a:xfrm>
              <a:prstGeom prst="rect">
                <a:avLst/>
              </a:prstGeom>
            </p:spPr>
          </p:pic>
          <p:pic>
            <p:nvPicPr>
              <p:cNvPr id="5" name="Picture 4" descr="A picture containing knife&#10;&#10;Description automatically generated">
                <a:extLst>
                  <a:ext uri="{FF2B5EF4-FFF2-40B4-BE49-F238E27FC236}">
                    <a16:creationId xmlns:a16="http://schemas.microsoft.com/office/drawing/2014/main" id="{209F9A3A-3291-46A3-8EE5-0685F75E1E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07201" y="2754603"/>
                <a:ext cx="3795744" cy="2128529"/>
              </a:xfrm>
              <a:prstGeom prst="rect">
                <a:avLst/>
              </a:prstGeom>
            </p:spPr>
          </p:pic>
          <p:pic>
            <p:nvPicPr>
              <p:cNvPr id="7" name="Picture 6" descr="A picture containing device, sitting, white, table&#10;&#10;Description automatically generated">
                <a:extLst>
                  <a:ext uri="{FF2B5EF4-FFF2-40B4-BE49-F238E27FC236}">
                    <a16:creationId xmlns:a16="http://schemas.microsoft.com/office/drawing/2014/main" id="{26557AF1-82F0-4BF6-81B0-C24A81B1B1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72873" y="2689131"/>
                <a:ext cx="2293758" cy="2214828"/>
              </a:xfrm>
              <a:prstGeom prst="rect">
                <a:avLst/>
              </a:prstGeom>
            </p:spPr>
          </p:pic>
        </p:grp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5484CEEE-3E7D-49CE-BB01-6BD0B481302B}"/>
                </a:ext>
              </a:extLst>
            </p:cNvPr>
            <p:cNvSpPr/>
            <p:nvPr/>
          </p:nvSpPr>
          <p:spPr>
            <a:xfrm>
              <a:off x="5529837" y="1481182"/>
              <a:ext cx="1688732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Solid-state</a:t>
              </a:r>
            </a:p>
            <a:p>
              <a:pPr algn="ctr"/>
              <a:r>
                <a:rPr lang="en-GB" sz="28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256GB</a:t>
              </a:r>
              <a:endPara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CD3A051-BE44-463C-ADB6-B89457498627}"/>
                </a:ext>
              </a:extLst>
            </p:cNvPr>
            <p:cNvSpPr/>
            <p:nvPr/>
          </p:nvSpPr>
          <p:spPr>
            <a:xfrm>
              <a:off x="9997634" y="1481183"/>
              <a:ext cx="1229824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CD-R</a:t>
              </a:r>
            </a:p>
            <a:p>
              <a:r>
                <a:rPr lang="en-GB" sz="2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640MB</a:t>
              </a:r>
              <a:endPara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53FDD5B2-1158-4896-B833-424131D5B5BB}"/>
              </a:ext>
            </a:extLst>
          </p:cNvPr>
          <p:cNvSpPr/>
          <p:nvPr/>
        </p:nvSpPr>
        <p:spPr>
          <a:xfrm>
            <a:off x="140751" y="6067969"/>
            <a:ext cx="119104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Note: These are illustrative capacities for relative comparison.</a:t>
            </a:r>
          </a:p>
          <a:p>
            <a:pPr algn="ctr"/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actual capacity of storage media is increasing </a:t>
            </a:r>
            <a:r>
              <a:rPr lang="en-GB" sz="20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technology advances.</a:t>
            </a:r>
            <a:endParaRPr lang="en-GB" sz="11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830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673B91CD-96DF-496F-8E16-BBC6760C9A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081" y="1873999"/>
            <a:ext cx="8847837" cy="311000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757078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29D689D-3FBA-4E38-9C7D-C8A9E1E1A286}"/>
              </a:ext>
            </a:extLst>
          </p:cNvPr>
          <p:cNvGrpSpPr/>
          <p:nvPr/>
        </p:nvGrpSpPr>
        <p:grpSpPr>
          <a:xfrm>
            <a:off x="547264" y="1063217"/>
            <a:ext cx="1810841" cy="5475881"/>
            <a:chOff x="547264" y="1063217"/>
            <a:chExt cx="1810841" cy="547588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EB83A1F-ED14-4520-AC9C-9F5F5222DCB1}"/>
                </a:ext>
              </a:extLst>
            </p:cNvPr>
            <p:cNvSpPr/>
            <p:nvPr/>
          </p:nvSpPr>
          <p:spPr>
            <a:xfrm>
              <a:off x="926423" y="1063217"/>
              <a:ext cx="105997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Hard disk</a:t>
              </a:r>
            </a:p>
            <a:p>
              <a:pPr algn="ctr"/>
              <a:r>
                <a:rPr lang="en-GB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8TB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1" name="Picture 10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F4701A7C-0862-46C4-9E96-40582418F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498" y="1663725"/>
              <a:ext cx="1344325" cy="1268504"/>
            </a:xfrm>
            <a:prstGeom prst="rect">
              <a:avLst/>
            </a:prstGeom>
            <a:effectLst>
              <a:glow rad="139700">
                <a:schemeClr val="accent6">
                  <a:satMod val="175000"/>
                  <a:alpha val="40000"/>
                </a:schemeClr>
              </a:glow>
            </a:effectLst>
          </p:spPr>
        </p:pic>
        <p:pic>
          <p:nvPicPr>
            <p:cNvPr id="12" name="Picture 11" descr="A picture containing knife&#10;&#10;Description automatically generated">
              <a:extLst>
                <a:ext uri="{FF2B5EF4-FFF2-40B4-BE49-F238E27FC236}">
                  <a16:creationId xmlns:a16="http://schemas.microsoft.com/office/drawing/2014/main" id="{E26A3713-07B0-4C0F-A4CB-982F92BCF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264" y="3602780"/>
              <a:ext cx="1810841" cy="1211936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FC2F957-455E-428D-B438-3A0B01517660}"/>
                </a:ext>
              </a:extLst>
            </p:cNvPr>
            <p:cNvSpPr/>
            <p:nvPr/>
          </p:nvSpPr>
          <p:spPr>
            <a:xfrm>
              <a:off x="911608" y="3084029"/>
              <a:ext cx="115249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Solid-state</a:t>
              </a:r>
            </a:p>
            <a:p>
              <a:pPr algn="ctr"/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256GB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3" name="Picture 12" descr="A picture containing device, sitting, white, table&#10;&#10;Description automatically generated">
              <a:extLst>
                <a:ext uri="{FF2B5EF4-FFF2-40B4-BE49-F238E27FC236}">
                  <a16:creationId xmlns:a16="http://schemas.microsoft.com/office/drawing/2014/main" id="{7CF10EE6-C040-4FBF-AC51-945E4F0DA1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498" y="5278025"/>
              <a:ext cx="1344325" cy="1261073"/>
            </a:xfrm>
            <a:prstGeom prst="rect">
              <a:avLst/>
            </a:prstGeom>
          </p:spPr>
        </p:pic>
      </p:grpSp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C52768AB-3883-4F2F-9B30-33AC4161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434" y="558802"/>
            <a:ext cx="8660001" cy="304397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CD5A7505-EEF3-4E64-A752-D43BED8E1F8C}"/>
              </a:ext>
            </a:extLst>
          </p:cNvPr>
          <p:cNvSpPr/>
          <p:nvPr/>
        </p:nvSpPr>
        <p:spPr>
          <a:xfrm>
            <a:off x="949675" y="1078529"/>
            <a:ext cx="1059970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177BB9B-12DC-6248-9554-764C0CAC05CA}"/>
              </a:ext>
            </a:extLst>
          </p:cNvPr>
          <p:cNvSpPr/>
          <p:nvPr/>
        </p:nvSpPr>
        <p:spPr>
          <a:xfrm>
            <a:off x="1025323" y="4642520"/>
            <a:ext cx="854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CD-R</a:t>
            </a:r>
          </a:p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640MB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0824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29D689D-3FBA-4E38-9C7D-C8A9E1E1A286}"/>
              </a:ext>
            </a:extLst>
          </p:cNvPr>
          <p:cNvGrpSpPr/>
          <p:nvPr/>
        </p:nvGrpSpPr>
        <p:grpSpPr>
          <a:xfrm>
            <a:off x="547264" y="1063217"/>
            <a:ext cx="1810841" cy="5475881"/>
            <a:chOff x="547264" y="1063217"/>
            <a:chExt cx="1810841" cy="547588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EB83A1F-ED14-4520-AC9C-9F5F5222DCB1}"/>
                </a:ext>
              </a:extLst>
            </p:cNvPr>
            <p:cNvSpPr/>
            <p:nvPr/>
          </p:nvSpPr>
          <p:spPr>
            <a:xfrm>
              <a:off x="926423" y="1063217"/>
              <a:ext cx="105997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Hard disk</a:t>
              </a:r>
            </a:p>
            <a:p>
              <a:pPr algn="ctr"/>
              <a:r>
                <a:rPr lang="en-GB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8TB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1" name="Picture 10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F4701A7C-0862-46C4-9E96-40582418F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498" y="1663725"/>
              <a:ext cx="1344325" cy="1268504"/>
            </a:xfrm>
            <a:prstGeom prst="rect">
              <a:avLst/>
            </a:prstGeom>
            <a:effectLst>
              <a:glow rad="139700">
                <a:schemeClr val="accent6">
                  <a:satMod val="175000"/>
                  <a:alpha val="40000"/>
                </a:schemeClr>
              </a:glow>
            </a:effectLst>
          </p:spPr>
        </p:pic>
        <p:pic>
          <p:nvPicPr>
            <p:cNvPr id="12" name="Picture 11" descr="A picture containing knife&#10;&#10;Description automatically generated">
              <a:extLst>
                <a:ext uri="{FF2B5EF4-FFF2-40B4-BE49-F238E27FC236}">
                  <a16:creationId xmlns:a16="http://schemas.microsoft.com/office/drawing/2014/main" id="{E26A3713-07B0-4C0F-A4CB-982F92BCF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264" y="3602780"/>
              <a:ext cx="1810841" cy="1211936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FC2F957-455E-428D-B438-3A0B01517660}"/>
                </a:ext>
              </a:extLst>
            </p:cNvPr>
            <p:cNvSpPr/>
            <p:nvPr/>
          </p:nvSpPr>
          <p:spPr>
            <a:xfrm>
              <a:off x="911608" y="3084029"/>
              <a:ext cx="115249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Solid-state</a:t>
              </a:r>
            </a:p>
            <a:p>
              <a:pPr algn="ctr"/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256GB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3" name="Picture 12" descr="A picture containing device, sitting, white, table&#10;&#10;Description automatically generated">
              <a:extLst>
                <a:ext uri="{FF2B5EF4-FFF2-40B4-BE49-F238E27FC236}">
                  <a16:creationId xmlns:a16="http://schemas.microsoft.com/office/drawing/2014/main" id="{7CF10EE6-C040-4FBF-AC51-945E4F0DA1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498" y="5278025"/>
              <a:ext cx="1344325" cy="1261073"/>
            </a:xfrm>
            <a:prstGeom prst="rect">
              <a:avLst/>
            </a:prstGeom>
          </p:spPr>
        </p:pic>
      </p:grpSp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C52768AB-3883-4F2F-9B30-33AC4161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434" y="558802"/>
            <a:ext cx="8660001" cy="304397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B7AC8099-ECA8-4743-BD36-459B60019C3C}"/>
              </a:ext>
            </a:extLst>
          </p:cNvPr>
          <p:cNvSpPr/>
          <p:nvPr/>
        </p:nvSpPr>
        <p:spPr>
          <a:xfrm>
            <a:off x="9841230" y="1382845"/>
            <a:ext cx="2174205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3E590B3-2F49-A744-A9B8-F9EABD352D74}"/>
              </a:ext>
            </a:extLst>
          </p:cNvPr>
          <p:cNvSpPr/>
          <p:nvPr/>
        </p:nvSpPr>
        <p:spPr>
          <a:xfrm>
            <a:off x="949675" y="1078529"/>
            <a:ext cx="1059970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49DAF08-3AEA-654C-9664-10CF73AADBEA}"/>
              </a:ext>
            </a:extLst>
          </p:cNvPr>
          <p:cNvSpPr/>
          <p:nvPr/>
        </p:nvSpPr>
        <p:spPr>
          <a:xfrm>
            <a:off x="1025323" y="4642520"/>
            <a:ext cx="854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CD-R</a:t>
            </a:r>
          </a:p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640MB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0393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29D689D-3FBA-4E38-9C7D-C8A9E1E1A286}"/>
              </a:ext>
            </a:extLst>
          </p:cNvPr>
          <p:cNvGrpSpPr/>
          <p:nvPr/>
        </p:nvGrpSpPr>
        <p:grpSpPr>
          <a:xfrm>
            <a:off x="547264" y="1063217"/>
            <a:ext cx="1810841" cy="5475881"/>
            <a:chOff x="547264" y="1063217"/>
            <a:chExt cx="1810841" cy="547588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EB83A1F-ED14-4520-AC9C-9F5F5222DCB1}"/>
                </a:ext>
              </a:extLst>
            </p:cNvPr>
            <p:cNvSpPr/>
            <p:nvPr/>
          </p:nvSpPr>
          <p:spPr>
            <a:xfrm>
              <a:off x="926423" y="1063217"/>
              <a:ext cx="105997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Hard disk</a:t>
              </a:r>
            </a:p>
            <a:p>
              <a:pPr algn="ctr"/>
              <a:r>
                <a:rPr lang="en-GB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8TB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1" name="Picture 10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F4701A7C-0862-46C4-9E96-40582418F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498" y="1663725"/>
              <a:ext cx="1344325" cy="1268504"/>
            </a:xfrm>
            <a:prstGeom prst="rect">
              <a:avLst/>
            </a:prstGeom>
            <a:effectLst>
              <a:glow rad="101600">
                <a:schemeClr val="accent6">
                  <a:satMod val="175000"/>
                  <a:alpha val="40000"/>
                </a:schemeClr>
              </a:glow>
            </a:effectLst>
          </p:spPr>
        </p:pic>
        <p:pic>
          <p:nvPicPr>
            <p:cNvPr id="12" name="Picture 11" descr="A picture containing knife&#10;&#10;Description automatically generated">
              <a:extLst>
                <a:ext uri="{FF2B5EF4-FFF2-40B4-BE49-F238E27FC236}">
                  <a16:creationId xmlns:a16="http://schemas.microsoft.com/office/drawing/2014/main" id="{E26A3713-07B0-4C0F-A4CB-982F92BCF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264" y="3602780"/>
              <a:ext cx="1810841" cy="1211936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FC2F957-455E-428D-B438-3A0B01517660}"/>
                </a:ext>
              </a:extLst>
            </p:cNvPr>
            <p:cNvSpPr/>
            <p:nvPr/>
          </p:nvSpPr>
          <p:spPr>
            <a:xfrm>
              <a:off x="911608" y="3084029"/>
              <a:ext cx="1152495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Solid-state</a:t>
              </a:r>
            </a:p>
            <a:p>
              <a:pPr algn="ctr"/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256GB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3" name="Picture 12" descr="A picture containing device, sitting, white, table&#10;&#10;Description automatically generated">
              <a:extLst>
                <a:ext uri="{FF2B5EF4-FFF2-40B4-BE49-F238E27FC236}">
                  <a16:creationId xmlns:a16="http://schemas.microsoft.com/office/drawing/2014/main" id="{7CF10EE6-C040-4FBF-AC51-945E4F0DA1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498" y="5278025"/>
              <a:ext cx="1344325" cy="1261073"/>
            </a:xfrm>
            <a:prstGeom prst="rect">
              <a:avLst/>
            </a:prstGeom>
          </p:spPr>
        </p:pic>
      </p:grpSp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C52768AB-3883-4F2F-9B30-33AC4161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434" y="558802"/>
            <a:ext cx="8660001" cy="304397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C405199-63D2-4E03-8410-C40E9D55015B}"/>
              </a:ext>
            </a:extLst>
          </p:cNvPr>
          <p:cNvSpPr/>
          <p:nvPr/>
        </p:nvSpPr>
        <p:spPr>
          <a:xfrm>
            <a:off x="3355434" y="4362130"/>
            <a:ext cx="292344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8,000,000 MB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06E97ED-9EA1-4A01-95FA-847A78CA70EB}"/>
              </a:ext>
            </a:extLst>
          </p:cNvPr>
          <p:cNvCxnSpPr/>
          <p:nvPr/>
        </p:nvCxnSpPr>
        <p:spPr>
          <a:xfrm>
            <a:off x="3355434" y="4981195"/>
            <a:ext cx="243898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7BFD1555-D309-4CB0-900C-388EB9E430A1}"/>
              </a:ext>
            </a:extLst>
          </p:cNvPr>
          <p:cNvSpPr/>
          <p:nvPr/>
        </p:nvSpPr>
        <p:spPr>
          <a:xfrm>
            <a:off x="3355434" y="5138700"/>
            <a:ext cx="26218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0.2 MB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D051EC6-3123-41E3-B2B1-76B91364DAA5}"/>
              </a:ext>
            </a:extLst>
          </p:cNvPr>
          <p:cNvSpPr/>
          <p:nvPr/>
        </p:nvSpPr>
        <p:spPr>
          <a:xfrm>
            <a:off x="6096000" y="4661146"/>
            <a:ext cx="48425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≈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40,000,000 documents 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BF80A14-FEDA-C14C-A587-8AF07F1D46A7}"/>
              </a:ext>
            </a:extLst>
          </p:cNvPr>
          <p:cNvSpPr/>
          <p:nvPr/>
        </p:nvSpPr>
        <p:spPr>
          <a:xfrm>
            <a:off x="949675" y="1078529"/>
            <a:ext cx="1059970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2927BBB-4E20-9046-A161-7667F333D800}"/>
              </a:ext>
            </a:extLst>
          </p:cNvPr>
          <p:cNvSpPr/>
          <p:nvPr/>
        </p:nvSpPr>
        <p:spPr>
          <a:xfrm>
            <a:off x="9841230" y="1382845"/>
            <a:ext cx="2174205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596AEB4-614C-CF40-97C6-9F99F65939E7}"/>
              </a:ext>
            </a:extLst>
          </p:cNvPr>
          <p:cNvSpPr/>
          <p:nvPr/>
        </p:nvSpPr>
        <p:spPr>
          <a:xfrm>
            <a:off x="1025323" y="4642520"/>
            <a:ext cx="854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CD-R</a:t>
            </a:r>
          </a:p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640MB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315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B83A1F-ED14-4520-AC9C-9F5F5222DCB1}"/>
              </a:ext>
            </a:extLst>
          </p:cNvPr>
          <p:cNvSpPr/>
          <p:nvPr/>
        </p:nvSpPr>
        <p:spPr>
          <a:xfrm>
            <a:off x="926423" y="1063217"/>
            <a:ext cx="1059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disk</a:t>
            </a:r>
          </a:p>
          <a:p>
            <a:pPr algn="ctr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8TB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F4701A7C-0862-46C4-9E96-40582418F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8" y="1663725"/>
            <a:ext cx="1344325" cy="1268504"/>
          </a:xfrm>
          <a:prstGeom prst="rect">
            <a:avLst/>
          </a:prstGeom>
        </p:spPr>
      </p:pic>
      <p:pic>
        <p:nvPicPr>
          <p:cNvPr id="12" name="Picture 11" descr="A picture containing knife&#10;&#10;Description automatically generated">
            <a:extLst>
              <a:ext uri="{FF2B5EF4-FFF2-40B4-BE49-F238E27FC236}">
                <a16:creationId xmlns:a16="http://schemas.microsoft.com/office/drawing/2014/main" id="{E26A3713-07B0-4C0F-A4CB-982F92BCFCE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64" y="3602780"/>
            <a:ext cx="1810841" cy="121193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FC2F957-455E-428D-B438-3A0B01517660}"/>
              </a:ext>
            </a:extLst>
          </p:cNvPr>
          <p:cNvSpPr/>
          <p:nvPr/>
        </p:nvSpPr>
        <p:spPr>
          <a:xfrm>
            <a:off x="911608" y="3084029"/>
            <a:ext cx="11701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Solid-state</a:t>
            </a:r>
          </a:p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256GB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A picture containing device, sitting, white, table&#10;&#10;Description automatically generated">
            <a:extLst>
              <a:ext uri="{FF2B5EF4-FFF2-40B4-BE49-F238E27FC236}">
                <a16:creationId xmlns:a16="http://schemas.microsoft.com/office/drawing/2014/main" id="{7CF10EE6-C040-4FBF-AC51-945E4F0DA1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8" y="5278025"/>
            <a:ext cx="1344325" cy="1261073"/>
          </a:xfrm>
          <a:prstGeom prst="rect">
            <a:avLst/>
          </a:prstGeom>
        </p:spPr>
      </p:pic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C52768AB-3883-4F2F-9B30-33AC4161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434" y="558802"/>
            <a:ext cx="8660001" cy="304397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75690A5-F1DF-4AC2-973F-87D2AF7A2B7B}"/>
              </a:ext>
            </a:extLst>
          </p:cNvPr>
          <p:cNvSpPr/>
          <p:nvPr/>
        </p:nvSpPr>
        <p:spPr>
          <a:xfrm>
            <a:off x="957870" y="3124035"/>
            <a:ext cx="1059970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311D230-5FE8-2E47-822D-BD48E3412E7B}"/>
              </a:ext>
            </a:extLst>
          </p:cNvPr>
          <p:cNvSpPr/>
          <p:nvPr/>
        </p:nvSpPr>
        <p:spPr>
          <a:xfrm>
            <a:off x="9841230" y="1382845"/>
            <a:ext cx="2174205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DA1F978-B444-534C-B3AE-D1E3DAE05DA3}"/>
              </a:ext>
            </a:extLst>
          </p:cNvPr>
          <p:cNvSpPr/>
          <p:nvPr/>
        </p:nvSpPr>
        <p:spPr>
          <a:xfrm>
            <a:off x="1025323" y="4642520"/>
            <a:ext cx="854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CD-R</a:t>
            </a:r>
          </a:p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640MB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85348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B83A1F-ED14-4520-AC9C-9F5F5222DCB1}"/>
              </a:ext>
            </a:extLst>
          </p:cNvPr>
          <p:cNvSpPr/>
          <p:nvPr/>
        </p:nvSpPr>
        <p:spPr>
          <a:xfrm>
            <a:off x="926423" y="1063217"/>
            <a:ext cx="1059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disk</a:t>
            </a:r>
          </a:p>
          <a:p>
            <a:pPr algn="ctr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8TB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F4701A7C-0862-46C4-9E96-40582418F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8" y="1663725"/>
            <a:ext cx="1344325" cy="1268504"/>
          </a:xfrm>
          <a:prstGeom prst="rect">
            <a:avLst/>
          </a:prstGeom>
        </p:spPr>
      </p:pic>
      <p:pic>
        <p:nvPicPr>
          <p:cNvPr id="12" name="Picture 11" descr="A picture containing knife&#10;&#10;Description automatically generated">
            <a:extLst>
              <a:ext uri="{FF2B5EF4-FFF2-40B4-BE49-F238E27FC236}">
                <a16:creationId xmlns:a16="http://schemas.microsoft.com/office/drawing/2014/main" id="{E26A3713-07B0-4C0F-A4CB-982F92BCFCE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64" y="3602780"/>
            <a:ext cx="1810841" cy="121193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FC2F957-455E-428D-B438-3A0B01517660}"/>
              </a:ext>
            </a:extLst>
          </p:cNvPr>
          <p:cNvSpPr/>
          <p:nvPr/>
        </p:nvSpPr>
        <p:spPr>
          <a:xfrm>
            <a:off x="911608" y="3084029"/>
            <a:ext cx="11701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Solid-state</a:t>
            </a:r>
          </a:p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256GB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A picture containing device, sitting, white, table&#10;&#10;Description automatically generated">
            <a:extLst>
              <a:ext uri="{FF2B5EF4-FFF2-40B4-BE49-F238E27FC236}">
                <a16:creationId xmlns:a16="http://schemas.microsoft.com/office/drawing/2014/main" id="{7CF10EE6-C040-4FBF-AC51-945E4F0DA1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8" y="5278025"/>
            <a:ext cx="1344325" cy="1261073"/>
          </a:xfrm>
          <a:prstGeom prst="rect">
            <a:avLst/>
          </a:prstGeom>
        </p:spPr>
      </p:pic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C52768AB-3883-4F2F-9B30-33AC4161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434" y="558802"/>
            <a:ext cx="8660001" cy="304397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6E6D860F-D329-4505-BCBA-50C75CCDC1FF}"/>
              </a:ext>
            </a:extLst>
          </p:cNvPr>
          <p:cNvSpPr/>
          <p:nvPr/>
        </p:nvSpPr>
        <p:spPr>
          <a:xfrm>
            <a:off x="3355434" y="4362130"/>
            <a:ext cx="24389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256,000 MB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5243EF7-33E8-4CA7-9215-7AEC1589E831}"/>
              </a:ext>
            </a:extLst>
          </p:cNvPr>
          <p:cNvCxnSpPr/>
          <p:nvPr/>
        </p:nvCxnSpPr>
        <p:spPr>
          <a:xfrm>
            <a:off x="3355434" y="4981195"/>
            <a:ext cx="243898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5C60F96C-9962-4C16-A8A4-DC32F3F86B81}"/>
              </a:ext>
            </a:extLst>
          </p:cNvPr>
          <p:cNvSpPr/>
          <p:nvPr/>
        </p:nvSpPr>
        <p:spPr>
          <a:xfrm>
            <a:off x="3355434" y="5138700"/>
            <a:ext cx="26218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0.2 MB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B5A2AA6-0B77-4B3F-89AE-B1FCD6866005}"/>
              </a:ext>
            </a:extLst>
          </p:cNvPr>
          <p:cNvSpPr/>
          <p:nvPr/>
        </p:nvSpPr>
        <p:spPr>
          <a:xfrm>
            <a:off x="6096000" y="4661146"/>
            <a:ext cx="48425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≈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1,280,000 documents 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A9FB5F4-2365-7944-A2A1-6773AFA03371}"/>
              </a:ext>
            </a:extLst>
          </p:cNvPr>
          <p:cNvSpPr/>
          <p:nvPr/>
        </p:nvSpPr>
        <p:spPr>
          <a:xfrm>
            <a:off x="957870" y="3124035"/>
            <a:ext cx="1059970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36E9947-4DCC-B445-B12A-9F4A90B7D55C}"/>
              </a:ext>
            </a:extLst>
          </p:cNvPr>
          <p:cNvSpPr/>
          <p:nvPr/>
        </p:nvSpPr>
        <p:spPr>
          <a:xfrm>
            <a:off x="9841230" y="1382845"/>
            <a:ext cx="2174205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29F9F59-555A-C940-8709-B90AF142FEB6}"/>
              </a:ext>
            </a:extLst>
          </p:cNvPr>
          <p:cNvSpPr/>
          <p:nvPr/>
        </p:nvSpPr>
        <p:spPr>
          <a:xfrm>
            <a:off x="1025323" y="4642520"/>
            <a:ext cx="854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CD-R</a:t>
            </a:r>
          </a:p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640MB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8298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B83A1F-ED14-4520-AC9C-9F5F5222DCB1}"/>
              </a:ext>
            </a:extLst>
          </p:cNvPr>
          <p:cNvSpPr/>
          <p:nvPr/>
        </p:nvSpPr>
        <p:spPr>
          <a:xfrm>
            <a:off x="926423" y="1063217"/>
            <a:ext cx="1059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disk</a:t>
            </a:r>
          </a:p>
          <a:p>
            <a:pPr algn="ctr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8TB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F4701A7C-0862-46C4-9E96-40582418F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8" y="1663725"/>
            <a:ext cx="1344325" cy="1268504"/>
          </a:xfrm>
          <a:prstGeom prst="rect">
            <a:avLst/>
          </a:prstGeom>
        </p:spPr>
      </p:pic>
      <p:pic>
        <p:nvPicPr>
          <p:cNvPr id="12" name="Picture 11" descr="A picture containing knife&#10;&#10;Description automatically generated">
            <a:extLst>
              <a:ext uri="{FF2B5EF4-FFF2-40B4-BE49-F238E27FC236}">
                <a16:creationId xmlns:a16="http://schemas.microsoft.com/office/drawing/2014/main" id="{E26A3713-07B0-4C0F-A4CB-982F92BCFCE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64" y="3602780"/>
            <a:ext cx="1810841" cy="1211936"/>
          </a:xfrm>
          <a:prstGeom prst="rect">
            <a:avLst/>
          </a:prstGeom>
          <a:effectLst/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FC2F957-455E-428D-B438-3A0B01517660}"/>
              </a:ext>
            </a:extLst>
          </p:cNvPr>
          <p:cNvSpPr/>
          <p:nvPr/>
        </p:nvSpPr>
        <p:spPr>
          <a:xfrm>
            <a:off x="911608" y="3084029"/>
            <a:ext cx="11701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Solid-state</a:t>
            </a:r>
          </a:p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256GB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A picture containing device, sitting, white, table&#10;&#10;Description automatically generated">
            <a:extLst>
              <a:ext uri="{FF2B5EF4-FFF2-40B4-BE49-F238E27FC236}">
                <a16:creationId xmlns:a16="http://schemas.microsoft.com/office/drawing/2014/main" id="{7CF10EE6-C040-4FBF-AC51-945E4F0DA1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8" y="5278025"/>
            <a:ext cx="1344325" cy="1261073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78A107D-0CC2-448C-A3EC-78AC90A19478}"/>
              </a:ext>
            </a:extLst>
          </p:cNvPr>
          <p:cNvSpPr/>
          <p:nvPr/>
        </p:nvSpPr>
        <p:spPr>
          <a:xfrm>
            <a:off x="1025323" y="4642520"/>
            <a:ext cx="854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CD-R</a:t>
            </a:r>
          </a:p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640MB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C52768AB-3883-4F2F-9B30-33AC4161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434" y="558802"/>
            <a:ext cx="8660001" cy="304397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75690A5-F1DF-4AC2-973F-87D2AF7A2B7B}"/>
              </a:ext>
            </a:extLst>
          </p:cNvPr>
          <p:cNvSpPr/>
          <p:nvPr/>
        </p:nvSpPr>
        <p:spPr>
          <a:xfrm>
            <a:off x="917017" y="4682526"/>
            <a:ext cx="1059970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67BF70C-5699-3B41-A695-D1312370978D}"/>
              </a:ext>
            </a:extLst>
          </p:cNvPr>
          <p:cNvSpPr/>
          <p:nvPr/>
        </p:nvSpPr>
        <p:spPr>
          <a:xfrm>
            <a:off x="9841230" y="1382845"/>
            <a:ext cx="2174205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65015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B83A1F-ED14-4520-AC9C-9F5F5222DCB1}"/>
              </a:ext>
            </a:extLst>
          </p:cNvPr>
          <p:cNvSpPr/>
          <p:nvPr/>
        </p:nvSpPr>
        <p:spPr>
          <a:xfrm>
            <a:off x="926423" y="1063217"/>
            <a:ext cx="1059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disk</a:t>
            </a:r>
          </a:p>
          <a:p>
            <a:pPr algn="ctr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8TB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F4701A7C-0862-46C4-9E96-40582418F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8" y="1663725"/>
            <a:ext cx="1344325" cy="1268504"/>
          </a:xfrm>
          <a:prstGeom prst="rect">
            <a:avLst/>
          </a:prstGeom>
        </p:spPr>
      </p:pic>
      <p:pic>
        <p:nvPicPr>
          <p:cNvPr id="12" name="Picture 11" descr="A picture containing knife&#10;&#10;Description automatically generated">
            <a:extLst>
              <a:ext uri="{FF2B5EF4-FFF2-40B4-BE49-F238E27FC236}">
                <a16:creationId xmlns:a16="http://schemas.microsoft.com/office/drawing/2014/main" id="{E26A3713-07B0-4C0F-A4CB-982F92BCFCE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64" y="3602780"/>
            <a:ext cx="1810841" cy="1211936"/>
          </a:xfrm>
          <a:prstGeom prst="rect">
            <a:avLst/>
          </a:prstGeom>
          <a:effectLst/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FC2F957-455E-428D-B438-3A0B01517660}"/>
              </a:ext>
            </a:extLst>
          </p:cNvPr>
          <p:cNvSpPr/>
          <p:nvPr/>
        </p:nvSpPr>
        <p:spPr>
          <a:xfrm>
            <a:off x="911608" y="3084029"/>
            <a:ext cx="11701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Solid-state</a:t>
            </a:r>
          </a:p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256GB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A picture containing device, sitting, white, table&#10;&#10;Description automatically generated">
            <a:extLst>
              <a:ext uri="{FF2B5EF4-FFF2-40B4-BE49-F238E27FC236}">
                <a16:creationId xmlns:a16="http://schemas.microsoft.com/office/drawing/2014/main" id="{7CF10EE6-C040-4FBF-AC51-945E4F0DA1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8" y="5278025"/>
            <a:ext cx="1344325" cy="1261073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C52768AB-3883-4F2F-9B30-33AC4161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434" y="558802"/>
            <a:ext cx="8660001" cy="304397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9F7A3EE-BD96-4C7F-A289-89E483895F2E}"/>
              </a:ext>
            </a:extLst>
          </p:cNvPr>
          <p:cNvSpPr/>
          <p:nvPr/>
        </p:nvSpPr>
        <p:spPr>
          <a:xfrm>
            <a:off x="3355434" y="4362130"/>
            <a:ext cx="24389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640 MB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DD7C193-F72E-4742-B304-DC06835D72FD}"/>
              </a:ext>
            </a:extLst>
          </p:cNvPr>
          <p:cNvCxnSpPr/>
          <p:nvPr/>
        </p:nvCxnSpPr>
        <p:spPr>
          <a:xfrm>
            <a:off x="3355434" y="4981195"/>
            <a:ext cx="243898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7F65F092-0015-4B85-A717-1BC3EE808F02}"/>
              </a:ext>
            </a:extLst>
          </p:cNvPr>
          <p:cNvSpPr/>
          <p:nvPr/>
        </p:nvSpPr>
        <p:spPr>
          <a:xfrm>
            <a:off x="3355434" y="5138700"/>
            <a:ext cx="26218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0.2 MB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0093E10-9E53-491A-9F8E-B48151D2D0C1}"/>
              </a:ext>
            </a:extLst>
          </p:cNvPr>
          <p:cNvSpPr/>
          <p:nvPr/>
        </p:nvSpPr>
        <p:spPr>
          <a:xfrm>
            <a:off x="6096000" y="4661146"/>
            <a:ext cx="48425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≈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3,200 documents 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25E67DA-A24B-3D42-A5C6-DEBED4F36BD0}"/>
              </a:ext>
            </a:extLst>
          </p:cNvPr>
          <p:cNvSpPr/>
          <p:nvPr/>
        </p:nvSpPr>
        <p:spPr>
          <a:xfrm>
            <a:off x="1025323" y="4642520"/>
            <a:ext cx="854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CD-R</a:t>
            </a:r>
          </a:p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640MB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5DE7A46-E001-744A-B052-07A11E2CD09B}"/>
              </a:ext>
            </a:extLst>
          </p:cNvPr>
          <p:cNvSpPr/>
          <p:nvPr/>
        </p:nvSpPr>
        <p:spPr>
          <a:xfrm>
            <a:off x="917017" y="4682526"/>
            <a:ext cx="1059970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341D1B5-5606-D540-A2AC-377CC5789A30}"/>
              </a:ext>
            </a:extLst>
          </p:cNvPr>
          <p:cNvSpPr/>
          <p:nvPr/>
        </p:nvSpPr>
        <p:spPr>
          <a:xfrm>
            <a:off x="9841230" y="1382845"/>
            <a:ext cx="2174205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01566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29D689D-3FBA-4E38-9C7D-C8A9E1E1A286}"/>
              </a:ext>
            </a:extLst>
          </p:cNvPr>
          <p:cNvGrpSpPr/>
          <p:nvPr/>
        </p:nvGrpSpPr>
        <p:grpSpPr>
          <a:xfrm>
            <a:off x="547264" y="1063217"/>
            <a:ext cx="1810841" cy="5475881"/>
            <a:chOff x="547264" y="1063217"/>
            <a:chExt cx="1810841" cy="547588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EB83A1F-ED14-4520-AC9C-9F5F5222DCB1}"/>
                </a:ext>
              </a:extLst>
            </p:cNvPr>
            <p:cNvSpPr/>
            <p:nvPr/>
          </p:nvSpPr>
          <p:spPr>
            <a:xfrm>
              <a:off x="926423" y="1063217"/>
              <a:ext cx="105997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Hard disk</a:t>
              </a:r>
            </a:p>
            <a:p>
              <a:pPr algn="ctr"/>
              <a:r>
                <a:rPr lang="en-GB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8TB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1" name="Picture 10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F4701A7C-0862-46C4-9E96-40582418F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498" y="1663725"/>
              <a:ext cx="1344325" cy="1268504"/>
            </a:xfrm>
            <a:prstGeom prst="rect">
              <a:avLst/>
            </a:prstGeom>
            <a:effectLst>
              <a:glow rad="139700">
                <a:schemeClr val="accent6">
                  <a:satMod val="175000"/>
                  <a:alpha val="40000"/>
                </a:schemeClr>
              </a:glow>
            </a:effectLst>
          </p:spPr>
        </p:pic>
        <p:pic>
          <p:nvPicPr>
            <p:cNvPr id="12" name="Picture 11" descr="A picture containing knife&#10;&#10;Description automatically generated">
              <a:extLst>
                <a:ext uri="{FF2B5EF4-FFF2-40B4-BE49-F238E27FC236}">
                  <a16:creationId xmlns:a16="http://schemas.microsoft.com/office/drawing/2014/main" id="{E26A3713-07B0-4C0F-A4CB-982F92BCF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264" y="3602780"/>
              <a:ext cx="1810841" cy="1211936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FC2F957-455E-428D-B438-3A0B01517660}"/>
                </a:ext>
              </a:extLst>
            </p:cNvPr>
            <p:cNvSpPr/>
            <p:nvPr/>
          </p:nvSpPr>
          <p:spPr>
            <a:xfrm>
              <a:off x="911608" y="3084029"/>
              <a:ext cx="117012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Solid-state</a:t>
              </a:r>
            </a:p>
            <a:p>
              <a:pPr algn="ctr"/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256GB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3" name="Picture 12" descr="A picture containing device, sitting, white, table&#10;&#10;Description automatically generated">
              <a:extLst>
                <a:ext uri="{FF2B5EF4-FFF2-40B4-BE49-F238E27FC236}">
                  <a16:creationId xmlns:a16="http://schemas.microsoft.com/office/drawing/2014/main" id="{7CF10EE6-C040-4FBF-AC51-945E4F0DA1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498" y="5278025"/>
              <a:ext cx="1344325" cy="1261073"/>
            </a:xfrm>
            <a:prstGeom prst="rect">
              <a:avLst/>
            </a:prstGeom>
          </p:spPr>
        </p:pic>
      </p:grpSp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C52768AB-3883-4F2F-9B30-33AC4161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434" y="558802"/>
            <a:ext cx="8660001" cy="304397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75690A5-F1DF-4AC2-973F-87D2AF7A2B7B}"/>
              </a:ext>
            </a:extLst>
          </p:cNvPr>
          <p:cNvSpPr/>
          <p:nvPr/>
        </p:nvSpPr>
        <p:spPr>
          <a:xfrm>
            <a:off x="926423" y="1082071"/>
            <a:ext cx="1059970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A781620-F64B-D74A-92DA-7DF8F740564F}"/>
              </a:ext>
            </a:extLst>
          </p:cNvPr>
          <p:cNvSpPr/>
          <p:nvPr/>
        </p:nvSpPr>
        <p:spPr>
          <a:xfrm>
            <a:off x="1025323" y="4642520"/>
            <a:ext cx="854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CD-R</a:t>
            </a:r>
          </a:p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640MB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EF50C85-DCA9-4540-9BE8-D4F00F4FC0A9}"/>
              </a:ext>
            </a:extLst>
          </p:cNvPr>
          <p:cNvSpPr/>
          <p:nvPr/>
        </p:nvSpPr>
        <p:spPr>
          <a:xfrm>
            <a:off x="9841230" y="2873133"/>
            <a:ext cx="2174205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71101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29D689D-3FBA-4E38-9C7D-C8A9E1E1A286}"/>
              </a:ext>
            </a:extLst>
          </p:cNvPr>
          <p:cNvGrpSpPr/>
          <p:nvPr/>
        </p:nvGrpSpPr>
        <p:grpSpPr>
          <a:xfrm>
            <a:off x="547264" y="1063217"/>
            <a:ext cx="1810841" cy="5475881"/>
            <a:chOff x="547264" y="1063217"/>
            <a:chExt cx="1810841" cy="547588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3EB83A1F-ED14-4520-AC9C-9F5F5222DCB1}"/>
                </a:ext>
              </a:extLst>
            </p:cNvPr>
            <p:cNvSpPr/>
            <p:nvPr/>
          </p:nvSpPr>
          <p:spPr>
            <a:xfrm>
              <a:off x="926423" y="1063217"/>
              <a:ext cx="105997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Hard disk</a:t>
              </a:r>
            </a:p>
            <a:p>
              <a:pPr algn="ctr"/>
              <a:r>
                <a:rPr lang="en-GB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8TB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1" name="Picture 10" descr="A picture containing electronics, disk, game, table&#10;&#10;Description automatically generated">
              <a:extLst>
                <a:ext uri="{FF2B5EF4-FFF2-40B4-BE49-F238E27FC236}">
                  <a16:creationId xmlns:a16="http://schemas.microsoft.com/office/drawing/2014/main" id="{F4701A7C-0862-46C4-9E96-40582418F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498" y="1663725"/>
              <a:ext cx="1344325" cy="1268504"/>
            </a:xfrm>
            <a:prstGeom prst="rect">
              <a:avLst/>
            </a:prstGeom>
            <a:effectLst>
              <a:glow rad="101600">
                <a:schemeClr val="accent6">
                  <a:satMod val="175000"/>
                  <a:alpha val="40000"/>
                </a:schemeClr>
              </a:glow>
            </a:effectLst>
          </p:spPr>
        </p:pic>
        <p:pic>
          <p:nvPicPr>
            <p:cNvPr id="12" name="Picture 11" descr="A picture containing knife&#10;&#10;Description automatically generated">
              <a:extLst>
                <a:ext uri="{FF2B5EF4-FFF2-40B4-BE49-F238E27FC236}">
                  <a16:creationId xmlns:a16="http://schemas.microsoft.com/office/drawing/2014/main" id="{E26A3713-07B0-4C0F-A4CB-982F92BCF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264" y="3602780"/>
              <a:ext cx="1810841" cy="1211936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FC2F957-455E-428D-B438-3A0B01517660}"/>
                </a:ext>
              </a:extLst>
            </p:cNvPr>
            <p:cNvSpPr/>
            <p:nvPr/>
          </p:nvSpPr>
          <p:spPr>
            <a:xfrm>
              <a:off x="911608" y="3084029"/>
              <a:ext cx="117012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Solid-state</a:t>
              </a:r>
            </a:p>
            <a:p>
              <a:pPr algn="ctr"/>
              <a:r>
                <a:rPr lang="en-GB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256GB</a:t>
              </a:r>
              <a:endPara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3" name="Picture 12" descr="A picture containing device, sitting, white, table&#10;&#10;Description automatically generated">
              <a:extLst>
                <a:ext uri="{FF2B5EF4-FFF2-40B4-BE49-F238E27FC236}">
                  <a16:creationId xmlns:a16="http://schemas.microsoft.com/office/drawing/2014/main" id="{7CF10EE6-C040-4FBF-AC51-945E4F0DA1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498" y="5278025"/>
              <a:ext cx="1344325" cy="1261073"/>
            </a:xfrm>
            <a:prstGeom prst="rect">
              <a:avLst/>
            </a:prstGeom>
          </p:spPr>
        </p:pic>
      </p:grpSp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C52768AB-3883-4F2F-9B30-33AC4161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434" y="558802"/>
            <a:ext cx="8660001" cy="304397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75690A5-F1DF-4AC2-973F-87D2AF7A2B7B}"/>
              </a:ext>
            </a:extLst>
          </p:cNvPr>
          <p:cNvSpPr/>
          <p:nvPr/>
        </p:nvSpPr>
        <p:spPr>
          <a:xfrm>
            <a:off x="926423" y="1080312"/>
            <a:ext cx="1059970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C405199-63D2-4E03-8410-C40E9D55015B}"/>
              </a:ext>
            </a:extLst>
          </p:cNvPr>
          <p:cNvSpPr/>
          <p:nvPr/>
        </p:nvSpPr>
        <p:spPr>
          <a:xfrm>
            <a:off x="3355434" y="4362130"/>
            <a:ext cx="292344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8,000,000 MB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06E97ED-9EA1-4A01-95FA-847A78CA70EB}"/>
              </a:ext>
            </a:extLst>
          </p:cNvPr>
          <p:cNvCxnSpPr/>
          <p:nvPr/>
        </p:nvCxnSpPr>
        <p:spPr>
          <a:xfrm>
            <a:off x="3355434" y="4981195"/>
            <a:ext cx="243898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7BFD1555-D309-4CB0-900C-388EB9E430A1}"/>
              </a:ext>
            </a:extLst>
          </p:cNvPr>
          <p:cNvSpPr/>
          <p:nvPr/>
        </p:nvSpPr>
        <p:spPr>
          <a:xfrm>
            <a:off x="3355434" y="5138700"/>
            <a:ext cx="26218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62.9 MB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D051EC6-3123-41E3-B2B1-76B91364DAA5}"/>
              </a:ext>
            </a:extLst>
          </p:cNvPr>
          <p:cNvSpPr/>
          <p:nvPr/>
        </p:nvSpPr>
        <p:spPr>
          <a:xfrm>
            <a:off x="6096000" y="4661146"/>
            <a:ext cx="48425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≈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127,186 videos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A6856E9-06BA-4CA1-AFD6-E6BC5A76EB99}"/>
              </a:ext>
            </a:extLst>
          </p:cNvPr>
          <p:cNvSpPr/>
          <p:nvPr/>
        </p:nvSpPr>
        <p:spPr>
          <a:xfrm>
            <a:off x="9841230" y="2873133"/>
            <a:ext cx="2174205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93B0542-F26E-3A42-AA20-7BA8E1E91CE3}"/>
              </a:ext>
            </a:extLst>
          </p:cNvPr>
          <p:cNvSpPr/>
          <p:nvPr/>
        </p:nvSpPr>
        <p:spPr>
          <a:xfrm>
            <a:off x="1025323" y="4642520"/>
            <a:ext cx="854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CD-R</a:t>
            </a:r>
          </a:p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640MB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6321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B83A1F-ED14-4520-AC9C-9F5F5222DCB1}"/>
              </a:ext>
            </a:extLst>
          </p:cNvPr>
          <p:cNvSpPr/>
          <p:nvPr/>
        </p:nvSpPr>
        <p:spPr>
          <a:xfrm>
            <a:off x="926423" y="1063217"/>
            <a:ext cx="1059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disk</a:t>
            </a:r>
          </a:p>
          <a:p>
            <a:pPr algn="ctr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8TB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F4701A7C-0862-46C4-9E96-40582418F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8" y="1663725"/>
            <a:ext cx="1344325" cy="1268504"/>
          </a:xfrm>
          <a:prstGeom prst="rect">
            <a:avLst/>
          </a:prstGeom>
        </p:spPr>
      </p:pic>
      <p:pic>
        <p:nvPicPr>
          <p:cNvPr id="12" name="Picture 11" descr="A picture containing knife&#10;&#10;Description automatically generated">
            <a:extLst>
              <a:ext uri="{FF2B5EF4-FFF2-40B4-BE49-F238E27FC236}">
                <a16:creationId xmlns:a16="http://schemas.microsoft.com/office/drawing/2014/main" id="{E26A3713-07B0-4C0F-A4CB-982F92BCFCE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64" y="3602780"/>
            <a:ext cx="1810841" cy="121193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FC2F957-455E-428D-B438-3A0B01517660}"/>
              </a:ext>
            </a:extLst>
          </p:cNvPr>
          <p:cNvSpPr/>
          <p:nvPr/>
        </p:nvSpPr>
        <p:spPr>
          <a:xfrm>
            <a:off x="911608" y="3084029"/>
            <a:ext cx="11701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Solid-state</a:t>
            </a:r>
          </a:p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256GB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A picture containing device, sitting, white, table&#10;&#10;Description automatically generated">
            <a:extLst>
              <a:ext uri="{FF2B5EF4-FFF2-40B4-BE49-F238E27FC236}">
                <a16:creationId xmlns:a16="http://schemas.microsoft.com/office/drawing/2014/main" id="{7CF10EE6-C040-4FBF-AC51-945E4F0DA1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8" y="5278025"/>
            <a:ext cx="1344325" cy="1261073"/>
          </a:xfrm>
          <a:prstGeom prst="rect">
            <a:avLst/>
          </a:prstGeom>
        </p:spPr>
      </p:pic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C52768AB-3883-4F2F-9B30-33AC4161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434" y="558802"/>
            <a:ext cx="8660001" cy="304397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75690A5-F1DF-4AC2-973F-87D2AF7A2B7B}"/>
              </a:ext>
            </a:extLst>
          </p:cNvPr>
          <p:cNvSpPr/>
          <p:nvPr/>
        </p:nvSpPr>
        <p:spPr>
          <a:xfrm>
            <a:off x="949675" y="3130596"/>
            <a:ext cx="1059970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166B22E-248F-5A49-921D-C2EC110282B9}"/>
              </a:ext>
            </a:extLst>
          </p:cNvPr>
          <p:cNvSpPr/>
          <p:nvPr/>
        </p:nvSpPr>
        <p:spPr>
          <a:xfrm>
            <a:off x="1025323" y="4642520"/>
            <a:ext cx="854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CD-R</a:t>
            </a:r>
          </a:p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640MB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B2D1A5D-DDA1-B644-9356-B478CC484BF9}"/>
              </a:ext>
            </a:extLst>
          </p:cNvPr>
          <p:cNvSpPr/>
          <p:nvPr/>
        </p:nvSpPr>
        <p:spPr>
          <a:xfrm>
            <a:off x="9841230" y="1896525"/>
            <a:ext cx="2174205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3047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B83A1F-ED14-4520-AC9C-9F5F5222DCB1}"/>
              </a:ext>
            </a:extLst>
          </p:cNvPr>
          <p:cNvSpPr/>
          <p:nvPr/>
        </p:nvSpPr>
        <p:spPr>
          <a:xfrm>
            <a:off x="926423" y="1063217"/>
            <a:ext cx="1059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disk</a:t>
            </a:r>
          </a:p>
          <a:p>
            <a:pPr algn="ctr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8TB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F4701A7C-0862-46C4-9E96-40582418F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8" y="1663725"/>
            <a:ext cx="1344325" cy="1268504"/>
          </a:xfrm>
          <a:prstGeom prst="rect">
            <a:avLst/>
          </a:prstGeom>
        </p:spPr>
      </p:pic>
      <p:pic>
        <p:nvPicPr>
          <p:cNvPr id="12" name="Picture 11" descr="A picture containing knife&#10;&#10;Description automatically generated">
            <a:extLst>
              <a:ext uri="{FF2B5EF4-FFF2-40B4-BE49-F238E27FC236}">
                <a16:creationId xmlns:a16="http://schemas.microsoft.com/office/drawing/2014/main" id="{E26A3713-07B0-4C0F-A4CB-982F92BCFCE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64" y="3602780"/>
            <a:ext cx="1810841" cy="1211936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FC2F957-455E-428D-B438-3A0B01517660}"/>
              </a:ext>
            </a:extLst>
          </p:cNvPr>
          <p:cNvSpPr/>
          <p:nvPr/>
        </p:nvSpPr>
        <p:spPr>
          <a:xfrm>
            <a:off x="911608" y="3084029"/>
            <a:ext cx="11701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Solid-state</a:t>
            </a:r>
          </a:p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256GB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A picture containing device, sitting, white, table&#10;&#10;Description automatically generated">
            <a:extLst>
              <a:ext uri="{FF2B5EF4-FFF2-40B4-BE49-F238E27FC236}">
                <a16:creationId xmlns:a16="http://schemas.microsoft.com/office/drawing/2014/main" id="{7CF10EE6-C040-4FBF-AC51-945E4F0DA1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8" y="5278025"/>
            <a:ext cx="1344325" cy="1261073"/>
          </a:xfrm>
          <a:prstGeom prst="rect">
            <a:avLst/>
          </a:prstGeom>
        </p:spPr>
      </p:pic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C52768AB-3883-4F2F-9B30-33AC4161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434" y="558802"/>
            <a:ext cx="8660001" cy="304397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6E6D860F-D329-4505-BCBA-50C75CCDC1FF}"/>
              </a:ext>
            </a:extLst>
          </p:cNvPr>
          <p:cNvSpPr/>
          <p:nvPr/>
        </p:nvSpPr>
        <p:spPr>
          <a:xfrm>
            <a:off x="3355434" y="4362130"/>
            <a:ext cx="24389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256,000 MB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5243EF7-33E8-4CA7-9215-7AEC1589E831}"/>
              </a:ext>
            </a:extLst>
          </p:cNvPr>
          <p:cNvCxnSpPr/>
          <p:nvPr/>
        </p:nvCxnSpPr>
        <p:spPr>
          <a:xfrm>
            <a:off x="3355434" y="4981195"/>
            <a:ext cx="243898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65C3BC4B-F91E-4313-83B1-0E8DDC738DA4}"/>
              </a:ext>
            </a:extLst>
          </p:cNvPr>
          <p:cNvSpPr/>
          <p:nvPr/>
        </p:nvSpPr>
        <p:spPr>
          <a:xfrm>
            <a:off x="9841230" y="1896525"/>
            <a:ext cx="2174205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C909681-6117-48EE-A9A2-A56DAF1CEEE7}"/>
              </a:ext>
            </a:extLst>
          </p:cNvPr>
          <p:cNvSpPr/>
          <p:nvPr/>
        </p:nvSpPr>
        <p:spPr>
          <a:xfrm>
            <a:off x="3355434" y="5138700"/>
            <a:ext cx="26218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4.3 MB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CDFB4D4-1F06-4400-9954-DD6E64E92B23}"/>
              </a:ext>
            </a:extLst>
          </p:cNvPr>
          <p:cNvSpPr/>
          <p:nvPr/>
        </p:nvSpPr>
        <p:spPr>
          <a:xfrm>
            <a:off x="6096000" y="4661146"/>
            <a:ext cx="48425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≈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59,534 photos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F8BBEF2-87A5-434A-9DEB-8F7143ACF22A}"/>
              </a:ext>
            </a:extLst>
          </p:cNvPr>
          <p:cNvSpPr/>
          <p:nvPr/>
        </p:nvSpPr>
        <p:spPr>
          <a:xfrm>
            <a:off x="1025323" y="4642520"/>
            <a:ext cx="854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CD-R</a:t>
            </a:r>
          </a:p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640MB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2F74CC1-B9D3-7D47-A313-6F254FFA8019}"/>
              </a:ext>
            </a:extLst>
          </p:cNvPr>
          <p:cNvSpPr/>
          <p:nvPr/>
        </p:nvSpPr>
        <p:spPr>
          <a:xfrm>
            <a:off x="949675" y="3130596"/>
            <a:ext cx="1059970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83407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B83A1F-ED14-4520-AC9C-9F5F5222DCB1}"/>
              </a:ext>
            </a:extLst>
          </p:cNvPr>
          <p:cNvSpPr/>
          <p:nvPr/>
        </p:nvSpPr>
        <p:spPr>
          <a:xfrm>
            <a:off x="926423" y="1063217"/>
            <a:ext cx="1059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disk</a:t>
            </a:r>
          </a:p>
          <a:p>
            <a:pPr algn="ctr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8TB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F4701A7C-0862-46C4-9E96-40582418F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8" y="1663725"/>
            <a:ext cx="1344325" cy="1268504"/>
          </a:xfrm>
          <a:prstGeom prst="rect">
            <a:avLst/>
          </a:prstGeom>
        </p:spPr>
      </p:pic>
      <p:pic>
        <p:nvPicPr>
          <p:cNvPr id="12" name="Picture 11" descr="A picture containing knife&#10;&#10;Description automatically generated">
            <a:extLst>
              <a:ext uri="{FF2B5EF4-FFF2-40B4-BE49-F238E27FC236}">
                <a16:creationId xmlns:a16="http://schemas.microsoft.com/office/drawing/2014/main" id="{E26A3713-07B0-4C0F-A4CB-982F92BCFCE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64" y="3602780"/>
            <a:ext cx="1810841" cy="1211936"/>
          </a:xfrm>
          <a:prstGeom prst="rect">
            <a:avLst/>
          </a:prstGeom>
          <a:effectLst/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FC2F957-455E-428D-B438-3A0B01517660}"/>
              </a:ext>
            </a:extLst>
          </p:cNvPr>
          <p:cNvSpPr/>
          <p:nvPr/>
        </p:nvSpPr>
        <p:spPr>
          <a:xfrm>
            <a:off x="911608" y="3084029"/>
            <a:ext cx="11701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Solid-state</a:t>
            </a:r>
          </a:p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256GB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A picture containing device, sitting, white, table&#10;&#10;Description automatically generated">
            <a:extLst>
              <a:ext uri="{FF2B5EF4-FFF2-40B4-BE49-F238E27FC236}">
                <a16:creationId xmlns:a16="http://schemas.microsoft.com/office/drawing/2014/main" id="{7CF10EE6-C040-4FBF-AC51-945E4F0DA1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8" y="5278025"/>
            <a:ext cx="1344325" cy="1261073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C52768AB-3883-4F2F-9B30-33AC4161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434" y="558802"/>
            <a:ext cx="8660001" cy="304397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743011DF-BB50-4C46-9175-21BC29D1514C}"/>
              </a:ext>
            </a:extLst>
          </p:cNvPr>
          <p:cNvSpPr/>
          <p:nvPr/>
        </p:nvSpPr>
        <p:spPr>
          <a:xfrm>
            <a:off x="1025323" y="4642520"/>
            <a:ext cx="854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CD-R</a:t>
            </a:r>
          </a:p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640MB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4C627B8-7F05-E04B-9D0D-FE33C9274298}"/>
              </a:ext>
            </a:extLst>
          </p:cNvPr>
          <p:cNvSpPr/>
          <p:nvPr/>
        </p:nvSpPr>
        <p:spPr>
          <a:xfrm>
            <a:off x="917017" y="4682526"/>
            <a:ext cx="1059970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3BC7F77-2051-334B-8DAC-AE5C021705F3}"/>
              </a:ext>
            </a:extLst>
          </p:cNvPr>
          <p:cNvSpPr/>
          <p:nvPr/>
        </p:nvSpPr>
        <p:spPr>
          <a:xfrm>
            <a:off x="9841230" y="2381720"/>
            <a:ext cx="2174205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3090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265951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B83A1F-ED14-4520-AC9C-9F5F5222DCB1}"/>
              </a:ext>
            </a:extLst>
          </p:cNvPr>
          <p:cNvSpPr/>
          <p:nvPr/>
        </p:nvSpPr>
        <p:spPr>
          <a:xfrm>
            <a:off x="926423" y="1063217"/>
            <a:ext cx="10599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Hard disk</a:t>
            </a:r>
          </a:p>
          <a:p>
            <a:pPr algn="ctr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8TB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picture containing electronics, disk, game, table&#10;&#10;Description automatically generated">
            <a:extLst>
              <a:ext uri="{FF2B5EF4-FFF2-40B4-BE49-F238E27FC236}">
                <a16:creationId xmlns:a16="http://schemas.microsoft.com/office/drawing/2014/main" id="{F4701A7C-0862-46C4-9E96-40582418F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8" y="1663725"/>
            <a:ext cx="1344325" cy="1268504"/>
          </a:xfrm>
          <a:prstGeom prst="rect">
            <a:avLst/>
          </a:prstGeom>
        </p:spPr>
      </p:pic>
      <p:pic>
        <p:nvPicPr>
          <p:cNvPr id="12" name="Picture 11" descr="A picture containing knife&#10;&#10;Description automatically generated">
            <a:extLst>
              <a:ext uri="{FF2B5EF4-FFF2-40B4-BE49-F238E27FC236}">
                <a16:creationId xmlns:a16="http://schemas.microsoft.com/office/drawing/2014/main" id="{E26A3713-07B0-4C0F-A4CB-982F92BCFCE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64" y="3602780"/>
            <a:ext cx="1810841" cy="1211936"/>
          </a:xfrm>
          <a:prstGeom prst="rect">
            <a:avLst/>
          </a:prstGeom>
          <a:effectLst/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FC2F957-455E-428D-B438-3A0B01517660}"/>
              </a:ext>
            </a:extLst>
          </p:cNvPr>
          <p:cNvSpPr/>
          <p:nvPr/>
        </p:nvSpPr>
        <p:spPr>
          <a:xfrm>
            <a:off x="911608" y="3084029"/>
            <a:ext cx="11701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Solid-state</a:t>
            </a:r>
          </a:p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256GB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A picture containing device, sitting, white, table&#10;&#10;Description automatically generated">
            <a:extLst>
              <a:ext uri="{FF2B5EF4-FFF2-40B4-BE49-F238E27FC236}">
                <a16:creationId xmlns:a16="http://schemas.microsoft.com/office/drawing/2014/main" id="{7CF10EE6-C040-4FBF-AC51-945E4F0DA1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8" y="5278025"/>
            <a:ext cx="1344325" cy="1261073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C52768AB-3883-4F2F-9B30-33AC4161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434" y="558802"/>
            <a:ext cx="8660001" cy="304397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9F7A3EE-BD96-4C7F-A289-89E483895F2E}"/>
              </a:ext>
            </a:extLst>
          </p:cNvPr>
          <p:cNvSpPr/>
          <p:nvPr/>
        </p:nvSpPr>
        <p:spPr>
          <a:xfrm>
            <a:off x="3355434" y="4362130"/>
            <a:ext cx="24389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640 MB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DD7C193-F72E-4742-B304-DC06835D72FD}"/>
              </a:ext>
            </a:extLst>
          </p:cNvPr>
          <p:cNvCxnSpPr/>
          <p:nvPr/>
        </p:nvCxnSpPr>
        <p:spPr>
          <a:xfrm>
            <a:off x="3355434" y="4981195"/>
            <a:ext cx="243898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750EDB52-1750-41B7-98CA-89C055586F3A}"/>
              </a:ext>
            </a:extLst>
          </p:cNvPr>
          <p:cNvSpPr/>
          <p:nvPr/>
        </p:nvSpPr>
        <p:spPr>
          <a:xfrm>
            <a:off x="9841230" y="2381720"/>
            <a:ext cx="2174205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C6CF686-2A19-421F-A28E-8620301E3097}"/>
              </a:ext>
            </a:extLst>
          </p:cNvPr>
          <p:cNvSpPr/>
          <p:nvPr/>
        </p:nvSpPr>
        <p:spPr>
          <a:xfrm>
            <a:off x="3355434" y="5138700"/>
            <a:ext cx="26218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8.4 MB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D9664A8-DE40-45EA-B08B-ABC2F79B65F2}"/>
              </a:ext>
            </a:extLst>
          </p:cNvPr>
          <p:cNvSpPr/>
          <p:nvPr/>
        </p:nvSpPr>
        <p:spPr>
          <a:xfrm>
            <a:off x="6096000" y="4661146"/>
            <a:ext cx="48425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≈</a:t>
            </a:r>
            <a:r>
              <a:rPr lang="en-GB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76 music files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72D88AE-929A-0E4E-9D1E-BEB8D676B720}"/>
              </a:ext>
            </a:extLst>
          </p:cNvPr>
          <p:cNvSpPr/>
          <p:nvPr/>
        </p:nvSpPr>
        <p:spPr>
          <a:xfrm>
            <a:off x="1025323" y="4642520"/>
            <a:ext cx="854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CD-R</a:t>
            </a:r>
          </a:p>
          <a:p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640MB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4E5A71B-EE3B-AB4F-8A88-4D635A715667}"/>
              </a:ext>
            </a:extLst>
          </p:cNvPr>
          <p:cNvSpPr/>
          <p:nvPr/>
        </p:nvSpPr>
        <p:spPr>
          <a:xfrm>
            <a:off x="917017" y="4682526"/>
            <a:ext cx="1059970" cy="56631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91705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3213444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text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CCB925B-D203-4E7B-BDE5-E799947995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913865"/>
              </p:ext>
            </p:extLst>
          </p:nvPr>
        </p:nvGraphicFramePr>
        <p:xfrm>
          <a:off x="6579795" y="2091265"/>
          <a:ext cx="5432490" cy="20516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830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911995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2709665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Text file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Bits per character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Based on the standard ASCII character set being used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No. of characters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Including spaces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 anchor="ctr"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 anchor="ctr"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 anchor="ctr"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C8A295D4-F9C7-4F83-A082-FBA9AFB42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113" y="523174"/>
            <a:ext cx="1270413" cy="127041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07C6A3A-2F8B-4629-9F88-FFA6DF5AE636}"/>
              </a:ext>
            </a:extLst>
          </p:cNvPr>
          <p:cNvSpPr/>
          <p:nvPr/>
        </p:nvSpPr>
        <p:spPr>
          <a:xfrm>
            <a:off x="9498562" y="548472"/>
            <a:ext cx="14815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Bits per character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 of characters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44EB32C-8292-46DE-98FA-AEF0D83528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935" y="1319174"/>
            <a:ext cx="4737003" cy="5267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8180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3213444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text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CCB925B-D203-4E7B-BDE5-E799947995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904189"/>
              </p:ext>
            </p:extLst>
          </p:nvPr>
        </p:nvGraphicFramePr>
        <p:xfrm>
          <a:off x="6579795" y="2091265"/>
          <a:ext cx="5432490" cy="20516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830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911995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2709665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Text file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Bits per character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7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Based on the standard ASCII character set being used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No. of characters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Including spaces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pPr algn="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800" b="0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C8A295D4-F9C7-4F83-A082-FBA9AFB42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113" y="523174"/>
            <a:ext cx="1270413" cy="127041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07C6A3A-2F8B-4629-9F88-FFA6DF5AE636}"/>
              </a:ext>
            </a:extLst>
          </p:cNvPr>
          <p:cNvSpPr/>
          <p:nvPr/>
        </p:nvSpPr>
        <p:spPr>
          <a:xfrm>
            <a:off x="9498562" y="548472"/>
            <a:ext cx="14815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Bits per character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 of characters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44EB32C-8292-46DE-98FA-AEF0D83528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935" y="1319174"/>
            <a:ext cx="4737003" cy="5267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5056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3213444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text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CCB925B-D203-4E7B-BDE5-E799947995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3096245"/>
              </p:ext>
            </p:extLst>
          </p:nvPr>
        </p:nvGraphicFramePr>
        <p:xfrm>
          <a:off x="6579795" y="2091265"/>
          <a:ext cx="5432490" cy="20516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830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911995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2709665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Text file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Bits per character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Based on the standard ASCII character set being used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No. of characters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244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Including spaces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pPr algn="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800" b="0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C8A295D4-F9C7-4F83-A082-FBA9AFB42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113" y="523174"/>
            <a:ext cx="1270413" cy="127041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07C6A3A-2F8B-4629-9F88-FFA6DF5AE636}"/>
              </a:ext>
            </a:extLst>
          </p:cNvPr>
          <p:cNvSpPr/>
          <p:nvPr/>
        </p:nvSpPr>
        <p:spPr>
          <a:xfrm>
            <a:off x="9498562" y="548472"/>
            <a:ext cx="14815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Bits per character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 of characters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44EB32C-8292-46DE-98FA-AEF0D83528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935" y="1319174"/>
            <a:ext cx="4737003" cy="5267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9419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3213444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text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CCB925B-D203-4E7B-BDE5-E799947995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885366"/>
              </p:ext>
            </p:extLst>
          </p:nvPr>
        </p:nvGraphicFramePr>
        <p:xfrm>
          <a:off x="6579795" y="2091265"/>
          <a:ext cx="5432490" cy="20516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830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911995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2709665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Text file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Bits per character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Based on the standard ASCII character set being used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No. of characters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244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Including spaces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7 × 244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=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1,708 bits = </a:t>
                      </a:r>
                      <a:r>
                        <a:rPr lang="en-GB" sz="1800" b="0" dirty="0"/>
                        <a:t>214 bytes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C8A295D4-F9C7-4F83-A082-FBA9AFB42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113" y="523174"/>
            <a:ext cx="1270413" cy="127041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07C6A3A-2F8B-4629-9F88-FFA6DF5AE636}"/>
              </a:ext>
            </a:extLst>
          </p:cNvPr>
          <p:cNvSpPr/>
          <p:nvPr/>
        </p:nvSpPr>
        <p:spPr>
          <a:xfrm>
            <a:off x="9498562" y="548472"/>
            <a:ext cx="14815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Bits per character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 of characters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44EB32C-8292-46DE-98FA-AEF0D83528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935" y="1319174"/>
            <a:ext cx="4737003" cy="5267401"/>
          </a:xfrm>
          <a:prstGeom prst="rect">
            <a:avLst/>
          </a:prstGeom>
        </p:spPr>
      </p:pic>
      <p:pic>
        <p:nvPicPr>
          <p:cNvPr id="3" name="Picture 2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883D0FEF-146F-4314-B79B-30E9916105D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788" y="5185539"/>
            <a:ext cx="1401036" cy="140103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A931EAB-389F-4C9A-A903-655D2AAF0B90}"/>
              </a:ext>
            </a:extLst>
          </p:cNvPr>
          <p:cNvSpPr/>
          <p:nvPr/>
        </p:nvSpPr>
        <p:spPr>
          <a:xfrm>
            <a:off x="8349821" y="5272625"/>
            <a:ext cx="362657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cover the topic of character sets in more detail in our video titled</a:t>
            </a:r>
          </a:p>
          <a:p>
            <a:pPr algn="ctr"/>
            <a:r>
              <a:rPr lang="en-GB" b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GCSE OCR 1.2 Representing characters and character sets</a:t>
            </a:r>
            <a:endParaRPr lang="en-GB" sz="1050" b="1" dirty="0">
              <a:solidFill>
                <a:schemeClr val="accent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55067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349627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sound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C8075B43-C3EF-4C4D-A91B-5A35D4B58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113" y="523174"/>
            <a:ext cx="1270413" cy="1270413"/>
          </a:xfrm>
          <a:prstGeom prst="rect">
            <a:avLst/>
          </a:prstGeom>
        </p:spPr>
      </p:pic>
      <p:sp>
        <p:nvSpPr>
          <p:cNvPr id="84" name="Rectangle 83">
            <a:extLst>
              <a:ext uri="{FF2B5EF4-FFF2-40B4-BE49-F238E27FC236}">
                <a16:creationId xmlns:a16="http://schemas.microsoft.com/office/drawing/2014/main" id="{AAECF125-6CC1-4F29-952C-71845CA8B154}"/>
              </a:ext>
            </a:extLst>
          </p:cNvPr>
          <p:cNvSpPr/>
          <p:nvPr/>
        </p:nvSpPr>
        <p:spPr>
          <a:xfrm>
            <a:off x="9537506" y="470148"/>
            <a:ext cx="117660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Sample rate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Duration (s)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 depth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D959ED-D602-472A-BB0B-81901BFE1C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15" y="1793587"/>
            <a:ext cx="6205860" cy="49032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CCB925B-D203-4E7B-BDE5-E799947995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1906942"/>
              </p:ext>
            </p:extLst>
          </p:nvPr>
        </p:nvGraphicFramePr>
        <p:xfrm>
          <a:off x="6579795" y="2091265"/>
          <a:ext cx="5432490" cy="2571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830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911995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2709665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Sound file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Sample rate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samples per second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Duration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Length of sample in seconds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Bit depth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bits required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to store each sample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7827112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37442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349627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sound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C8075B43-C3EF-4C4D-A91B-5A35D4B58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113" y="523174"/>
            <a:ext cx="1270413" cy="1270413"/>
          </a:xfrm>
          <a:prstGeom prst="rect">
            <a:avLst/>
          </a:prstGeom>
        </p:spPr>
      </p:pic>
      <p:sp>
        <p:nvSpPr>
          <p:cNvPr id="84" name="Rectangle 83">
            <a:extLst>
              <a:ext uri="{FF2B5EF4-FFF2-40B4-BE49-F238E27FC236}">
                <a16:creationId xmlns:a16="http://schemas.microsoft.com/office/drawing/2014/main" id="{AAECF125-6CC1-4F29-952C-71845CA8B154}"/>
              </a:ext>
            </a:extLst>
          </p:cNvPr>
          <p:cNvSpPr/>
          <p:nvPr/>
        </p:nvSpPr>
        <p:spPr>
          <a:xfrm>
            <a:off x="9537506" y="470148"/>
            <a:ext cx="117660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Sample rate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Duration (s)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 depth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D959ED-D602-472A-BB0B-81901BFE1C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15" y="1793587"/>
            <a:ext cx="6205860" cy="49032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CCB925B-D203-4E7B-BDE5-E799947995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439189"/>
              </p:ext>
            </p:extLst>
          </p:nvPr>
        </p:nvGraphicFramePr>
        <p:xfrm>
          <a:off x="6579795" y="2091265"/>
          <a:ext cx="5432490" cy="2571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830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911995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2709665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Sound file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Sample rate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6</a:t>
                      </a:r>
                      <a:endParaRPr lang="en-GB" sz="1400" b="1" dirty="0"/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samples per second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Duration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Length of sample in seconds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Bit depth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bits required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to store each sample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7827112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4727C263-0B6D-4ECD-A73B-8F9B5A11D8DD}"/>
              </a:ext>
            </a:extLst>
          </p:cNvPr>
          <p:cNvSpPr/>
          <p:nvPr/>
        </p:nvSpPr>
        <p:spPr>
          <a:xfrm>
            <a:off x="3067205" y="1793587"/>
            <a:ext cx="1532787" cy="3962965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88611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349627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sound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C8075B43-C3EF-4C4D-A91B-5A35D4B58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113" y="523174"/>
            <a:ext cx="1270413" cy="1270413"/>
          </a:xfrm>
          <a:prstGeom prst="rect">
            <a:avLst/>
          </a:prstGeom>
        </p:spPr>
      </p:pic>
      <p:sp>
        <p:nvSpPr>
          <p:cNvPr id="84" name="Rectangle 83">
            <a:extLst>
              <a:ext uri="{FF2B5EF4-FFF2-40B4-BE49-F238E27FC236}">
                <a16:creationId xmlns:a16="http://schemas.microsoft.com/office/drawing/2014/main" id="{AAECF125-6CC1-4F29-952C-71845CA8B154}"/>
              </a:ext>
            </a:extLst>
          </p:cNvPr>
          <p:cNvSpPr/>
          <p:nvPr/>
        </p:nvSpPr>
        <p:spPr>
          <a:xfrm>
            <a:off x="9537506" y="470148"/>
            <a:ext cx="117660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Sample rate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Duration (s)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 depth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D959ED-D602-472A-BB0B-81901BFE1C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15" y="1793587"/>
            <a:ext cx="6205860" cy="49032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CCB925B-D203-4E7B-BDE5-E799947995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8758714"/>
              </p:ext>
            </p:extLst>
          </p:nvPr>
        </p:nvGraphicFramePr>
        <p:xfrm>
          <a:off x="6579795" y="2091265"/>
          <a:ext cx="5432490" cy="2571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830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911995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2709665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Sound file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Sample rate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6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samples per second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Duration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3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Length of sample in seconds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Bit depth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bits required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to store each sample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7827112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4727C263-0B6D-4ECD-A73B-8F9B5A11D8DD}"/>
              </a:ext>
            </a:extLst>
          </p:cNvPr>
          <p:cNvSpPr/>
          <p:nvPr/>
        </p:nvSpPr>
        <p:spPr>
          <a:xfrm>
            <a:off x="1427584" y="5840964"/>
            <a:ext cx="4870579" cy="233265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06299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349627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sound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C8075B43-C3EF-4C4D-A91B-5A35D4B58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113" y="523174"/>
            <a:ext cx="1270413" cy="1270413"/>
          </a:xfrm>
          <a:prstGeom prst="rect">
            <a:avLst/>
          </a:prstGeom>
        </p:spPr>
      </p:pic>
      <p:sp>
        <p:nvSpPr>
          <p:cNvPr id="84" name="Rectangle 83">
            <a:extLst>
              <a:ext uri="{FF2B5EF4-FFF2-40B4-BE49-F238E27FC236}">
                <a16:creationId xmlns:a16="http://schemas.microsoft.com/office/drawing/2014/main" id="{AAECF125-6CC1-4F29-952C-71845CA8B154}"/>
              </a:ext>
            </a:extLst>
          </p:cNvPr>
          <p:cNvSpPr/>
          <p:nvPr/>
        </p:nvSpPr>
        <p:spPr>
          <a:xfrm>
            <a:off x="9537506" y="470148"/>
            <a:ext cx="117660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Sample rate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Duration (s)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 depth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D959ED-D602-472A-BB0B-81901BFE1C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15" y="1793587"/>
            <a:ext cx="6205860" cy="49032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CCB925B-D203-4E7B-BDE5-E799947995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518016"/>
              </p:ext>
            </p:extLst>
          </p:nvPr>
        </p:nvGraphicFramePr>
        <p:xfrm>
          <a:off x="6579795" y="2091265"/>
          <a:ext cx="5432490" cy="2571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830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911995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2709665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Sound file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Sample rate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6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samples per second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Duration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3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Length of sample in seconds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Bit depth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4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bits required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to store each sample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7827112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4727C263-0B6D-4ECD-A73B-8F9B5A11D8DD}"/>
              </a:ext>
            </a:extLst>
          </p:cNvPr>
          <p:cNvSpPr/>
          <p:nvPr/>
        </p:nvSpPr>
        <p:spPr>
          <a:xfrm>
            <a:off x="847355" y="1866122"/>
            <a:ext cx="496253" cy="4021495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40978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349627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sound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C8075B43-C3EF-4C4D-A91B-5A35D4B58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113" y="523174"/>
            <a:ext cx="1270413" cy="1270413"/>
          </a:xfrm>
          <a:prstGeom prst="rect">
            <a:avLst/>
          </a:prstGeom>
        </p:spPr>
      </p:pic>
      <p:sp>
        <p:nvSpPr>
          <p:cNvPr id="84" name="Rectangle 83">
            <a:extLst>
              <a:ext uri="{FF2B5EF4-FFF2-40B4-BE49-F238E27FC236}">
                <a16:creationId xmlns:a16="http://schemas.microsoft.com/office/drawing/2014/main" id="{AAECF125-6CC1-4F29-952C-71845CA8B154}"/>
              </a:ext>
            </a:extLst>
          </p:cNvPr>
          <p:cNvSpPr/>
          <p:nvPr/>
        </p:nvSpPr>
        <p:spPr>
          <a:xfrm>
            <a:off x="9537506" y="470148"/>
            <a:ext cx="117660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Sample rate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Duration (s)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 depth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D959ED-D602-472A-BB0B-81901BFE1C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15" y="1793587"/>
            <a:ext cx="6205860" cy="49032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CCB925B-D203-4E7B-BDE5-E799947995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13068"/>
              </p:ext>
            </p:extLst>
          </p:nvPr>
        </p:nvGraphicFramePr>
        <p:xfrm>
          <a:off x="6579795" y="2091265"/>
          <a:ext cx="5432490" cy="2571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830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911995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2709665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Sound file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Sample rate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6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samples per second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Duration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3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Length of sample in seconds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Bit depth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4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bits required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to store each sample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7827112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6 × 3 × 4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=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72 bits = </a:t>
                      </a:r>
                      <a:r>
                        <a:rPr lang="en-GB" sz="1800" b="0" dirty="0"/>
                        <a:t>9 bytes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4BB48519-BCA9-473A-9BA0-9ABDD8FCBE79}"/>
              </a:ext>
            </a:extLst>
          </p:cNvPr>
          <p:cNvSpPr/>
          <p:nvPr/>
        </p:nvSpPr>
        <p:spPr>
          <a:xfrm>
            <a:off x="8295156" y="5292204"/>
            <a:ext cx="354441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cover the topic of sound in more detail in our video titled</a:t>
            </a:r>
          </a:p>
          <a:p>
            <a:pPr algn="ctr"/>
            <a:r>
              <a:rPr lang="en-GB" b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GCSE OCR 1.2 Representing sound</a:t>
            </a:r>
            <a:endParaRPr lang="en-GB" sz="1050" b="1" dirty="0">
              <a:solidFill>
                <a:schemeClr val="accent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906453D3-40FE-D94E-8E31-10F9F3510D40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120" y="5053351"/>
            <a:ext cx="1401036" cy="1401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3493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348730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image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F30898-6957-4427-96DC-5DFFD764FA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8279" y="513394"/>
            <a:ext cx="1604248" cy="1277249"/>
          </a:xfrm>
          <a:prstGeom prst="rect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:a16="http://schemas.microsoft.com/office/drawing/2014/main" id="{3C8A02E1-50D7-4FB7-B806-A604F7931628}"/>
              </a:ext>
            </a:extLst>
          </p:cNvPr>
          <p:cNvSpPr/>
          <p:nvPr/>
        </p:nvSpPr>
        <p:spPr>
          <a:xfrm>
            <a:off x="8772800" y="490298"/>
            <a:ext cx="163083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Colour depth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 height (px)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 width (px)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5" name="Table 4">
            <a:extLst>
              <a:ext uri="{FF2B5EF4-FFF2-40B4-BE49-F238E27FC236}">
                <a16:creationId xmlns:a16="http://schemas.microsoft.com/office/drawing/2014/main" id="{AA59EB69-D795-47AC-9F50-E941096E85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9893151"/>
              </p:ext>
            </p:extLst>
          </p:nvPr>
        </p:nvGraphicFramePr>
        <p:xfrm>
          <a:off x="6579795" y="2091265"/>
          <a:ext cx="5432490" cy="2571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830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911995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2709665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file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height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Height measured in pixels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width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Width measured in pixels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Colour depth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bits required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to store each pixel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7827112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pPr algn="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800" b="0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pic>
        <p:nvPicPr>
          <p:cNvPr id="66" name="Picture 65" descr="A close up of a sign&#10;&#10;Description generated with high confidence">
            <a:extLst>
              <a:ext uri="{FF2B5EF4-FFF2-40B4-BE49-F238E27FC236}">
                <a16:creationId xmlns:a16="http://schemas.microsoft.com/office/drawing/2014/main" id="{7D35A463-E744-4894-89E0-29F1C2190C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72" y="1706406"/>
            <a:ext cx="4828511" cy="412522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647F2BB-2EDC-C94A-B5F5-52E56D5B84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8396" y="1730876"/>
            <a:ext cx="1356751" cy="80827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2F643C-B99F-C443-8DF9-E747B71B9E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2532" y="2539153"/>
            <a:ext cx="1175813" cy="982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4369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348730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image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F30898-6957-4427-96DC-5DFFD764FA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8279" y="513394"/>
            <a:ext cx="1604248" cy="1277249"/>
          </a:xfrm>
          <a:prstGeom prst="rect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:a16="http://schemas.microsoft.com/office/drawing/2014/main" id="{3C8A02E1-50D7-4FB7-B806-A604F7931628}"/>
              </a:ext>
            </a:extLst>
          </p:cNvPr>
          <p:cNvSpPr/>
          <p:nvPr/>
        </p:nvSpPr>
        <p:spPr>
          <a:xfrm>
            <a:off x="8772800" y="490298"/>
            <a:ext cx="163083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Colour depth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 height (px)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 width (px)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5" name="Table 4">
            <a:extLst>
              <a:ext uri="{FF2B5EF4-FFF2-40B4-BE49-F238E27FC236}">
                <a16:creationId xmlns:a16="http://schemas.microsoft.com/office/drawing/2014/main" id="{AA59EB69-D795-47AC-9F50-E941096E85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129889"/>
              </p:ext>
            </p:extLst>
          </p:nvPr>
        </p:nvGraphicFramePr>
        <p:xfrm>
          <a:off x="6579795" y="2091265"/>
          <a:ext cx="5432490" cy="2571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830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911995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2709665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file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height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14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Height measured in pixels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width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Width measured in pixels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Colour depth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bits required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to store each pixel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7827112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pPr algn="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800" b="0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pic>
        <p:nvPicPr>
          <p:cNvPr id="66" name="Picture 65" descr="A close up of a sign&#10;&#10;Description generated with high confidence">
            <a:extLst>
              <a:ext uri="{FF2B5EF4-FFF2-40B4-BE49-F238E27FC236}">
                <a16:creationId xmlns:a16="http://schemas.microsoft.com/office/drawing/2014/main" id="{7D35A463-E744-4894-89E0-29F1C2190C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72" y="1706406"/>
            <a:ext cx="4828511" cy="412522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FF85E80-196C-4E73-93B5-5795D0E60DA4}"/>
              </a:ext>
            </a:extLst>
          </p:cNvPr>
          <p:cNvSpPr/>
          <p:nvPr/>
        </p:nvSpPr>
        <p:spPr>
          <a:xfrm>
            <a:off x="0" y="1427584"/>
            <a:ext cx="496253" cy="4646645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C75DD839-A781-4A99-B939-1AC5DE144D00}"/>
              </a:ext>
            </a:extLst>
          </p:cNvPr>
          <p:cNvCxnSpPr/>
          <p:nvPr/>
        </p:nvCxnSpPr>
        <p:spPr>
          <a:xfrm flipV="1">
            <a:off x="192572" y="1706406"/>
            <a:ext cx="0" cy="4125227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4EC62AD8-CC4D-F44F-8868-68EAAE445F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8396" y="1730876"/>
            <a:ext cx="1356751" cy="80827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E47213C-B10C-1D43-8C48-BCB862E65F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2532" y="2539153"/>
            <a:ext cx="1175813" cy="982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0157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348730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image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F30898-6957-4427-96DC-5DFFD764FA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8279" y="513394"/>
            <a:ext cx="1604248" cy="1277249"/>
          </a:xfrm>
          <a:prstGeom prst="rect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:a16="http://schemas.microsoft.com/office/drawing/2014/main" id="{3C8A02E1-50D7-4FB7-B806-A604F7931628}"/>
              </a:ext>
            </a:extLst>
          </p:cNvPr>
          <p:cNvSpPr/>
          <p:nvPr/>
        </p:nvSpPr>
        <p:spPr>
          <a:xfrm>
            <a:off x="8772800" y="490298"/>
            <a:ext cx="163083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Colour depth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 height (px)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 width (px)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5" name="Table 4">
            <a:extLst>
              <a:ext uri="{FF2B5EF4-FFF2-40B4-BE49-F238E27FC236}">
                <a16:creationId xmlns:a16="http://schemas.microsoft.com/office/drawing/2014/main" id="{AA59EB69-D795-47AC-9F50-E941096E85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2458994"/>
              </p:ext>
            </p:extLst>
          </p:nvPr>
        </p:nvGraphicFramePr>
        <p:xfrm>
          <a:off x="6579795" y="2091265"/>
          <a:ext cx="5432490" cy="2571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830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911995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2709665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file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height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14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Height measured in pixels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width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17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Width measured in pixels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Colour depth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bits required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to store each pixel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7827112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pPr algn="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800" b="0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pic>
        <p:nvPicPr>
          <p:cNvPr id="66" name="Picture 65" descr="A close up of a sign&#10;&#10;Description generated with high confidence">
            <a:extLst>
              <a:ext uri="{FF2B5EF4-FFF2-40B4-BE49-F238E27FC236}">
                <a16:creationId xmlns:a16="http://schemas.microsoft.com/office/drawing/2014/main" id="{7D35A463-E744-4894-89E0-29F1C2190C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72" y="1706406"/>
            <a:ext cx="4828511" cy="412522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E96D546-CA71-4716-8C36-821479F580AD}"/>
              </a:ext>
            </a:extLst>
          </p:cNvPr>
          <p:cNvSpPr/>
          <p:nvPr/>
        </p:nvSpPr>
        <p:spPr>
          <a:xfrm rot="5400000">
            <a:off x="2364444" y="3219061"/>
            <a:ext cx="496253" cy="5225143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D792AF4D-FA94-41E7-B4CB-F4400A33C6B7}"/>
              </a:ext>
            </a:extLst>
          </p:cNvPr>
          <p:cNvCxnSpPr>
            <a:cxnSpLocks/>
          </p:cNvCxnSpPr>
          <p:nvPr/>
        </p:nvCxnSpPr>
        <p:spPr>
          <a:xfrm>
            <a:off x="198149" y="5822733"/>
            <a:ext cx="4822934" cy="0"/>
          </a:xfrm>
          <a:prstGeom prst="straightConnector1">
            <a:avLst/>
          </a:prstGeom>
          <a:ln w="57150">
            <a:solidFill>
              <a:schemeClr val="accent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A1B176D0-E79F-F14F-913F-8FE2475FE0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8396" y="1730876"/>
            <a:ext cx="1356751" cy="80827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03F4E3E-150C-F440-AF83-F9F729AF67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2532" y="2539153"/>
            <a:ext cx="1175813" cy="982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5023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348730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image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F30898-6957-4427-96DC-5DFFD764FA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8279" y="513394"/>
            <a:ext cx="1604248" cy="1277249"/>
          </a:xfrm>
          <a:prstGeom prst="rect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:a16="http://schemas.microsoft.com/office/drawing/2014/main" id="{3C8A02E1-50D7-4FB7-B806-A604F7931628}"/>
              </a:ext>
            </a:extLst>
          </p:cNvPr>
          <p:cNvSpPr/>
          <p:nvPr/>
        </p:nvSpPr>
        <p:spPr>
          <a:xfrm>
            <a:off x="8772800" y="490298"/>
            <a:ext cx="163083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Colour depth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 height (px)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 width (px)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5" name="Table 4">
            <a:extLst>
              <a:ext uri="{FF2B5EF4-FFF2-40B4-BE49-F238E27FC236}">
                <a16:creationId xmlns:a16="http://schemas.microsoft.com/office/drawing/2014/main" id="{AA59EB69-D795-47AC-9F50-E941096E85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2662571"/>
              </p:ext>
            </p:extLst>
          </p:nvPr>
        </p:nvGraphicFramePr>
        <p:xfrm>
          <a:off x="6579795" y="2091265"/>
          <a:ext cx="5432490" cy="2571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830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911995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2709665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file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height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14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Height measured in pixels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width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17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Width measured in pixels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Colour depth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3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bits required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to store each pixel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7827112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pPr algn="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800" b="0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pic>
        <p:nvPicPr>
          <p:cNvPr id="66" name="Picture 65" descr="A close up of a sign&#10;&#10;Description generated with high confidence">
            <a:extLst>
              <a:ext uri="{FF2B5EF4-FFF2-40B4-BE49-F238E27FC236}">
                <a16:creationId xmlns:a16="http://schemas.microsoft.com/office/drawing/2014/main" id="{7D35A463-E744-4894-89E0-29F1C2190C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72" y="1706406"/>
            <a:ext cx="4828511" cy="41252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04B10C3-E0CA-644D-97D7-B784551FDE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8396" y="1730876"/>
            <a:ext cx="1356751" cy="80827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7CC7815-B5E3-6749-ADED-35BB5AD8DC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2532" y="2539153"/>
            <a:ext cx="1175813" cy="98268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D9BCBF3-999F-4CF3-9C2F-69F30ACC2D14}"/>
              </a:ext>
            </a:extLst>
          </p:cNvPr>
          <p:cNvSpPr/>
          <p:nvPr/>
        </p:nvSpPr>
        <p:spPr>
          <a:xfrm rot="5400000">
            <a:off x="4913434" y="1908355"/>
            <a:ext cx="1812782" cy="1414188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70017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73B460-4E2F-4A55-AF73-7EF5A7286910}"/>
              </a:ext>
            </a:extLst>
          </p:cNvPr>
          <p:cNvSpPr/>
          <p:nvPr/>
        </p:nvSpPr>
        <p:spPr>
          <a:xfrm>
            <a:off x="176565" y="523174"/>
            <a:ext cx="3487301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image file sizes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F30898-6957-4427-96DC-5DFFD764FA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8279" y="513394"/>
            <a:ext cx="1604248" cy="1277249"/>
          </a:xfrm>
          <a:prstGeom prst="rect">
            <a:avLst/>
          </a:prstGeom>
        </p:spPr>
      </p:pic>
      <p:sp>
        <p:nvSpPr>
          <p:cNvPr id="64" name="Rectangle 63">
            <a:extLst>
              <a:ext uri="{FF2B5EF4-FFF2-40B4-BE49-F238E27FC236}">
                <a16:creationId xmlns:a16="http://schemas.microsoft.com/office/drawing/2014/main" id="{3C8A02E1-50D7-4FB7-B806-A604F7931628}"/>
              </a:ext>
            </a:extLst>
          </p:cNvPr>
          <p:cNvSpPr/>
          <p:nvPr/>
        </p:nvSpPr>
        <p:spPr>
          <a:xfrm>
            <a:off x="8772800" y="490298"/>
            <a:ext cx="163083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Colour depth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 height (px)</a:t>
            </a:r>
          </a:p>
          <a:p>
            <a:pPr algn="ctr"/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×</a:t>
            </a:r>
          </a:p>
          <a:p>
            <a:pPr algn="ctr"/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 width (px)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5" name="Table 4">
            <a:extLst>
              <a:ext uri="{FF2B5EF4-FFF2-40B4-BE49-F238E27FC236}">
                <a16:creationId xmlns:a16="http://schemas.microsoft.com/office/drawing/2014/main" id="{AA59EB69-D795-47AC-9F50-E941096E85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2864278"/>
              </p:ext>
            </p:extLst>
          </p:nvPr>
        </p:nvGraphicFramePr>
        <p:xfrm>
          <a:off x="6579795" y="2091265"/>
          <a:ext cx="5432491" cy="2571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0830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911996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2709665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file size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height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14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Height measured in pixels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width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17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Width measured in pixels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Colour depth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3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bits required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to store each pixel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7827112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14 × 17 × 3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=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714 bits</a:t>
                      </a:r>
                      <a:r>
                        <a:rPr lang="en-GB" sz="1800" b="0" dirty="0"/>
                        <a:t> = 90 bytes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pic>
        <p:nvPicPr>
          <p:cNvPr id="66" name="Picture 65" descr="A close up of a sign&#10;&#10;Description generated with high confidence">
            <a:extLst>
              <a:ext uri="{FF2B5EF4-FFF2-40B4-BE49-F238E27FC236}">
                <a16:creationId xmlns:a16="http://schemas.microsoft.com/office/drawing/2014/main" id="{7D35A463-E744-4894-89E0-29F1C2190C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72" y="1706406"/>
            <a:ext cx="4828511" cy="412522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731F2D1-F78C-421E-905F-2191CC7CC7EB}"/>
              </a:ext>
            </a:extLst>
          </p:cNvPr>
          <p:cNvSpPr/>
          <p:nvPr/>
        </p:nvSpPr>
        <p:spPr>
          <a:xfrm>
            <a:off x="8393127" y="5292204"/>
            <a:ext cx="35120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cover the topic of images in more detail in our video titled</a:t>
            </a:r>
          </a:p>
          <a:p>
            <a:pPr algn="ctr"/>
            <a:r>
              <a:rPr lang="en-GB" b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GCSE OCR 1.2 Representing images</a:t>
            </a:r>
            <a:endParaRPr lang="en-GB" sz="1050" b="1" dirty="0">
              <a:solidFill>
                <a:schemeClr val="accent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D0F84B9-E477-B944-BCA1-61ABEB6366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8396" y="1730876"/>
            <a:ext cx="1356751" cy="80827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08B45A0-2F74-7B48-BA6E-B4BB6AF195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2532" y="2539153"/>
            <a:ext cx="1175813" cy="982684"/>
          </a:xfrm>
          <a:prstGeom prst="rect">
            <a:avLst/>
          </a:prstGeom>
        </p:spPr>
      </p:pic>
      <p:pic>
        <p:nvPicPr>
          <p:cNvPr id="13" name="Picture 12" descr="A picture containing drawing, clock&#10;&#10;Description automatically generated">
            <a:extLst>
              <a:ext uri="{FF2B5EF4-FFF2-40B4-BE49-F238E27FC236}">
                <a16:creationId xmlns:a16="http://schemas.microsoft.com/office/drawing/2014/main" id="{D62A5E64-4E31-9F42-98B3-0FA876A2842B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120" y="5053351"/>
            <a:ext cx="1401036" cy="1401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7085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6FC4BB-E42D-4B5A-9B89-6AD16D0263F8}"/>
              </a:ext>
            </a:extLst>
          </p:cNvPr>
          <p:cNvSpPr/>
          <p:nvPr/>
        </p:nvSpPr>
        <p:spPr>
          <a:xfrm>
            <a:off x="404196" y="1887113"/>
            <a:ext cx="1127773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text file sizes: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(Bits per character) × (Number of characters)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image file sizes: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(Colour depth) × (Image height px) × (Image width px)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Calculating sound file sizes: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(Sample rate) × (Duration in seconds) × (Bit depth)</a:t>
            </a: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2463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RVPSRJS5WCQE-1801518596-45147</_dlc_DocId>
    <_dlc_DocIdUrl xmlns="17a39593-945a-4813-81bf-1728cf9e5038">
      <Url>https://stpeterscatholicschool.sharepoint.com/sites/StaffShared/_layouts/15/DocIdRedir.aspx?ID=RVPSRJS5WCQE-1801518596-45147</Url>
      <Description>RVPSRJS5WCQE-1801518596-45147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42AD7C7-D77C-453F-B0B9-AAC516B5FB4F}"/>
</file>

<file path=customXml/itemProps2.xml><?xml version="1.0" encoding="utf-8"?>
<ds:datastoreItem xmlns:ds="http://schemas.openxmlformats.org/officeDocument/2006/customXml" ds:itemID="{E3E2C145-7E45-4DDA-98D7-CE3D40E40530}"/>
</file>

<file path=customXml/itemProps3.xml><?xml version="1.0" encoding="utf-8"?>
<ds:datastoreItem xmlns:ds="http://schemas.openxmlformats.org/officeDocument/2006/customXml" ds:itemID="{A8E383DB-3FDD-45EE-9D0F-9D28297F8684}"/>
</file>

<file path=customXml/itemProps4.xml><?xml version="1.0" encoding="utf-8"?>
<ds:datastoreItem xmlns:ds="http://schemas.openxmlformats.org/officeDocument/2006/customXml" ds:itemID="{C7DEA075-0A73-4E24-8731-1993A675C006}"/>
</file>

<file path=docProps/app.xml><?xml version="1.0" encoding="utf-8"?>
<Properties xmlns="http://schemas.openxmlformats.org/officeDocument/2006/extended-properties" xmlns:vt="http://schemas.openxmlformats.org/officeDocument/2006/docPropsVTypes">
  <TotalTime>5833</TotalTime>
  <Words>1033</Words>
  <Application>Microsoft Macintosh PowerPoint</Application>
  <PresentationFormat>Widescreen</PresentationFormat>
  <Paragraphs>367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67</cp:revision>
  <dcterms:created xsi:type="dcterms:W3CDTF">2019-10-14T15:21:06Z</dcterms:created>
  <dcterms:modified xsi:type="dcterms:W3CDTF">2021-02-25T14:07:19Z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7d0ea8b7-88a6-426d-bb24-fab3d1301743</vt:lpwstr>
  </property>
  <property fmtid="{D5CDD505-2E9C-101B-9397-08002B2CF9AE}" pid="4" name="MediaServiceImageTags">
    <vt:lpwstr/>
  </property>
</Properties>
</file>